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9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7554" y="834888"/>
            <a:ext cx="7334783" cy="1057522"/>
          </a:xfrm>
        </p:spPr>
        <p:txBody>
          <a:bodyPr/>
          <a:lstStyle/>
          <a:p>
            <a:pPr algn="ctr"/>
            <a:r>
              <a:rPr lang="uk-UA" sz="2000" dirty="0" smtClean="0"/>
              <a:t>Інтегрований урок української мови </a:t>
            </a:r>
            <a:br>
              <a:rPr lang="uk-UA" sz="2000" dirty="0" smtClean="0"/>
            </a:br>
            <a:r>
              <a:rPr lang="uk-UA" sz="2000" dirty="0" smtClean="0"/>
              <a:t>та літературного читання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6" y="1995777"/>
            <a:ext cx="8050401" cy="4309607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uk-UA" sz="5400" b="1" dirty="0" smtClean="0">
                <a:solidFill>
                  <a:srgbClr val="FF0000"/>
                </a:solidFill>
              </a:rPr>
              <a:t>  </a:t>
            </a:r>
            <a:r>
              <a:rPr lang="uk-UA" sz="4600" b="1" dirty="0">
                <a:solidFill>
                  <a:srgbClr val="FF0000"/>
                </a:solidFill>
              </a:rPr>
              <a:t>П</a:t>
            </a:r>
            <a:r>
              <a:rPr lang="uk-UA" sz="4600" b="1" dirty="0" smtClean="0">
                <a:solidFill>
                  <a:srgbClr val="FF0000"/>
                </a:solidFill>
              </a:rPr>
              <a:t>одовжені м’які</a:t>
            </a:r>
          </a:p>
          <a:p>
            <a:pPr algn="ctr"/>
            <a:r>
              <a:rPr lang="uk-UA" sz="4600" b="1" dirty="0" smtClean="0">
                <a:solidFill>
                  <a:srgbClr val="FF0000"/>
                </a:solidFill>
              </a:rPr>
              <a:t>   п</a:t>
            </a:r>
            <a:r>
              <a:rPr lang="uk-UA" sz="4600" b="1" dirty="0" smtClean="0">
                <a:solidFill>
                  <a:srgbClr val="FF0000"/>
                </a:solidFill>
              </a:rPr>
              <a:t>риголосні звуки</a:t>
            </a:r>
          </a:p>
          <a:p>
            <a:pPr algn="ctr"/>
            <a:r>
              <a:rPr lang="uk-UA" sz="4600" b="1" dirty="0" smtClean="0">
                <a:solidFill>
                  <a:srgbClr val="FF0000"/>
                </a:solidFill>
              </a:rPr>
              <a:t>М. Підгірянка «Пробудження»</a:t>
            </a:r>
            <a:endParaRPr lang="uk-UA" sz="4600" b="1" dirty="0" smtClean="0">
              <a:solidFill>
                <a:srgbClr val="FF0000"/>
              </a:solidFill>
            </a:endParaRPr>
          </a:p>
          <a:p>
            <a:pPr algn="ctr"/>
            <a:r>
              <a:rPr lang="uk-UA" sz="4600" b="1" dirty="0">
                <a:solidFill>
                  <a:srgbClr val="FF0000"/>
                </a:solidFill>
              </a:rPr>
              <a:t> </a:t>
            </a:r>
            <a:r>
              <a:rPr lang="uk-UA" sz="4600" b="1" dirty="0" smtClean="0">
                <a:solidFill>
                  <a:srgbClr val="FF0000"/>
                </a:solidFill>
              </a:rPr>
              <a:t>2 клас</a:t>
            </a:r>
          </a:p>
          <a:p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Підготувала вчитель       </a:t>
            </a:r>
          </a:p>
          <a:p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 початкових класів</a:t>
            </a:r>
          </a:p>
          <a:p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Лубенської ЗШ №7 </a:t>
            </a:r>
            <a:r>
              <a:rPr lang="uk-UA" b="1" dirty="0" err="1" smtClean="0">
                <a:solidFill>
                  <a:schemeClr val="accent1">
                    <a:lumMod val="75000"/>
                  </a:schemeClr>
                </a:solidFill>
              </a:rPr>
              <a:t>ім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b="1" dirty="0" err="1" smtClean="0">
                <a:solidFill>
                  <a:schemeClr val="accent1">
                    <a:lumMod val="75000"/>
                  </a:schemeClr>
                </a:solidFill>
              </a:rPr>
              <a:t>В.Роїк</a:t>
            </a:r>
            <a:endParaRPr lang="uk-U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uk-UA" b="1" dirty="0" err="1" smtClean="0">
                <a:solidFill>
                  <a:schemeClr val="accent1">
                    <a:lumMod val="75000"/>
                  </a:schemeClr>
                </a:solidFill>
              </a:rPr>
              <a:t>Кривчун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 Любов Віталіївна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50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Доповни речення словами. Вимов в цих словах м’які приголосні звуки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Андрійко має руде ….</a:t>
            </a:r>
          </a:p>
          <a:p>
            <a:pPr marL="0" indent="0">
              <a:buNone/>
            </a:pPr>
            <a:endParaRPr lang="uk-UA" sz="3600" dirty="0" smtClean="0"/>
          </a:p>
          <a:p>
            <a:r>
              <a:rPr lang="uk-UA" sz="3600" dirty="0" smtClean="0"/>
              <a:t>Мені купили нове ….</a:t>
            </a:r>
          </a:p>
          <a:p>
            <a:pPr marL="0" indent="0">
              <a:buNone/>
            </a:pPr>
            <a:endParaRPr lang="uk-UA" sz="3600" dirty="0" smtClean="0"/>
          </a:p>
          <a:p>
            <a:r>
              <a:rPr lang="uk-UA" sz="3600" dirty="0" smtClean="0"/>
              <a:t>Дуб має міцне ….</a:t>
            </a:r>
            <a:endParaRPr lang="ru-RU" sz="3600" dirty="0"/>
          </a:p>
        </p:txBody>
      </p:sp>
      <p:pic>
        <p:nvPicPr>
          <p:cNvPr id="4" name="Picture 4" descr="Стокові фотографії Коріння та роялті-фрі зображення Коріння |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906" y="2054805"/>
            <a:ext cx="1233488" cy="9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Правила вибору жіночого взуття - Магазин «Баланс»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290" b="92350" l="4364" r="93455">
                        <a14:foregroundMark x1="38182" y1="85792" x2="36364" y2="85792"/>
                        <a14:foregroundMark x1="85091" y1="84153" x2="85091" y2="84153"/>
                        <a14:foregroundMark x1="93455" y1="71585" x2="93455" y2="71585"/>
                        <a14:foregroundMark x1="81455" y1="81967" x2="81455" y2="81967"/>
                        <a14:foregroundMark x1="76364" y1="81967" x2="76364" y2="81967"/>
                        <a14:foregroundMark x1="71636" y1="80328" x2="71636" y2="80328"/>
                        <a14:foregroundMark x1="87636" y1="79235" x2="87636" y2="79235"/>
                        <a14:foregroundMark x1="90182" y1="77049" x2="90182" y2="77049"/>
                        <a14:foregroundMark x1="64000" y1="81967" x2="64000" y2="81967"/>
                        <a14:foregroundMark x1="60364" y1="80874" x2="60364" y2="80874"/>
                        <a14:foregroundMark x1="59273" y1="92350" x2="59273" y2="92350"/>
                        <a14:foregroundMark x1="55273" y1="89617" x2="55273" y2="89617"/>
                        <a14:foregroundMark x1="59273" y1="86885" x2="59273" y2="86885"/>
                        <a14:foregroundMark x1="52727" y1="85792" x2="52727" y2="85792"/>
                        <a14:foregroundMark x1="33818" y1="78142" x2="33818" y2="78142"/>
                        <a14:foregroundMark x1="29818" y1="77049" x2="29818" y2="77049"/>
                        <a14:foregroundMark x1="15273" y1="60109" x2="15273" y2="60109"/>
                        <a14:foregroundMark x1="24364" y1="65027" x2="24364" y2="65027"/>
                        <a14:foregroundMark x1="20364" y1="67760" x2="20364" y2="67760"/>
                        <a14:foregroundMark x1="12000" y1="49727" x2="12000" y2="49727"/>
                        <a14:foregroundMark x1="19273" y1="59016" x2="19273" y2="59016"/>
                        <a14:foregroundMark x1="12000" y1="52459" x2="12000" y2="52459"/>
                        <a14:foregroundMark x1="4364" y1="51366" x2="4364" y2="513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526" y="4868200"/>
            <a:ext cx="1309688" cy="87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Фотогалерея. Регіональний етап VІІ Всеукраїнського конкурсу дитячого малюнка  «Охорона праці очима дітей 2018» | Управління Держпраці у Черкаській області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4330" l="9653" r="89575">
                        <a14:foregroundMark x1="54440" y1="0" x2="54440" y2="0"/>
                        <a14:foregroundMark x1="41313" y1="80928" x2="41313" y2="80928"/>
                        <a14:foregroundMark x1="48649" y1="80928" x2="48649" y2="80928"/>
                        <a14:foregroundMark x1="62548" y1="80928" x2="62548" y2="80928"/>
                        <a14:foregroundMark x1="64865" y1="86598" x2="64865" y2="86598"/>
                        <a14:foregroundMark x1="59459" y1="94330" x2="59459" y2="943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860" y="3419126"/>
            <a:ext cx="1279733" cy="958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646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М. Підгірянка «Пробудження»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06163"/>
            <a:ext cx="8596668" cy="5033176"/>
          </a:xfrm>
        </p:spPr>
        <p:txBody>
          <a:bodyPr>
            <a:normAutofit lnSpcReduction="10000"/>
          </a:bodyPr>
          <a:lstStyle/>
          <a:p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Снилось мені ясне сонечко, що в хаті світило,</a:t>
            </a:r>
          </a:p>
          <a:p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то лиш так моя мама дивилася мило.</a:t>
            </a:r>
          </a:p>
          <a:p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Приснивсь мені легкий вітрик, що пестив колосся,-</a:t>
            </a:r>
          </a:p>
          <a:p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то мені моя мама гладила волосся.</a:t>
            </a:r>
          </a:p>
          <a:p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Снилась мені ягідочка, як мед солоденька.-</a:t>
            </a:r>
          </a:p>
          <a:p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то мене цілувала мама дорогенька.</a:t>
            </a:r>
          </a:p>
          <a:p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Снилось мені, що на крилах я вгору несуся,-</a:t>
            </a:r>
          </a:p>
          <a:p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то мене із постелі піднесла матуся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9699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Вправа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b="1" i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Випиши</a:t>
            </a:r>
            <a:r>
              <a:rPr lang="uk-UA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тексту слова з м’яким подовженим приголосним звуком, </a:t>
            </a:r>
            <a:r>
              <a:rPr lang="uk-UA" sz="44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роби звукову модель одного слова (на вибір).</a:t>
            </a:r>
            <a:endParaRPr lang="ru-RU" sz="4400" b="1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20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5631" y="824284"/>
            <a:ext cx="7814658" cy="1640619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Вправа 1. Прочитай, вставляючи пропущені букви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9871" y="2162755"/>
            <a:ext cx="8596668" cy="2892646"/>
          </a:xfrm>
        </p:spPr>
        <p:txBody>
          <a:bodyPr>
            <a:noAutofit/>
          </a:bodyPr>
          <a:lstStyle/>
          <a:p>
            <a:endParaRPr lang="uk-UA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uk-UA" sz="3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uk-UA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</a:rPr>
              <a:t>1. Не лише силою треба боронитися, а й умі…ям.</a:t>
            </a:r>
          </a:p>
          <a:p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</a:rPr>
              <a:t>2. Знання робить </a:t>
            </a:r>
            <a:r>
              <a:rPr lang="uk-UA" sz="3600" b="1" dirty="0" err="1" smtClean="0">
                <a:solidFill>
                  <a:schemeClr val="accent2">
                    <a:lumMod val="75000"/>
                  </a:schemeClr>
                </a:solidFill>
              </a:rPr>
              <a:t>жи</a:t>
            </a:r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</a:rPr>
              <a:t>…я красним.</a:t>
            </a:r>
          </a:p>
          <a:p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</a:rPr>
              <a:t>3. Хто </a:t>
            </a:r>
            <a:r>
              <a:rPr lang="uk-UA" sz="3600" b="1" dirty="0" err="1" smtClean="0">
                <a:solidFill>
                  <a:schemeClr val="accent2">
                    <a:lumMod val="75000"/>
                  </a:schemeClr>
                </a:solidFill>
              </a:rPr>
              <a:t>зна</a:t>
            </a:r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</a:rPr>
              <a:t>…я має, той і мур зламає.</a:t>
            </a:r>
          </a:p>
          <a:p>
            <a:endParaRPr lang="uk-UA" sz="3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uk-UA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020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189" y="617551"/>
            <a:ext cx="8596668" cy="2268772"/>
          </a:xfrm>
        </p:spPr>
        <p:txBody>
          <a:bodyPr/>
          <a:lstStyle/>
          <a:p>
            <a:r>
              <a:rPr lang="uk-UA" dirty="0" smtClean="0"/>
              <a:t>        Дякую за роботу. </a:t>
            </a:r>
            <a:br>
              <a:rPr lang="uk-UA" dirty="0" smtClean="0"/>
            </a:br>
            <a:r>
              <a:rPr lang="uk-UA" dirty="0" smtClean="0"/>
              <a:t>Оціни свою роботу </a:t>
            </a:r>
            <a:r>
              <a:rPr lang="uk-UA" dirty="0" err="1" smtClean="0"/>
              <a:t>смайликом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32139" y="9391464"/>
            <a:ext cx="5396963" cy="43471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Урок математики в 4 класі на тему &quot;Усне множення двоцифрових і круглих  багатоцифрових чисел на розрядні числа. Розв'язування задач&quot;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379" y="3245767"/>
            <a:ext cx="4185837" cy="3139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45580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356</TotalTime>
  <Words>195</Words>
  <Application>Microsoft Office PowerPoint</Application>
  <PresentationFormat>Широкоэкранный</PresentationFormat>
  <Paragraphs>35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Грань</vt:lpstr>
      <vt:lpstr>Інтегрований урок української мови  та літературного читання</vt:lpstr>
      <vt:lpstr>Доповни речення словами. Вимов в цих словах м’які приголосні звуки</vt:lpstr>
      <vt:lpstr>М. Підгірянка «Пробудження»</vt:lpstr>
      <vt:lpstr>Вправа 1</vt:lpstr>
      <vt:lpstr>Вправа 1. Прочитай, вставляючи пропущені букви</vt:lpstr>
      <vt:lpstr>        Дякую за роботу.  Оціни свою роботу смайликом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Інтегрований урок з української мови  та літератури</dc:title>
  <dc:creator>Пользователь Windows</dc:creator>
  <cp:lastModifiedBy>Пользователь Windows</cp:lastModifiedBy>
  <cp:revision>14</cp:revision>
  <dcterms:created xsi:type="dcterms:W3CDTF">2022-06-07T08:24:57Z</dcterms:created>
  <dcterms:modified xsi:type="dcterms:W3CDTF">2022-12-25T11:37:49Z</dcterms:modified>
</cp:coreProperties>
</file>