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c134f5d6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ac134f5d6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66"/>
            </a:gs>
            <a:gs pos="51000">
              <a:srgbClr val="FFFFFF"/>
            </a:gs>
            <a:gs pos="76000">
              <a:srgbClr val="CCFF99"/>
            </a:gs>
            <a:gs pos="100000">
              <a:srgbClr val="99FF99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pp-books.com.ua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nuart.com.ua/artists/shishko-s-f/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37.png"/><Relationship Id="rId6" Type="http://schemas.openxmlformats.org/officeDocument/2006/relationships/image" Target="../media/image3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s://pp-books.com.ua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hyperlink" Target="https://pp-books.com.ua/" TargetMode="External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s://pp-books.com.ua/" TargetMode="External"/><Relationship Id="rId11" Type="http://schemas.openxmlformats.org/officeDocument/2006/relationships/image" Target="../media/image43.png"/><Relationship Id="rId10" Type="http://schemas.openxmlformats.org/officeDocument/2006/relationships/image" Target="../media/image47.png"/><Relationship Id="rId12" Type="http://schemas.openxmlformats.org/officeDocument/2006/relationships/image" Target="../media/image49.png"/><Relationship Id="rId9" Type="http://schemas.openxmlformats.org/officeDocument/2006/relationships/image" Target="../media/image38.png"/><Relationship Id="rId5" Type="http://schemas.openxmlformats.org/officeDocument/2006/relationships/image" Target="../media/image3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s://pp-books.com.ua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5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https://pp-books.com.ua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p-books.com.ua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pp-books.com.ua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p-books.com.ua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6.png"/><Relationship Id="rId6" Type="http://schemas.openxmlformats.org/officeDocument/2006/relationships/image" Target="../media/image7.png"/><Relationship Id="rId7" Type="http://schemas.openxmlformats.org/officeDocument/2006/relationships/image" Target="../media/image5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p-books.com.ua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p-books.com.ua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p-books.com.ua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eb.archive.org/web/20210603150224/https:/mala.storinka.org/%D0%B7%D0%B8%D0%BC%D0%BE%D0%B2%D1%96-%D0%B7%D0%B0%D0%B3%D0%B0%D0%B4%D0%BA%D0%B8-%D0%B2%D1%96%D0%B4-%D1%82%D0%B5%D1%82%D1%8F%D0%BD%D0%B8-%D1%81%D1%82%D1%80%D0%BE%D0%BA%D0%B0%D1%87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hyperlink" Target="https://pp-books.com.ua/" TargetMode="External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p-books.com.ua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pp-books.com.ua/" TargetMode="External"/><Relationship Id="rId10" Type="http://schemas.openxmlformats.org/officeDocument/2006/relationships/image" Target="../media/image15.png"/><Relationship Id="rId9" Type="http://schemas.openxmlformats.org/officeDocument/2006/relationships/image" Target="../media/image22.png"/><Relationship Id="rId5" Type="http://schemas.openxmlformats.org/officeDocument/2006/relationships/image" Target="../media/image3.png"/><Relationship Id="rId6" Type="http://schemas.openxmlformats.org/officeDocument/2006/relationships/image" Target="../media/image23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gif"/><Relationship Id="rId4" Type="http://schemas.openxmlformats.org/officeDocument/2006/relationships/hyperlink" Target="https://pp-books.com.ua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uk.wikipedia.org/wiki/%D0%A7%D1%83%D0%BC%D0%B0%D1%86%D1%8C%D0%BA%D0%B8%D0%B9_%D0%A8%D0%BB%D1%8F%D1%85" TargetMode="External"/><Relationship Id="rId7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pp-books.com.ua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pp-books.com.ua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39.png"/><Relationship Id="rId7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flipH="1">
            <a:off x="137442" y="379324"/>
            <a:ext cx="5111892" cy="636676"/>
          </a:xfrm>
          <a:prstGeom prst="flowChartDelay">
            <a:avLst/>
          </a:prstGeom>
          <a:solidFill>
            <a:srgbClr val="66FFFF"/>
          </a:solidFill>
          <a:ln cap="flat" cmpd="sng" w="12700">
            <a:solidFill>
              <a:srgbClr val="000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5249334" y="390613"/>
            <a:ext cx="6705599" cy="625387"/>
          </a:xfrm>
          <a:prstGeom prst="flowChartDelay">
            <a:avLst/>
          </a:prstGeom>
          <a:solidFill>
            <a:srgbClr val="92D050"/>
          </a:solidFill>
          <a:ln cap="flat" cmpd="sng" w="12700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07421">
            <a:off x="273178" y="1661195"/>
            <a:ext cx="2383542" cy="3334109"/>
          </a:xfrm>
          <a:prstGeom prst="rect">
            <a:avLst/>
          </a:prstGeom>
          <a:noFill/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</p:pic>
      <p:sp>
        <p:nvSpPr>
          <p:cNvPr id="91" name="Google Shape;91;p13"/>
          <p:cNvSpPr txBox="1"/>
          <p:nvPr>
            <p:ph type="ctrTitle"/>
          </p:nvPr>
        </p:nvSpPr>
        <p:spPr>
          <a:xfrm>
            <a:off x="2589760" y="3207800"/>
            <a:ext cx="9474600" cy="176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Times New Roman"/>
              <a:buNone/>
            </a:pPr>
            <a:r>
              <a:rPr b="1" lang="uk-UA" sz="4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Сергій Гордієнко</a:t>
            </a:r>
            <a:r>
              <a:rPr b="1" i="1" lang="uk-UA" sz="4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«Зима-художниця»</a:t>
            </a:r>
            <a:r>
              <a:rPr b="1" lang="uk-UA" sz="4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Репродукція </a:t>
            </a:r>
            <a:r>
              <a:rPr b="1" lang="uk-UA" sz="4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картини</a:t>
            </a:r>
            <a:r>
              <a:rPr b="1" lang="uk-UA" sz="4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Сергія Шишка </a:t>
            </a:r>
            <a:r>
              <a:rPr b="1" i="1" lang="uk-UA" sz="4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“Парк узимку”</a:t>
            </a:r>
            <a:r>
              <a:rPr b="1" lang="uk-UA" sz="4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Правопис прикметників </a:t>
            </a:r>
            <a:br>
              <a:rPr b="1" lang="uk-UA" sz="4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400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b="1" lang="uk-UA" sz="4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1" lang="uk-UA" sz="4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ський</a:t>
            </a:r>
            <a:r>
              <a:rPr b="1" lang="uk-UA" sz="4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</a:t>
            </a:r>
            <a:r>
              <a:rPr b="1" i="1" lang="uk-UA" sz="4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цький</a:t>
            </a:r>
            <a:r>
              <a:rPr b="1" lang="uk-UA" sz="4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</a:t>
            </a:r>
            <a:r>
              <a:rPr b="1" i="1" lang="uk-UA" sz="4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зький.</a:t>
            </a:r>
            <a:endParaRPr b="1" i="1" sz="4000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3"/>
          <p:cNvSpPr txBox="1"/>
          <p:nvPr>
            <p:ph idx="1" type="subTitle"/>
          </p:nvPr>
        </p:nvSpPr>
        <p:spPr>
          <a:xfrm>
            <a:off x="-10" y="390613"/>
            <a:ext cx="114147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None/>
            </a:pPr>
            <a:r>
              <a:rPr b="1" lang="uk-UA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Прикметник		 				</a:t>
            </a:r>
            <a:r>
              <a:rPr b="1" lang="uk-UA" sz="2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Зачарувала все зима</a:t>
            </a:r>
            <a:endParaRPr b="1" sz="2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png" id="93" name="Google Shape;93;p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20" y="5881629"/>
            <a:ext cx="260985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0281" y="5881636"/>
            <a:ext cx="2409826" cy="43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79770" y="5881636"/>
            <a:ext cx="2409826" cy="43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type="title"/>
          </p:nvPr>
        </p:nvSpPr>
        <p:spPr>
          <a:xfrm>
            <a:off x="201880" y="5388386"/>
            <a:ext cx="11602193" cy="774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uk-UA" sz="2800">
                <a:latin typeface="Times New Roman"/>
                <a:ea typeface="Times New Roman"/>
                <a:cs typeface="Times New Roman"/>
                <a:sym typeface="Times New Roman"/>
              </a:rPr>
              <a:t>Більше про життєвий і творчий шлях художника можна дізнатися за посиланням  </a:t>
            </a:r>
            <a:r>
              <a:rPr lang="uk-UA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https://nuart.com.ua/artists/shishko-s-f/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43543" y="4189021"/>
            <a:ext cx="4037610" cy="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uk-UA"/>
              <a:t>Європейська площа в Києві</a:t>
            </a:r>
            <a:endParaRPr i="1"/>
          </a:p>
        </p:txBody>
      </p:sp>
      <p:pic>
        <p:nvPicPr>
          <p:cNvPr id="230" name="Google Shape;230;p2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23" y="1074593"/>
            <a:ext cx="3894602" cy="30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 txBox="1"/>
          <p:nvPr>
            <p:ph idx="3" type="body"/>
          </p:nvPr>
        </p:nvSpPr>
        <p:spPr>
          <a:xfrm>
            <a:off x="8918369" y="409401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uk-UA" sz="3200"/>
              <a:t>Над Дніпром</a:t>
            </a:r>
            <a:endParaRPr i="1" sz="3200"/>
          </a:p>
        </p:txBody>
      </p:sp>
      <p:sp>
        <p:nvSpPr>
          <p:cNvPr id="232" name="Google Shape;232;p22"/>
          <p:cNvSpPr txBox="1"/>
          <p:nvPr>
            <p:ph idx="4" type="body"/>
          </p:nvPr>
        </p:nvSpPr>
        <p:spPr>
          <a:xfrm>
            <a:off x="4081153" y="4261818"/>
            <a:ext cx="4099565" cy="535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1" lang="uk-UA"/>
              <a:t>Дуби</a:t>
            </a:r>
            <a:endParaRPr b="1" i="1"/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4275" y="1157719"/>
            <a:ext cx="426720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nuart.com.ua/wp-content/uploads/2019/12/9dc3287a7dd6633a038819a1f4e33bf3.jpg" id="234" name="Google Shape;23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1475" y="1374056"/>
            <a:ext cx="3901899" cy="25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/>
          <p:nvPr>
            <p:ph type="title"/>
          </p:nvPr>
        </p:nvSpPr>
        <p:spPr>
          <a:xfrm>
            <a:off x="2277800" y="310925"/>
            <a:ext cx="8317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lang="uk-UA" sz="4200">
                <a:solidFill>
                  <a:srgbClr val="0645A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Восьме   грудня</a:t>
            </a:r>
            <a:endParaRPr sz="4200">
              <a:solidFill>
                <a:srgbClr val="0645A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lang="uk-UA" sz="4200">
                <a:solidFill>
                  <a:srgbClr val="0645A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Класна   робота</a:t>
            </a:r>
            <a:endParaRPr sz="4200">
              <a:solidFill>
                <a:srgbClr val="0645A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278558" y="2076561"/>
            <a:ext cx="1415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109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8" y="207080"/>
            <a:ext cx="1326068" cy="179105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descr="logo.png" id="242" name="Google Shape;242;p2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/>
          <p:nvPr/>
        </p:nvSpPr>
        <p:spPr>
          <a:xfrm>
            <a:off x="4901835" y="1636636"/>
            <a:ext cx="5536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800">
                <a:solidFill>
                  <a:srgbClr val="0645A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207 (1)</a:t>
            </a:r>
            <a:endParaRPr sz="3800">
              <a:solidFill>
                <a:srgbClr val="0645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1344283" y="2299297"/>
            <a:ext cx="55362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Перевірте себе: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23"/>
          <p:cNvGrpSpPr/>
          <p:nvPr/>
        </p:nvGrpSpPr>
        <p:grpSpPr>
          <a:xfrm>
            <a:off x="2103120" y="3368211"/>
            <a:ext cx="8492490" cy="2082207"/>
            <a:chOff x="1977390" y="3203222"/>
            <a:chExt cx="8492490" cy="2082207"/>
          </a:xfrm>
        </p:grpSpPr>
        <p:sp>
          <p:nvSpPr>
            <p:cNvPr id="246" name="Google Shape;246;p23"/>
            <p:cNvSpPr/>
            <p:nvPr/>
          </p:nvSpPr>
          <p:spPr>
            <a:xfrm>
              <a:off x="1977390" y="3203222"/>
              <a:ext cx="8492490" cy="2082207"/>
            </a:xfrm>
            <a:prstGeom prst="roundRect">
              <a:avLst>
                <a:gd fmla="val 8344" name="adj"/>
              </a:avLst>
            </a:prstGeom>
            <a:solidFill>
              <a:srgbClr val="FFFFFF"/>
            </a:solidFill>
            <a:ln cap="flat" cmpd="sng" w="38100">
              <a:solidFill>
                <a:srgbClr val="0066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" name="Google Shape;247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68052" y="3233744"/>
              <a:ext cx="5895975" cy="20288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8" name="Google Shape;248;p23"/>
          <p:cNvCxnSpPr/>
          <p:nvPr/>
        </p:nvCxnSpPr>
        <p:spPr>
          <a:xfrm flipH="1" rot="10800000">
            <a:off x="5725759" y="4334644"/>
            <a:ext cx="2309400" cy="24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23"/>
          <p:cNvCxnSpPr/>
          <p:nvPr/>
        </p:nvCxnSpPr>
        <p:spPr>
          <a:xfrm>
            <a:off x="6712289" y="3889423"/>
            <a:ext cx="948000" cy="75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Робота з підручником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278558" y="2076561"/>
            <a:ext cx="1415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109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8" y="207080"/>
            <a:ext cx="1326068" cy="179105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descr="logo.png" id="257" name="Google Shape;257;p2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/>
          <p:nvPr/>
        </p:nvSpPr>
        <p:spPr>
          <a:xfrm>
            <a:off x="4766310" y="1491786"/>
            <a:ext cx="55362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207 (1)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836983" y="2442891"/>
            <a:ext cx="11210237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якого іменника утворений прикметник </a:t>
            </a:r>
            <a:r>
              <a:rPr b="1" i="1" lang="uk-UA" sz="3200">
                <a:solidFill>
                  <a:srgbClr val="CC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Чумацький (шлях)</a:t>
            </a: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Поясніть спосіб творення цього прикметника.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Сергій Шишко зобразив парк у місті. Який прикметник можете утворити від іменника </a:t>
            </a:r>
            <a:r>
              <a:rPr b="1" i="1" lang="uk-UA" sz="3200">
                <a:solidFill>
                  <a:srgbClr val="CC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місто</a:t>
            </a: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це був би парк у селі, як ви назвали б його?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Поясніть спосіб творення прикметників. </a:t>
            </a:r>
            <a:b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суфікси ви використали?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 є «пастки» в написанні цих слів?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Робота з підручником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278558" y="2076561"/>
            <a:ext cx="1415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109-110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8" y="207080"/>
            <a:ext cx="1326068" cy="179105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descr="logo.png" id="267" name="Google Shape;267;p2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/>
          <p:nvPr/>
        </p:nvSpPr>
        <p:spPr>
          <a:xfrm>
            <a:off x="4720590" y="1325601"/>
            <a:ext cx="55362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207 (2)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1474470" y="2076561"/>
            <a:ext cx="10401300" cy="4639665"/>
          </a:xfrm>
          <a:prstGeom prst="roundRect">
            <a:avLst>
              <a:gd fmla="val 8344" name="adj"/>
            </a:avLst>
          </a:prstGeom>
          <a:solidFill>
            <a:srgbClr val="FFFFFF"/>
          </a:solidFill>
          <a:ln cap="flat" cmpd="sng" w="38100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25"/>
          <p:cNvGrpSpPr/>
          <p:nvPr/>
        </p:nvGrpSpPr>
        <p:grpSpPr>
          <a:xfrm>
            <a:off x="1694085" y="2276616"/>
            <a:ext cx="10048875" cy="1476375"/>
            <a:chOff x="1694085" y="2276616"/>
            <a:chExt cx="10048875" cy="1476375"/>
          </a:xfrm>
        </p:grpSpPr>
        <p:pic>
          <p:nvPicPr>
            <p:cNvPr id="271" name="Google Shape;271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69757" y="2276616"/>
              <a:ext cx="8772525" cy="733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94085" y="3010041"/>
              <a:ext cx="10048875" cy="742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3" name="Google Shape;27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42515" y="3959073"/>
            <a:ext cx="158115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/>
          <p:nvPr/>
        </p:nvSpPr>
        <p:spPr>
          <a:xfrm>
            <a:off x="5523665" y="3831419"/>
            <a:ext cx="24773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заводський</a:t>
            </a:r>
            <a:endParaRPr/>
          </a:p>
        </p:txBody>
      </p:sp>
      <p:pic>
        <p:nvPicPr>
          <p:cNvPr id="275" name="Google Shape;275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51075" y="4437551"/>
            <a:ext cx="20383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/>
          <p:nvPr/>
        </p:nvSpPr>
        <p:spPr>
          <a:xfrm>
            <a:off x="5964292" y="4318231"/>
            <a:ext cx="30488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французький</a:t>
            </a:r>
            <a:endParaRPr/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42515" y="4974383"/>
            <a:ext cx="152400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/>
          <p:nvPr/>
        </p:nvSpPr>
        <p:spPr>
          <a:xfrm>
            <a:off x="5600935" y="4808366"/>
            <a:ext cx="30488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козацький</a:t>
            </a:r>
            <a:endParaRPr/>
          </a:p>
        </p:txBody>
      </p:sp>
      <p:pic>
        <p:nvPicPr>
          <p:cNvPr id="279" name="Google Shape;27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16217" y="5649913"/>
            <a:ext cx="72961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07234" y="3808382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59341" y="4324113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508826" y="4758835"/>
            <a:ext cx="616526" cy="31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Робота з підручником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278558" y="2076561"/>
            <a:ext cx="1415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109-110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8" y="207080"/>
            <a:ext cx="1326068" cy="179105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descr="logo.png" id="290" name="Google Shape;290;p2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/>
          <p:nvPr/>
        </p:nvSpPr>
        <p:spPr>
          <a:xfrm>
            <a:off x="4720590" y="1325601"/>
            <a:ext cx="55362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207 (2).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836983" y="2555099"/>
            <a:ext cx="11038787" cy="2234071"/>
          </a:xfrm>
          <a:prstGeom prst="roundRect">
            <a:avLst>
              <a:gd fmla="val 8344" name="adj"/>
            </a:avLst>
          </a:prstGeom>
          <a:solidFill>
            <a:srgbClr val="FFFFFF"/>
          </a:solidFill>
          <a:ln cap="flat" cmpd="sng" w="38100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5875" y="2870852"/>
            <a:ext cx="100679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40155" y="3716213"/>
            <a:ext cx="1008697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22413" y="5028435"/>
            <a:ext cx="10067925" cy="11715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Робота з підручником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278558" y="2076561"/>
            <a:ext cx="1415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110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Google Shape;3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8" y="207080"/>
            <a:ext cx="1326068" cy="179105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descr="logo.png" id="303" name="Google Shape;303;p2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7"/>
          <p:cNvSpPr/>
          <p:nvPr/>
        </p:nvSpPr>
        <p:spPr>
          <a:xfrm>
            <a:off x="4766310" y="1491786"/>
            <a:ext cx="55362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207 (3)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7"/>
          <p:cNvSpPr/>
          <p:nvPr/>
        </p:nvSpPr>
        <p:spPr>
          <a:xfrm>
            <a:off x="1344283" y="2299297"/>
            <a:ext cx="55362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Перевірте себе: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6" name="Google Shape;306;p27"/>
          <p:cNvGrpSpPr/>
          <p:nvPr/>
        </p:nvGrpSpPr>
        <p:grpSpPr>
          <a:xfrm>
            <a:off x="1172797" y="2884072"/>
            <a:ext cx="10389871" cy="2738796"/>
            <a:chOff x="1092787" y="3124794"/>
            <a:chExt cx="10389871" cy="2738796"/>
          </a:xfrm>
        </p:grpSpPr>
        <p:sp>
          <p:nvSpPr>
            <p:cNvPr id="307" name="Google Shape;307;p27"/>
            <p:cNvSpPr/>
            <p:nvPr/>
          </p:nvSpPr>
          <p:spPr>
            <a:xfrm>
              <a:off x="1092787" y="3124794"/>
              <a:ext cx="10389871" cy="2738796"/>
            </a:xfrm>
            <a:prstGeom prst="roundRect">
              <a:avLst>
                <a:gd fmla="val 8344" name="adj"/>
              </a:avLst>
            </a:prstGeom>
            <a:solidFill>
              <a:srgbClr val="FFFFFF"/>
            </a:solidFill>
            <a:ln cap="flat" cmpd="sng" w="38100">
              <a:solidFill>
                <a:srgbClr val="0066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380620" y="3359286"/>
              <a:ext cx="9775059" cy="2219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Львівський, карпатський, луцький, одеський, </a:t>
              </a:r>
              <a:br>
                <a:rPr b="1" lang="uk-UA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lang="uk-UA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запорізький, кримський, празький, київський, </a:t>
              </a:r>
              <a:br>
                <a:rPr b="1" lang="uk-UA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lang="uk-UA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синевирський, житомирський, чернівецький.</a:t>
              </a:r>
              <a:endParaRPr/>
            </a:p>
          </p:txBody>
        </p:sp>
      </p:grpSp>
      <p:pic>
        <p:nvPicPr>
          <p:cNvPr id="309" name="Google Shape;30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17716" y="3037345"/>
            <a:ext cx="616526" cy="31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8596" y="3037276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74533" y="3037285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1512" y="3037285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17725" y="3775874"/>
            <a:ext cx="616526" cy="4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39737" y="3820766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49258" y="3820763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8761" y="3820758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7890" y="4481018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9469" y="4481018"/>
            <a:ext cx="616526" cy="31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59714" y="4481023"/>
            <a:ext cx="616526" cy="31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Тренувальна вправа</a:t>
            </a: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(додатково)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png" id="325" name="Google Shape;325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/>
          <p:nvPr/>
        </p:nvSpPr>
        <p:spPr>
          <a:xfrm>
            <a:off x="1703180" y="1491786"/>
            <a:ext cx="100064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Утворити словосполучення </a:t>
            </a:r>
            <a:r>
              <a:rPr b="1" i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прикметник + іменник</a:t>
            </a: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393" y="465138"/>
            <a:ext cx="1220787" cy="1225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28"/>
          <p:cNvGrpSpPr/>
          <p:nvPr/>
        </p:nvGrpSpPr>
        <p:grpSpPr>
          <a:xfrm>
            <a:off x="1134274" y="2221899"/>
            <a:ext cx="10389871" cy="3294491"/>
            <a:chOff x="1511457" y="2313264"/>
            <a:chExt cx="10389871" cy="2864526"/>
          </a:xfrm>
        </p:grpSpPr>
        <p:sp>
          <p:nvSpPr>
            <p:cNvPr id="329" name="Google Shape;329;p28"/>
            <p:cNvSpPr/>
            <p:nvPr/>
          </p:nvSpPr>
          <p:spPr>
            <a:xfrm>
              <a:off x="1511457" y="2313264"/>
              <a:ext cx="10389871" cy="2864526"/>
            </a:xfrm>
            <a:prstGeom prst="roundRect">
              <a:avLst>
                <a:gd fmla="val 8344" name="adj"/>
              </a:avLst>
            </a:prstGeom>
            <a:solidFill>
              <a:srgbClr val="FFFFFF"/>
            </a:solidFill>
            <a:ln cap="flat" cmpd="sng" w="38100">
              <a:solidFill>
                <a:srgbClr val="0066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1703190" y="2551840"/>
              <a:ext cx="9921000" cy="251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467994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(море) берег				</a:t>
              </a:r>
              <a:endParaRPr b="1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467994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(читач) щоденник	</a:t>
              </a:r>
              <a:endParaRPr b="1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467994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uk-UA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(Україна) художники</a:t>
              </a:r>
              <a:endParaRPr b="1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467994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(Хмельницький) область</a:t>
              </a:r>
              <a:endParaRPr b="1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467994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(юнак) змагання		</a:t>
              </a:r>
              <a:endParaRPr b="1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467994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(пасажир) потяг	</a:t>
              </a:r>
              <a:endParaRPr b="1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467994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	</a:t>
              </a:r>
              <a:endParaRPr b="1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/>
          <p:nvPr>
            <p:ph type="title"/>
          </p:nvPr>
        </p:nvSpPr>
        <p:spPr>
          <a:xfrm>
            <a:off x="1080554" y="1570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b="1" lang="uk-UA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Домашнє завдання</a:t>
            </a:r>
            <a:endParaRPr b="1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png" id="336" name="Google Shape;336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9"/>
          <p:cNvSpPr txBox="1"/>
          <p:nvPr/>
        </p:nvSpPr>
        <p:spPr>
          <a:xfrm>
            <a:off x="278558" y="1998133"/>
            <a:ext cx="14522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110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8" name="Google Shape;33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558" y="207080"/>
            <a:ext cx="1326068" cy="179105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grpSp>
        <p:nvGrpSpPr>
          <p:cNvPr id="339" name="Google Shape;339;p29"/>
          <p:cNvGrpSpPr/>
          <p:nvPr/>
        </p:nvGrpSpPr>
        <p:grpSpPr>
          <a:xfrm>
            <a:off x="1160564" y="2048144"/>
            <a:ext cx="10818076" cy="4036847"/>
            <a:chOff x="1080554" y="2398243"/>
            <a:chExt cx="10818076" cy="4036847"/>
          </a:xfrm>
        </p:grpSpPr>
        <p:sp>
          <p:nvSpPr>
            <p:cNvPr id="340" name="Google Shape;340;p29"/>
            <p:cNvSpPr/>
            <p:nvPr/>
          </p:nvSpPr>
          <p:spPr>
            <a:xfrm>
              <a:off x="1080554" y="2398243"/>
              <a:ext cx="10818076" cy="4036847"/>
            </a:xfrm>
            <a:prstGeom prst="roundRect">
              <a:avLst>
                <a:gd fmla="val 8344" name="adj"/>
              </a:avLst>
            </a:prstGeom>
            <a:solidFill>
              <a:srgbClr val="FFFFFF"/>
            </a:solidFill>
            <a:ln cap="flat" cmpd="sng" w="38100">
              <a:solidFill>
                <a:srgbClr val="0066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1" name="Google Shape;341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08017" y="2597391"/>
              <a:ext cx="9963150" cy="36385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/>
          <p:nvPr>
            <p:ph type="title"/>
          </p:nvPr>
        </p:nvSpPr>
        <p:spPr>
          <a:xfrm>
            <a:off x="1008450" y="243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400"/>
              <a:buFont typeface="Arial"/>
              <a:buNone/>
            </a:pPr>
            <a:r>
              <a:rPr b="1" lang="uk-UA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Підсумки уроку</a:t>
            </a:r>
            <a:endParaRPr b="1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png" id="347" name="Google Shape;347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507" y="425950"/>
            <a:ext cx="1835591" cy="17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0"/>
          <p:cNvSpPr/>
          <p:nvPr/>
        </p:nvSpPr>
        <p:spPr>
          <a:xfrm>
            <a:off x="1163195" y="2536936"/>
            <a:ext cx="104928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 справдились ваші очікування від уроку?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знання ви отримали сьогодні?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які вміння?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  ви відчували радість, задоволення?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Яку користь приніс вам урок? 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 ви можете використати ці знання?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30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1" name="Google Shape;351;p30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52" name="Google Shape;352;p30"/>
          <p:cNvGrpSpPr/>
          <p:nvPr/>
        </p:nvGrpSpPr>
        <p:grpSpPr>
          <a:xfrm>
            <a:off x="9790968" y="9"/>
            <a:ext cx="2319300" cy="2415452"/>
            <a:chOff x="744243" y="1303834"/>
            <a:chExt cx="2319300" cy="2415452"/>
          </a:xfrm>
        </p:grpSpPr>
        <p:grpSp>
          <p:nvGrpSpPr>
            <p:cNvPr id="353" name="Google Shape;353;p30"/>
            <p:cNvGrpSpPr/>
            <p:nvPr/>
          </p:nvGrpSpPr>
          <p:grpSpPr>
            <a:xfrm>
              <a:off x="836983" y="1303834"/>
              <a:ext cx="2048553" cy="2250465"/>
              <a:chOff x="836983" y="1303834"/>
              <a:chExt cx="2048553" cy="2250465"/>
            </a:xfrm>
          </p:grpSpPr>
          <p:pic>
            <p:nvPicPr>
              <p:cNvPr id="354" name="Google Shape;354;p3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36983" y="1303834"/>
                <a:ext cx="2048553" cy="22504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Google Shape;355;p3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065711" y="1640281"/>
                <a:ext cx="1676400" cy="1505100"/>
              </a:xfrm>
              <a:prstGeom prst="ellipse">
                <a:avLst/>
              </a:prstGeom>
              <a:noFill/>
              <a:ln>
                <a:noFill/>
              </a:ln>
            </p:spPr>
          </p:pic>
        </p:grpSp>
        <p:sp>
          <p:nvSpPr>
            <p:cNvPr id="356" name="Google Shape;356;p30"/>
            <p:cNvSpPr txBox="1"/>
            <p:nvPr/>
          </p:nvSpPr>
          <p:spPr>
            <a:xfrm>
              <a:off x="744243" y="3196086"/>
              <a:ext cx="2319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uk-UA" sz="2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Все вдалося!</a:t>
              </a:r>
              <a:endParaRPr b="1" i="1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/>
          <p:nvPr>
            <p:ph type="title"/>
          </p:nvPr>
        </p:nvSpPr>
        <p:spPr>
          <a:xfrm>
            <a:off x="765225" y="-9272"/>
            <a:ext cx="10515600" cy="16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79838"/>
              <a:buFont typeface="Arial"/>
              <a:buNone/>
            </a:pPr>
            <a:r>
              <a:rPr b="1" lang="uk-UA" sz="551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Сходинки успіху.</a:t>
            </a:r>
            <a:endParaRPr b="1" sz="5511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Arial"/>
              <a:buNone/>
            </a:pPr>
            <a:r>
              <a:rPr b="1" i="1" lang="uk-UA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Оціни свою роботу на уроці. </a:t>
            </a:r>
            <a:endParaRPr b="1" i="1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Arial"/>
              <a:buNone/>
            </a:pPr>
            <a:r>
              <a:t/>
            </a:r>
            <a:endParaRPr b="1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p31"/>
          <p:cNvGrpSpPr/>
          <p:nvPr/>
        </p:nvGrpSpPr>
        <p:grpSpPr>
          <a:xfrm>
            <a:off x="7109460" y="1690688"/>
            <a:ext cx="2857500" cy="708660"/>
            <a:chOff x="7109460" y="1690688"/>
            <a:chExt cx="2857500" cy="708660"/>
          </a:xfrm>
        </p:grpSpPr>
        <p:sp>
          <p:nvSpPr>
            <p:cNvPr id="363" name="Google Shape;363;p31"/>
            <p:cNvSpPr/>
            <p:nvPr/>
          </p:nvSpPr>
          <p:spPr>
            <a:xfrm>
              <a:off x="7109460" y="1690688"/>
              <a:ext cx="2857500" cy="708660"/>
            </a:xfrm>
            <a:prstGeom prst="rect">
              <a:avLst/>
            </a:prstGeom>
            <a:solidFill>
              <a:srgbClr val="00FF0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1"/>
            <p:cNvSpPr txBox="1"/>
            <p:nvPr/>
          </p:nvSpPr>
          <p:spPr>
            <a:xfrm>
              <a:off x="7109460" y="1798291"/>
              <a:ext cx="28575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</a:t>
              </a:r>
              <a:r>
                <a:rPr b="1" lang="uk-UA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Мені все вдалося!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5847697" y="2399348"/>
            <a:ext cx="4119263" cy="708660"/>
            <a:chOff x="5847697" y="2399348"/>
            <a:chExt cx="4119263" cy="708660"/>
          </a:xfrm>
        </p:grpSpPr>
        <p:sp>
          <p:nvSpPr>
            <p:cNvPr id="366" name="Google Shape;366;p31"/>
            <p:cNvSpPr/>
            <p:nvPr/>
          </p:nvSpPr>
          <p:spPr>
            <a:xfrm>
              <a:off x="5847697" y="2399348"/>
              <a:ext cx="4119263" cy="708660"/>
            </a:xfrm>
            <a:prstGeom prst="rect">
              <a:avLst/>
            </a:prstGeom>
            <a:solidFill>
              <a:srgbClr val="FFFF0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1"/>
            <p:cNvSpPr txBox="1"/>
            <p:nvPr/>
          </p:nvSpPr>
          <p:spPr>
            <a:xfrm>
              <a:off x="5847697" y="2535894"/>
              <a:ext cx="411926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1" lang="uk-UA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b="1" lang="uk-UA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Я задоволений/задоволена!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31"/>
          <p:cNvGrpSpPr/>
          <p:nvPr/>
        </p:nvGrpSpPr>
        <p:grpSpPr>
          <a:xfrm>
            <a:off x="4540214" y="3108008"/>
            <a:ext cx="5426746" cy="708660"/>
            <a:chOff x="4540214" y="3108008"/>
            <a:chExt cx="5426746" cy="708660"/>
          </a:xfrm>
        </p:grpSpPr>
        <p:sp>
          <p:nvSpPr>
            <p:cNvPr id="369" name="Google Shape;369;p31"/>
            <p:cNvSpPr/>
            <p:nvPr/>
          </p:nvSpPr>
          <p:spPr>
            <a:xfrm>
              <a:off x="4540214" y="3108008"/>
              <a:ext cx="5426746" cy="708660"/>
            </a:xfrm>
            <a:prstGeom prst="rect">
              <a:avLst/>
            </a:prstGeom>
            <a:solidFill>
              <a:srgbClr val="00FFFF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1"/>
            <p:cNvSpPr txBox="1"/>
            <p:nvPr/>
          </p:nvSpPr>
          <p:spPr>
            <a:xfrm>
              <a:off x="5280660" y="3207682"/>
              <a:ext cx="44944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b="1" lang="uk-UA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 жаль, не все вдавалося.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31"/>
          <p:cNvGrpSpPr/>
          <p:nvPr/>
        </p:nvGrpSpPr>
        <p:grpSpPr>
          <a:xfrm>
            <a:off x="3634740" y="3825815"/>
            <a:ext cx="6332220" cy="708660"/>
            <a:chOff x="3634740" y="3825815"/>
            <a:chExt cx="6332220" cy="708660"/>
          </a:xfrm>
        </p:grpSpPr>
        <p:sp>
          <p:nvSpPr>
            <p:cNvPr id="372" name="Google Shape;372;p31"/>
            <p:cNvSpPr/>
            <p:nvPr/>
          </p:nvSpPr>
          <p:spPr>
            <a:xfrm>
              <a:off x="3634740" y="3825815"/>
              <a:ext cx="6332220" cy="708660"/>
            </a:xfrm>
            <a:prstGeom prst="rect">
              <a:avLst/>
            </a:prstGeom>
            <a:solidFill>
              <a:srgbClr val="FF660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1"/>
            <p:cNvSpPr txBox="1"/>
            <p:nvPr/>
          </p:nvSpPr>
          <p:spPr>
            <a:xfrm>
              <a:off x="4540214" y="3925489"/>
              <a:ext cx="5234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 </a:t>
              </a:r>
              <a:r>
                <a:rPr b="1" lang="uk-UA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Мені потрібна була допомога.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31"/>
          <p:cNvGrpSpPr/>
          <p:nvPr/>
        </p:nvGrpSpPr>
        <p:grpSpPr>
          <a:xfrm>
            <a:off x="2731770" y="4534475"/>
            <a:ext cx="7235190" cy="708660"/>
            <a:chOff x="2731770" y="4534475"/>
            <a:chExt cx="7235190" cy="708660"/>
          </a:xfrm>
        </p:grpSpPr>
        <p:sp>
          <p:nvSpPr>
            <p:cNvPr id="375" name="Google Shape;375;p31"/>
            <p:cNvSpPr/>
            <p:nvPr/>
          </p:nvSpPr>
          <p:spPr>
            <a:xfrm>
              <a:off x="2731770" y="4534475"/>
              <a:ext cx="7235190" cy="708660"/>
            </a:xfrm>
            <a:prstGeom prst="rect">
              <a:avLst/>
            </a:prstGeom>
            <a:solidFill>
              <a:srgbClr val="0070C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1"/>
            <p:cNvSpPr txBox="1"/>
            <p:nvPr/>
          </p:nvSpPr>
          <p:spPr>
            <a:xfrm>
              <a:off x="3368354" y="4688750"/>
              <a:ext cx="58556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b="1" lang="uk-UA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Деякі завдання давалися важко.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31"/>
          <p:cNvGrpSpPr/>
          <p:nvPr/>
        </p:nvGrpSpPr>
        <p:grpSpPr>
          <a:xfrm>
            <a:off x="1600200" y="5243135"/>
            <a:ext cx="8366760" cy="708660"/>
            <a:chOff x="1600200" y="5243135"/>
            <a:chExt cx="8366760" cy="708660"/>
          </a:xfrm>
        </p:grpSpPr>
        <p:sp>
          <p:nvSpPr>
            <p:cNvPr id="378" name="Google Shape;378;p31"/>
            <p:cNvSpPr/>
            <p:nvPr/>
          </p:nvSpPr>
          <p:spPr>
            <a:xfrm>
              <a:off x="1600200" y="5243135"/>
              <a:ext cx="8366760" cy="708660"/>
            </a:xfrm>
            <a:prstGeom prst="rect">
              <a:avLst/>
            </a:prstGeom>
            <a:solidFill>
              <a:srgbClr val="FF000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1"/>
            <p:cNvSpPr txBox="1"/>
            <p:nvPr/>
          </p:nvSpPr>
          <p:spPr>
            <a:xfrm>
              <a:off x="1875276" y="5397410"/>
              <a:ext cx="64800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1" lang="uk-UA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 Мені важко було виконувати всі завдання.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ogo.png" id="380" name="Google Shape;380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Емоційне налаштування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269231" y="1834962"/>
            <a:ext cx="587502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уроці будемо</a:t>
            </a:r>
            <a:b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старанно працювати,</a:t>
            </a:r>
            <a:b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українську мову</a:t>
            </a:r>
            <a:b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треба добре знати.</a:t>
            </a:r>
            <a:b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 ж часу не гаймо,</a:t>
            </a:r>
            <a:b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uk-UA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роботи приступаймо! 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png" id="102" name="Google Shape;102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725" y="1487746"/>
            <a:ext cx="4810397" cy="374142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 txBox="1"/>
          <p:nvPr>
            <p:ph idx="4294967295" type="body"/>
          </p:nvPr>
        </p:nvSpPr>
        <p:spPr>
          <a:xfrm>
            <a:off x="4625023" y="608978"/>
            <a:ext cx="2903537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uk-UA" sz="2000">
                <a:latin typeface="Arial"/>
                <a:ea typeface="Arial"/>
                <a:cs typeface="Arial"/>
                <a:sym typeface="Arial"/>
              </a:rPr>
              <a:t>Навчальне видання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8658276" y="5884870"/>
            <a:ext cx="39969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Розробка презентації </a:t>
            </a:r>
            <a:r>
              <a:rPr i="1"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Галина Сапун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2"/>
          <p:cNvSpPr txBox="1"/>
          <p:nvPr/>
        </p:nvSpPr>
        <p:spPr>
          <a:xfrm>
            <a:off x="3241225" y="1248954"/>
            <a:ext cx="61646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Презентація для уроку української мови у 4 класі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674370" y="1649064"/>
            <a:ext cx="11155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Презентація призначена для використання на уроці української мови у 4 класі. </a:t>
            </a:r>
            <a:b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Розроблена відповідно до уроку 65 за підручником «Українська мова та читання. 4 клас. </a:t>
            </a:r>
            <a:b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2 ч. Ч. 1»  (авт. Г. Сапун) за програмою Р. Шияна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3776858" y="2714648"/>
            <a:ext cx="39072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вчителів початкових класів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png" id="390" name="Google Shape;390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/>
        </p:nvSpPr>
        <p:spPr>
          <a:xfrm>
            <a:off x="4122058" y="3174826"/>
            <a:ext cx="4771302" cy="748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uk-U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Інтернет-ресурси та джерела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98901" y="3485215"/>
            <a:ext cx="11955780" cy="228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1"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Титульний слайд</a:t>
            </a:r>
            <a:r>
              <a:rPr i="1"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Обкладинка підручника «Українська мова та читання: підруч. для 4 кл. закл. загал. середн. освіти. У 2ч. Ч. 1 / Г. Сапун. – Тернопіль: </a:t>
            </a:r>
            <a:br>
              <a:rPr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Підручники і посібники, 2021».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1"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Слайд 3. </a:t>
            </a:r>
            <a:r>
              <a:rPr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Загадка Тетяни Строкач </a:t>
            </a:r>
            <a:r>
              <a:rPr lang="uk-UA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https://web.archive.org/web/20210603150224/https://mala.storinka.org/%D0%B7%D0%B8%D0%BC%D0%BE%D0%B2%D1%96-%D0%B7%D0%B0%D0%B3%D0%B0%D0%B4%D0%BA%D0%B8-%D0%B2%D1%96%D0%B4-%D1%82%D0%B5%D1%82%D1%8F%D0%BD%D0%B8-%D1%81%D1%82%D1%80%D0%BE%D0%BA%D0%B0%D1%87.html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1"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презентації використано</a:t>
            </a:r>
            <a:r>
              <a:rPr lang="uk-U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зображення обкладинки та фрагменти сторінок підручника «Українська мова та читання: підруч. для 4 кл. закл. загал. середн. освіти. У 2ч. Ч. 1 / Г. Сапун. – Тернопіль: Підручники і посібники, 2021».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016" y="3910788"/>
            <a:ext cx="1315428" cy="144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0439" y="4370703"/>
            <a:ext cx="1672164" cy="167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154" y="3141591"/>
            <a:ext cx="1672164" cy="167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2184" y="2631556"/>
            <a:ext cx="1101951" cy="126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650" y="2781270"/>
            <a:ext cx="1315428" cy="1445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Вправа «Очікування»</a:t>
            </a:r>
            <a:endParaRPr b="1" sz="40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png" id="114" name="Google Shape;114;p1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836984" y="1277615"/>
            <a:ext cx="111873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Поділіться своїми очікуваннями від уроку</a:t>
            </a:r>
            <a:endParaRPr/>
          </a:p>
        </p:txBody>
      </p:sp>
      <p:grpSp>
        <p:nvGrpSpPr>
          <p:cNvPr id="116" name="Google Shape;116;p15"/>
          <p:cNvGrpSpPr/>
          <p:nvPr/>
        </p:nvGrpSpPr>
        <p:grpSpPr>
          <a:xfrm rot="-294822">
            <a:off x="1365358" y="4926320"/>
            <a:ext cx="2354583" cy="1024644"/>
            <a:chOff x="1337309" y="2400300"/>
            <a:chExt cx="2354583" cy="1024644"/>
          </a:xfrm>
        </p:grpSpPr>
        <p:sp>
          <p:nvSpPr>
            <p:cNvPr id="117" name="Google Shape;117;p15"/>
            <p:cNvSpPr/>
            <p:nvPr/>
          </p:nvSpPr>
          <p:spPr>
            <a:xfrm>
              <a:off x="1337309" y="2400300"/>
              <a:ext cx="2354583" cy="1024644"/>
            </a:xfrm>
            <a:prstGeom prst="doubleWave">
              <a:avLst>
                <a:gd fmla="val 6250" name="adj1"/>
                <a:gd fmla="val 0" name="adj2"/>
              </a:avLst>
            </a:prstGeom>
            <a:solidFill>
              <a:srgbClr val="FFFF0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568715" y="2497123"/>
              <a:ext cx="204485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Я хочу </a:t>
              </a:r>
              <a:b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прочитати …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5"/>
          <p:cNvGrpSpPr/>
          <p:nvPr/>
        </p:nvGrpSpPr>
        <p:grpSpPr>
          <a:xfrm rot="-760770">
            <a:off x="1725912" y="2372665"/>
            <a:ext cx="2480808" cy="1522135"/>
            <a:chOff x="3828275" y="5088058"/>
            <a:chExt cx="2480808" cy="1522135"/>
          </a:xfrm>
        </p:grpSpPr>
        <p:sp>
          <p:nvSpPr>
            <p:cNvPr id="120" name="Google Shape;120;p15"/>
            <p:cNvSpPr/>
            <p:nvPr/>
          </p:nvSpPr>
          <p:spPr>
            <a:xfrm rot="513291">
              <a:off x="3891387" y="5333789"/>
              <a:ext cx="2354583" cy="1024644"/>
            </a:xfrm>
            <a:prstGeom prst="doubleWave">
              <a:avLst>
                <a:gd fmla="val 6250" name="adj1"/>
                <a:gd fmla="val 0" name="adj2"/>
              </a:avLst>
            </a:prstGeom>
            <a:solidFill>
              <a:srgbClr val="99FF99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 rot="513291">
              <a:off x="3962175" y="5248961"/>
              <a:ext cx="225309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Гадаю, що</a:t>
              </a:r>
              <a:b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будемо складати…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5"/>
          <p:cNvGrpSpPr/>
          <p:nvPr/>
        </p:nvGrpSpPr>
        <p:grpSpPr>
          <a:xfrm>
            <a:off x="9007913" y="2939704"/>
            <a:ext cx="2017853" cy="1128214"/>
            <a:chOff x="6096000" y="5000263"/>
            <a:chExt cx="2017853" cy="1128214"/>
          </a:xfrm>
        </p:grpSpPr>
        <p:sp>
          <p:nvSpPr>
            <p:cNvPr id="123" name="Google Shape;123;p15"/>
            <p:cNvSpPr/>
            <p:nvPr/>
          </p:nvSpPr>
          <p:spPr>
            <a:xfrm>
              <a:off x="6096000" y="5000263"/>
              <a:ext cx="2017853" cy="1128214"/>
            </a:xfrm>
            <a:prstGeom prst="flowChartDocumen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 rot="-172919">
              <a:off x="6340355" y="5148872"/>
              <a:ext cx="140096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Було б </a:t>
              </a:r>
              <a:b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цікаво…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5"/>
          <p:cNvGrpSpPr/>
          <p:nvPr/>
        </p:nvGrpSpPr>
        <p:grpSpPr>
          <a:xfrm rot="1531614">
            <a:off x="5726687" y="4200984"/>
            <a:ext cx="2554990" cy="1694579"/>
            <a:chOff x="9360441" y="4433897"/>
            <a:chExt cx="2554990" cy="1694579"/>
          </a:xfrm>
        </p:grpSpPr>
        <p:sp>
          <p:nvSpPr>
            <p:cNvPr id="126" name="Google Shape;126;p15"/>
            <p:cNvSpPr/>
            <p:nvPr/>
          </p:nvSpPr>
          <p:spPr>
            <a:xfrm rot="-1066575">
              <a:off x="9460645" y="4768865"/>
              <a:ext cx="2354583" cy="1024644"/>
            </a:xfrm>
            <a:prstGeom prst="doubleWave">
              <a:avLst>
                <a:gd fmla="val 6250" name="adj1"/>
                <a:gd fmla="val 0" name="adj2"/>
              </a:avLst>
            </a:prstGeom>
            <a:solidFill>
              <a:srgbClr val="CC66FF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 rot="-1066575">
              <a:off x="9717218" y="4842320"/>
              <a:ext cx="198721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Попрацюємо</a:t>
              </a:r>
              <a:b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творчо у …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5220687" y="2166038"/>
            <a:ext cx="2178887" cy="1451582"/>
            <a:chOff x="6918307" y="2257776"/>
            <a:chExt cx="2178887" cy="1451582"/>
          </a:xfrm>
        </p:grpSpPr>
        <p:sp>
          <p:nvSpPr>
            <p:cNvPr id="129" name="Google Shape;129;p15"/>
            <p:cNvSpPr/>
            <p:nvPr/>
          </p:nvSpPr>
          <p:spPr>
            <a:xfrm flipH="1" rot="581066">
              <a:off x="6998824" y="2419460"/>
              <a:ext cx="2017853" cy="1128214"/>
            </a:xfrm>
            <a:prstGeom prst="flowChartDocument">
              <a:avLst/>
            </a:prstGeom>
            <a:solidFill>
              <a:srgbClr val="92D05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 rot="856591">
              <a:off x="7058975" y="2527010"/>
              <a:ext cx="181177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Хотілося б</a:t>
              </a:r>
              <a:b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lang="uk-UA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дізнатися…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type="title"/>
          </p:nvPr>
        </p:nvSpPr>
        <p:spPr>
          <a:xfrm>
            <a:off x="388620" y="287402"/>
            <a:ext cx="1122807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Загадка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.png" id="136" name="Google Shape;136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/>
          <p:nvPr/>
        </p:nvSpPr>
        <p:spPr>
          <a:xfrm>
            <a:off x="1356360" y="1612965"/>
            <a:ext cx="4781550" cy="23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Холодні та біленькі,</a:t>
            </a:r>
            <a:b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легенькі, мов пушинки,</a:t>
            </a:r>
            <a:b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мереживні, гарненькі</a:t>
            </a:r>
            <a:b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небес летять ... 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spcBef>
                <a:spcPts val="200"/>
              </a:spcBef>
              <a:spcAft>
                <a:spcPts val="0"/>
              </a:spcAft>
              <a:buNone/>
            </a:pPr>
            <a:r>
              <a:rPr i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Тетяна Строкач</a:t>
            </a:r>
            <a:endParaRPr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8" name="Google Shape;138;p16"/>
          <p:cNvGrpSpPr/>
          <p:nvPr/>
        </p:nvGrpSpPr>
        <p:grpSpPr>
          <a:xfrm>
            <a:off x="4098010" y="3083571"/>
            <a:ext cx="2337079" cy="556997"/>
            <a:chOff x="6932166" y="3298313"/>
            <a:chExt cx="1646958" cy="556997"/>
          </a:xfrm>
        </p:grpSpPr>
        <p:sp>
          <p:nvSpPr>
            <p:cNvPr id="139" name="Google Shape;139;p16"/>
            <p:cNvSpPr/>
            <p:nvPr/>
          </p:nvSpPr>
          <p:spPr>
            <a:xfrm>
              <a:off x="6932166" y="3332090"/>
              <a:ext cx="1607724" cy="523220"/>
            </a:xfrm>
            <a:prstGeom prst="roundRect">
              <a:avLst>
                <a:gd fmla="val 16667" name="adj"/>
              </a:avLst>
            </a:prstGeom>
            <a:solidFill>
              <a:srgbClr val="92D050"/>
            </a:solidFill>
            <a:ln cap="flat" cmpd="sng" w="28575">
              <a:solidFill>
                <a:srgbClr val="0066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6971400" y="3298313"/>
              <a:ext cx="16077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сніжинки</a:t>
              </a:r>
              <a:endParaRPr b="1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" name="Google Shape;14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92866" y="2618463"/>
            <a:ext cx="661517" cy="72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37060" y="1551131"/>
            <a:ext cx="897916" cy="89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32550" y="866235"/>
            <a:ext cx="1672164" cy="167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39372" y="3100200"/>
            <a:ext cx="778661" cy="89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9788" y="2239090"/>
            <a:ext cx="1006853" cy="110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/>
          <p:nvPr/>
        </p:nvSpPr>
        <p:spPr>
          <a:xfrm>
            <a:off x="1223011" y="4538788"/>
            <a:ext cx="1039368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слова допомогли відгадати загадку? 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якої частини мови вони належать?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Робота з підручником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278558" y="2076561"/>
            <a:ext cx="1415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108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8" y="207080"/>
            <a:ext cx="1326068" cy="179105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descr="logo.png" id="154" name="Google Shape;154;p1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/>
          <p:nvPr/>
        </p:nvSpPr>
        <p:spPr>
          <a:xfrm>
            <a:off x="1694086" y="1259635"/>
            <a:ext cx="89815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Сергій Гордієнко</a:t>
            </a: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«Зима-художниця»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4880610" y="1768212"/>
            <a:ext cx="55362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206 (1)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3655584" y="2369801"/>
            <a:ext cx="65919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Щоденні 5. Читаю для себе.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2837315" y="3037418"/>
            <a:ext cx="85164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uk-UA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ви відчуваєте після читання вірша?</a:t>
            </a:r>
            <a:endParaRPr/>
          </a:p>
        </p:txBody>
      </p:sp>
      <p:grpSp>
        <p:nvGrpSpPr>
          <p:cNvPr id="159" name="Google Shape;159;p17"/>
          <p:cNvGrpSpPr/>
          <p:nvPr/>
        </p:nvGrpSpPr>
        <p:grpSpPr>
          <a:xfrm>
            <a:off x="4767715" y="3839415"/>
            <a:ext cx="2553737" cy="1493943"/>
            <a:chOff x="4441445" y="3567039"/>
            <a:chExt cx="2553737" cy="1493943"/>
          </a:xfrm>
        </p:grpSpPr>
        <p:sp>
          <p:nvSpPr>
            <p:cNvPr id="160" name="Google Shape;160;p17"/>
            <p:cNvSpPr/>
            <p:nvPr/>
          </p:nvSpPr>
          <p:spPr>
            <a:xfrm>
              <a:off x="4441445" y="3567039"/>
              <a:ext cx="2553737" cy="1487628"/>
            </a:xfrm>
            <a:prstGeom prst="roundRect">
              <a:avLst>
                <a:gd fmla="val 16667" name="adj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1" name="Google Shape;161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21378" y="3573354"/>
              <a:ext cx="1006760" cy="1025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17"/>
            <p:cNvSpPr/>
            <p:nvPr/>
          </p:nvSpPr>
          <p:spPr>
            <a:xfrm>
              <a:off x="5152798" y="4599317"/>
              <a:ext cx="14410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смуток</a:t>
              </a:r>
              <a:endParaRPr/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2897251" y="5105445"/>
            <a:ext cx="2553737" cy="1523157"/>
            <a:chOff x="2570981" y="4833069"/>
            <a:chExt cx="2553737" cy="1523157"/>
          </a:xfrm>
        </p:grpSpPr>
        <p:sp>
          <p:nvSpPr>
            <p:cNvPr id="164" name="Google Shape;164;p17"/>
            <p:cNvSpPr/>
            <p:nvPr/>
          </p:nvSpPr>
          <p:spPr>
            <a:xfrm>
              <a:off x="2570981" y="4833069"/>
              <a:ext cx="2553737" cy="1487628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" name="Google Shape;165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07354" y="4884409"/>
              <a:ext cx="1006760" cy="1025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17"/>
            <p:cNvSpPr/>
            <p:nvPr/>
          </p:nvSpPr>
          <p:spPr>
            <a:xfrm>
              <a:off x="3207354" y="5894561"/>
              <a:ext cx="14410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радість</a:t>
              </a:r>
              <a:endParaRPr/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6651023" y="5102525"/>
            <a:ext cx="2553737" cy="1526076"/>
            <a:chOff x="6324753" y="4830149"/>
            <a:chExt cx="2553737" cy="1526076"/>
          </a:xfrm>
        </p:grpSpPr>
        <p:sp>
          <p:nvSpPr>
            <p:cNvPr id="168" name="Google Shape;168;p17"/>
            <p:cNvSpPr/>
            <p:nvPr/>
          </p:nvSpPr>
          <p:spPr>
            <a:xfrm>
              <a:off x="6324753" y="4830149"/>
              <a:ext cx="2553737" cy="1487628"/>
            </a:xfrm>
            <a:prstGeom prst="roundRect">
              <a:avLst>
                <a:gd fmla="val 16667" name="adj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98242" y="4884409"/>
              <a:ext cx="1006760" cy="1025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7"/>
            <p:cNvSpPr/>
            <p:nvPr/>
          </p:nvSpPr>
          <p:spPr>
            <a:xfrm>
              <a:off x="6812279" y="5894560"/>
              <a:ext cx="20401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захоплення</a:t>
              </a:r>
              <a:endParaRPr/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888226" y="3839415"/>
            <a:ext cx="2553737" cy="1493943"/>
            <a:chOff x="561956" y="3567039"/>
            <a:chExt cx="2553737" cy="1493943"/>
          </a:xfrm>
        </p:grpSpPr>
        <p:sp>
          <p:nvSpPr>
            <p:cNvPr id="172" name="Google Shape;172;p17"/>
            <p:cNvSpPr/>
            <p:nvPr/>
          </p:nvSpPr>
          <p:spPr>
            <a:xfrm>
              <a:off x="561956" y="3567039"/>
              <a:ext cx="2553737" cy="1487628"/>
            </a:xfrm>
            <a:prstGeom prst="roundRect">
              <a:avLst>
                <a:gd fmla="val 16667" name="adj"/>
              </a:avLst>
            </a:prstGeom>
            <a:solidFill>
              <a:srgbClr val="FFFF66"/>
            </a:solidFill>
            <a:ln cap="flat" cmpd="sng" w="12700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" name="Google Shape;173;p17"/>
            <p:cNvGrpSpPr/>
            <p:nvPr/>
          </p:nvGrpSpPr>
          <p:grpSpPr>
            <a:xfrm>
              <a:off x="885959" y="3573354"/>
              <a:ext cx="2138092" cy="1487628"/>
              <a:chOff x="885959" y="3573354"/>
              <a:chExt cx="2138092" cy="1487628"/>
            </a:xfrm>
          </p:grpSpPr>
          <p:pic>
            <p:nvPicPr>
              <p:cNvPr id="174" name="Google Shape;174;p1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330490" y="3573354"/>
                <a:ext cx="1006760" cy="10259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5" name="Google Shape;175;p17"/>
              <p:cNvSpPr/>
              <p:nvPr/>
            </p:nvSpPr>
            <p:spPr>
              <a:xfrm>
                <a:off x="885959" y="4599317"/>
                <a:ext cx="21380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-UA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здивування</a:t>
                </a:r>
                <a:endParaRPr/>
              </a:p>
            </p:txBody>
          </p:sp>
        </p:grpSp>
      </p:grpSp>
      <p:grpSp>
        <p:nvGrpSpPr>
          <p:cNvPr id="176" name="Google Shape;176;p17"/>
          <p:cNvGrpSpPr/>
          <p:nvPr/>
        </p:nvGrpSpPr>
        <p:grpSpPr>
          <a:xfrm>
            <a:off x="8647204" y="3841158"/>
            <a:ext cx="2553737" cy="1492200"/>
            <a:chOff x="8320934" y="3568782"/>
            <a:chExt cx="2553737" cy="1492200"/>
          </a:xfrm>
        </p:grpSpPr>
        <p:sp>
          <p:nvSpPr>
            <p:cNvPr id="177" name="Google Shape;177;p17"/>
            <p:cNvSpPr/>
            <p:nvPr/>
          </p:nvSpPr>
          <p:spPr>
            <a:xfrm>
              <a:off x="8320934" y="3568782"/>
              <a:ext cx="2553737" cy="1487628"/>
            </a:xfrm>
            <a:prstGeom prst="roundRect">
              <a:avLst>
                <a:gd fmla="val 16667" name="adj"/>
              </a:avLst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8" name="Google Shape;178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112265" y="3619527"/>
              <a:ext cx="971077" cy="933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7"/>
            <p:cNvSpPr/>
            <p:nvPr/>
          </p:nvSpPr>
          <p:spPr>
            <a:xfrm>
              <a:off x="9200733" y="4599317"/>
              <a:ext cx="14410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жаль</a:t>
              </a:r>
              <a:endParaRPr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>
            <p:ph type="title"/>
          </p:nvPr>
        </p:nvSpPr>
        <p:spPr>
          <a:xfrm>
            <a:off x="1322744" y="0"/>
            <a:ext cx="10011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Arial"/>
              <a:buNone/>
            </a:pPr>
            <a:r>
              <a:rPr b="1" lang="uk-UA" sz="3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Щоденні 5. </a:t>
            </a:r>
            <a:br>
              <a:rPr b="1" lang="uk-UA" sz="3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uk-UA" sz="3200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Збагачую свій словниковий запас</a:t>
            </a:r>
            <a:endParaRPr b="1" sz="3200">
              <a:solidFill>
                <a:srgbClr val="00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ÐÐ°ÑÑÐ¸Ð½ÐºÐ¸ Ð¿Ð¾ Ð·Ð°Ð¿ÑÐ¾ÑÑ ÐºÐ½Ð¸Ð¶ÐºÐ° Ð°Ð½ÑÐ¼Ð°ÑÑÑ" id="185" name="Google Shape;1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429" y="388844"/>
            <a:ext cx="1547700" cy="154770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fadeDir="5400012" kx="0" rotWithShape="0" algn="bl" stA="33000" stPos="0" sy="-100000" ky="0"/>
          </a:effectLst>
        </p:spPr>
      </p:pic>
      <p:pic>
        <p:nvPicPr>
          <p:cNvPr descr="logo.png" id="186" name="Google Shape;186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/>
          <p:nvPr/>
        </p:nvSpPr>
        <p:spPr>
          <a:xfrm>
            <a:off x="279650" y="3820025"/>
            <a:ext cx="11843400" cy="21762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2700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69592" rtl="0" algn="l">
              <a:spcBef>
                <a:spcPts val="25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uk-UA" sz="280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Чумацький Шлях</a:t>
            </a:r>
            <a:r>
              <a:rPr i="1" lang="uk-UA" sz="280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uk-UA" sz="280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також </a:t>
            </a:r>
            <a:r>
              <a:rPr b="1" i="1" lang="uk-UA" sz="280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Молочний Шлях</a:t>
            </a:r>
            <a:r>
              <a:rPr lang="uk-UA" sz="280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1" lang="uk-UA" sz="280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Галактика</a:t>
            </a:r>
            <a:r>
              <a:rPr lang="uk-UA" sz="280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1" lang="uk-UA" sz="280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Божа дорога</a:t>
            </a:r>
            <a:r>
              <a:rPr lang="uk-UA" sz="280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назва галактики, у якій розташована наша Сонячна система, а також усі зорі, які ми бачимо неозброєним оком.</a:t>
            </a:r>
            <a:endParaRPr sz="280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1228125" y="6048425"/>
            <a:ext cx="1044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u="sng">
                <a:solidFill>
                  <a:schemeClr val="hlink"/>
                </a:solidFill>
                <a:hlinkClick r:id="rId6"/>
              </a:rPr>
              <a:t>https://uk.wikipedia.org/wiki/%D0%A7%D1%83%D0%BC%D0%B0%D1%86%D1%8C%D0%BA%D0%B8%D0%B9_%D0%A8%D0%BB%D1%8F%D1%85</a:t>
            </a:r>
            <a:endParaRPr/>
          </a:p>
        </p:txBody>
      </p:sp>
      <p:pic>
        <p:nvPicPr>
          <p:cNvPr id="189" name="Google Shape;18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5548" y="1241475"/>
            <a:ext cx="2646300" cy="26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Робота з підручником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278558" y="2076561"/>
            <a:ext cx="1415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109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8" y="207080"/>
            <a:ext cx="1326068" cy="179105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descr="logo.png" id="197" name="Google Shape;197;p1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/>
          <p:nvPr/>
        </p:nvSpPr>
        <p:spPr>
          <a:xfrm>
            <a:off x="1694161" y="1491860"/>
            <a:ext cx="8981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Сергій Гордієнко</a:t>
            </a: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«Зима-художниця»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3980810" y="2192512"/>
            <a:ext cx="5536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206 (2)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989900" y="3125376"/>
            <a:ext cx="10389900" cy="1981500"/>
          </a:xfrm>
          <a:prstGeom prst="roundRect">
            <a:avLst>
              <a:gd fmla="val 8344" name="adj"/>
            </a:avLst>
          </a:prstGeom>
          <a:solidFill>
            <a:srgbClr val="FFFFFF"/>
          </a:solidFill>
          <a:ln cap="flat" cmpd="sng" w="38100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85925" y="3577860"/>
            <a:ext cx="8820150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</a:pPr>
            <a:r>
              <a:rPr b="1" lang="uk-UA" sz="400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Робота з підручником</a:t>
            </a:r>
            <a:endParaRPr b="1" sz="400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278558" y="2076561"/>
            <a:ext cx="1415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109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58" y="207080"/>
            <a:ext cx="1326068" cy="179105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descr="logo.png" id="209" name="Google Shape;209;p2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69890" t="0"/>
          <a:stretch/>
        </p:blipFill>
        <p:spPr>
          <a:xfrm>
            <a:off x="103645" y="5996226"/>
            <a:ext cx="73333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1694086" y="1259635"/>
            <a:ext cx="89815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Сергій Шишко</a:t>
            </a: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«Парк узимку»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4880610" y="1768212"/>
            <a:ext cx="55362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Вправа 206 (4)</a:t>
            </a:r>
            <a:endParaRPr b="1" sz="3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1091565" y="2234072"/>
            <a:ext cx="10389871" cy="4587522"/>
          </a:xfrm>
          <a:prstGeom prst="roundRect">
            <a:avLst>
              <a:gd fmla="val 8344" name="adj"/>
            </a:avLst>
          </a:prstGeom>
          <a:solidFill>
            <a:srgbClr val="FFFFFF"/>
          </a:solidFill>
          <a:ln cap="flat" cmpd="sng" w="38100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20"/>
          <p:cNvGrpSpPr/>
          <p:nvPr/>
        </p:nvGrpSpPr>
        <p:grpSpPr>
          <a:xfrm>
            <a:off x="1234441" y="2373550"/>
            <a:ext cx="5052060" cy="4387644"/>
            <a:chOff x="1234441" y="2373550"/>
            <a:chExt cx="5052060" cy="4387644"/>
          </a:xfrm>
        </p:grpSpPr>
        <p:pic>
          <p:nvPicPr>
            <p:cNvPr id="214" name="Google Shape;214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34441" y="2373550"/>
              <a:ext cx="5052060" cy="4162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04626" y="6351619"/>
              <a:ext cx="4095750" cy="409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20"/>
          <p:cNvSpPr/>
          <p:nvPr/>
        </p:nvSpPr>
        <p:spPr>
          <a:xfrm>
            <a:off x="6286501" y="2387724"/>
            <a:ext cx="5194935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Роздивіться репродукцію картини.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Яким ви уявляєте художника, який її намалював?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 любив він природу? Якими могли бути інші картини цього художника?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type="title"/>
          </p:nvPr>
        </p:nvSpPr>
        <p:spPr>
          <a:xfrm>
            <a:off x="463137" y="353249"/>
            <a:ext cx="10000013" cy="976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b="1" i="1" lang="uk-UA">
                <a:solidFill>
                  <a:srgbClr val="7030A0"/>
                </a:solidFill>
              </a:rPr>
              <a:t>Скарбниця   українських  митців</a:t>
            </a:r>
            <a:endParaRPr b="1" i="1">
              <a:solidFill>
                <a:srgbClr val="7030A0"/>
              </a:solidFill>
            </a:endParaRPr>
          </a:p>
        </p:txBody>
      </p:sp>
      <p:sp>
        <p:nvSpPr>
          <p:cNvPr id="222" name="Google Shape;222;p21"/>
          <p:cNvSpPr txBox="1"/>
          <p:nvPr>
            <p:ph idx="1" type="body"/>
          </p:nvPr>
        </p:nvSpPr>
        <p:spPr>
          <a:xfrm>
            <a:off x="332509" y="1591294"/>
            <a:ext cx="7481455" cy="458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uk-UA">
                <a:latin typeface="Times New Roman"/>
                <a:ea typeface="Times New Roman"/>
                <a:cs typeface="Times New Roman"/>
                <a:sym typeface="Times New Roman"/>
              </a:rPr>
              <a:t>Шишко Сергій Федорович </a:t>
            </a: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(1911 - 1997) - видатний український живописець, майстер пейзажу і натюрморту. Народний художник СРСР (1974). Лауреат Державної премії України імені Т. Шевченка (1982). Почесний громадянин міста Києва. Жив і працював у Києві.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Роботи Сергія Шишка зберігаються в Національному художньому музеї України, інших музейних і приватних зібраннях.</a:t>
            </a:r>
            <a:endParaRPr/>
          </a:p>
        </p:txBody>
      </p:sp>
      <p:pic>
        <p:nvPicPr>
          <p:cNvPr id="223" name="Google Shape;2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6462" y="1489609"/>
            <a:ext cx="3842657" cy="4803321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