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8" r:id="rId17"/>
    <p:sldId id="27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6938F3-8BBD-4EB9-A8B3-68F0FCF12AB8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D406D9-DC03-40F9-8593-C1C463FFFD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1%96%D1%87%D0%BA%D0%B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zPP88HcZbrsmFKK4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728542"/>
            <a:ext cx="4857800" cy="1584176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>
                <a:solidFill>
                  <a:schemeClr val="tx1"/>
                </a:solidFill>
              </a:rPr>
              <a:t>Автор: вчитель і категорії 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smtClean="0">
                <a:solidFill>
                  <a:schemeClr val="tx1"/>
                </a:solidFill>
              </a:rPr>
              <a:t>Лубенської ЗОШ  і- ііі ст. № 1</a:t>
            </a:r>
            <a:br>
              <a:rPr lang="uk-UA" sz="1800" dirty="0" smtClean="0">
                <a:solidFill>
                  <a:schemeClr val="tx1"/>
                </a:solidFill>
              </a:rPr>
            </a:br>
            <a:r>
              <a:rPr lang="uk-UA" sz="1800" dirty="0" err="1" smtClean="0">
                <a:solidFill>
                  <a:schemeClr val="tx1"/>
                </a:solidFill>
              </a:rPr>
              <a:t>Іващенко</a:t>
            </a:r>
            <a:r>
              <a:rPr lang="uk-UA" sz="1800" dirty="0" smtClean="0">
                <a:solidFill>
                  <a:schemeClr val="tx1"/>
                </a:solidFill>
              </a:rPr>
              <a:t> Людмила Олександрівна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7738120" cy="2160240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3600" i="1" dirty="0">
                <a:solidFill>
                  <a:schemeClr val="tx1"/>
                </a:solidFill>
              </a:rPr>
              <a:t>Картина навколишньої природи </a:t>
            </a:r>
            <a:r>
              <a:rPr lang="uk-UA" sz="3600" i="1" dirty="0" smtClean="0">
                <a:solidFill>
                  <a:schemeClr val="tx1"/>
                </a:solidFill>
              </a:rPr>
              <a:t>визначається </a:t>
            </a:r>
            <a:r>
              <a:rPr lang="uk-UA" sz="3600" i="1" dirty="0">
                <a:solidFill>
                  <a:schemeClr val="tx1"/>
                </a:solidFill>
              </a:rPr>
              <a:t>водою</a:t>
            </a:r>
            <a:r>
              <a:rPr lang="uk-UA" sz="3600" i="1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  <a:p>
            <a:pPr algn="r"/>
            <a:r>
              <a:rPr lang="uk-UA" sz="2800" i="1" dirty="0"/>
              <a:t>В.І. Вернадський</a:t>
            </a:r>
            <a:endParaRPr lang="ru-RU" sz="2800" dirty="0"/>
          </a:p>
          <a:p>
            <a:pPr algn="ctr"/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8598"/>
            <a:ext cx="5460501" cy="2738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45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410445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Загадка</a:t>
            </a:r>
            <a:endParaRPr lang="uk-UA" dirty="0"/>
          </a:p>
          <a:p>
            <a:pPr algn="ctr"/>
            <a:r>
              <a:rPr lang="uk-UA" dirty="0" smtClean="0"/>
              <a:t>Вона </a:t>
            </a:r>
            <a:r>
              <a:rPr lang="uk-UA" dirty="0"/>
              <a:t>до річки тулиться завжди,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Бо жде весняної веселої води,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Щоб золотистий юний верболіз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У дзеркалі її радів до сліз,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А в травні соковитий </a:t>
            </a:r>
            <a:r>
              <a:rPr lang="uk-UA" dirty="0" err="1"/>
              <a:t>барвоцвіт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Поміг повірити у цей квітучий світ. 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46" y="260648"/>
            <a:ext cx="3744416" cy="235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2996952"/>
            <a:ext cx="500404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Заплава</a:t>
            </a:r>
            <a:r>
              <a:rPr lang="uk-UA" dirty="0"/>
              <a:t>—це частина річкової долини, що затоплюється під час розливу річки.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90947" y="3679111"/>
            <a:ext cx="39370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Загадка</a:t>
            </a:r>
            <a:endParaRPr lang="ru-RU" sz="2400" b="1" dirty="0"/>
          </a:p>
          <a:p>
            <a:r>
              <a:rPr lang="uk-UA" dirty="0"/>
              <a:t>Хоч дві річки—дві сестрички,</a:t>
            </a:r>
            <a:endParaRPr lang="ru-RU" dirty="0"/>
          </a:p>
          <a:p>
            <a:r>
              <a:rPr lang="uk-UA" dirty="0"/>
              <a:t>Але як воно не є—</a:t>
            </a:r>
            <a:endParaRPr lang="ru-RU" dirty="0"/>
          </a:p>
          <a:p>
            <a:r>
              <a:rPr lang="uk-UA" dirty="0"/>
              <a:t>Кожній треба </a:t>
            </a:r>
            <a:r>
              <a:rPr lang="uk-UA" dirty="0" err="1"/>
              <a:t>дать</a:t>
            </a:r>
            <a:r>
              <a:rPr lang="uk-UA" dirty="0"/>
              <a:t> своє.</a:t>
            </a:r>
            <a:endParaRPr lang="ru-RU" dirty="0"/>
          </a:p>
          <a:p>
            <a:r>
              <a:rPr lang="uk-UA" dirty="0"/>
              <a:t>Тож він, гордий, мов суддя,</a:t>
            </a:r>
            <a:endParaRPr lang="ru-RU" dirty="0"/>
          </a:p>
          <a:p>
            <a:r>
              <a:rPr lang="uk-UA" dirty="0"/>
              <a:t>Заявив їм: </a:t>
            </a:r>
            <a:r>
              <a:rPr lang="uk-UA" dirty="0" err="1"/>
              <a:t>„Тільки</a:t>
            </a:r>
            <a:r>
              <a:rPr lang="uk-UA" dirty="0"/>
              <a:t> я</a:t>
            </a:r>
            <a:endParaRPr lang="ru-RU" dirty="0"/>
          </a:p>
          <a:p>
            <a:r>
              <a:rPr lang="uk-UA" dirty="0"/>
              <a:t>Буду вам ділить водицю,</a:t>
            </a:r>
            <a:endParaRPr lang="ru-RU" dirty="0"/>
          </a:p>
          <a:p>
            <a:r>
              <a:rPr lang="uk-UA" dirty="0"/>
              <a:t>Щоб ніколи не свариться”. 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7585"/>
            <a:ext cx="3408293" cy="193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6093296"/>
            <a:ext cx="648072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Вододіл</a:t>
            </a:r>
            <a:r>
              <a:rPr lang="uk-UA" dirty="0"/>
              <a:t>—це територія між двома річками (річковими басейнами)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3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30243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Загадка</a:t>
            </a:r>
            <a:endParaRPr lang="ru-RU" sz="2400" b="1" dirty="0"/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А у прірві аж до дна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Водяна гуде стіна.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Бризок—цілі міріади.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Зветься диво...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174"/>
            <a:ext cx="2838277" cy="1887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886" y="2600330"/>
            <a:ext cx="43829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err="1"/>
              <a:t>Водоспа́д</a:t>
            </a:r>
            <a:r>
              <a:rPr lang="ru-RU" dirty="0"/>
              <a:t> — </a:t>
            </a:r>
            <a:r>
              <a:rPr lang="ru-RU" dirty="0" err="1"/>
              <a:t>падіння</a:t>
            </a:r>
            <a:r>
              <a:rPr lang="ru-RU" dirty="0"/>
              <a:t>  </a:t>
            </a:r>
            <a:r>
              <a:rPr lang="ru-RU" dirty="0" err="1">
                <a:hlinkClick r:id="rId3" tooltip="Річка"/>
              </a:rPr>
              <a:t>річки</a:t>
            </a:r>
            <a:r>
              <a:rPr lang="ru-RU" dirty="0"/>
              <a:t> з уступу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5201" y="3607589"/>
            <a:ext cx="3059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Загадка</a:t>
            </a:r>
            <a:endParaRPr lang="ru-RU" sz="2400" b="1" dirty="0"/>
          </a:p>
          <a:p>
            <a:pPr>
              <a:lnSpc>
                <a:spcPct val="150000"/>
              </a:lnSpc>
            </a:pPr>
            <a:r>
              <a:rPr lang="uk-UA" dirty="0"/>
              <a:t>Річка русло прориває,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Щільну глину розмиває.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Наставляє дно їй роги,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Які звуться як?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07589"/>
            <a:ext cx="2545152" cy="1697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9237" y="5731246"/>
            <a:ext cx="552627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П</a:t>
            </a:r>
            <a:r>
              <a:rPr lang="ru-RU" b="1" dirty="0" err="1"/>
              <a:t>оріг</a:t>
            </a:r>
            <a:r>
              <a:rPr lang="ru-RU" b="1" dirty="0"/>
              <a:t> </a:t>
            </a:r>
            <a:r>
              <a:rPr lang="ru-RU" dirty="0"/>
              <a:t>— </a:t>
            </a:r>
            <a:r>
              <a:rPr lang="ru-RU" dirty="0" err="1"/>
              <a:t>мілководна</a:t>
            </a:r>
            <a:r>
              <a:rPr lang="ru-RU" dirty="0"/>
              <a:t> </a:t>
            </a:r>
            <a:r>
              <a:rPr lang="ru-RU" dirty="0" err="1"/>
              <a:t>кам'яниста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скеляста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в </a:t>
            </a:r>
            <a:r>
              <a:rPr lang="ru-RU" dirty="0" err="1"/>
              <a:t>річищі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прискореною</a:t>
            </a:r>
            <a:r>
              <a:rPr lang="ru-RU" dirty="0"/>
              <a:t> </a:t>
            </a:r>
            <a:r>
              <a:rPr lang="ru-RU" dirty="0" err="1"/>
              <a:t>течією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596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548680"/>
            <a:ext cx="4572000" cy="113877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2400" b="1" dirty="0" err="1"/>
              <a:t>Фізкультхвилинка</a:t>
            </a:r>
            <a:endParaRPr lang="ru-RU" sz="2400" dirty="0"/>
          </a:p>
          <a:p>
            <a:pPr algn="ctr"/>
            <a:r>
              <a:rPr lang="uk-UA" sz="2400" b="1" dirty="0"/>
              <a:t> </a:t>
            </a:r>
            <a:endParaRPr lang="ru-RU" dirty="0"/>
          </a:p>
          <a:p>
            <a:pPr algn="ctr"/>
            <a:r>
              <a:rPr lang="uk-UA" sz="2000" b="1" i="1" dirty="0"/>
              <a:t>Австралійський дощ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844824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В Австралії піднявся сильний вітер  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Починає капати дощ 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Дощ сильнішає 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А ось і град, справжня буря 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Дощ стихає, </a:t>
            </a:r>
            <a:r>
              <a:rPr lang="uk-UA" dirty="0" err="1">
                <a:solidFill>
                  <a:srgbClr val="002060"/>
                </a:solidFill>
              </a:rPr>
              <a:t>стихає</a:t>
            </a:r>
            <a:r>
              <a:rPr lang="uk-UA" dirty="0">
                <a:solidFill>
                  <a:srgbClr val="002060"/>
                </a:solidFill>
              </a:rPr>
              <a:t> буря 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Поодинокі крапельки падають на землю 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Тихий шелест </a:t>
            </a:r>
            <a:r>
              <a:rPr lang="uk-UA" dirty="0" smtClean="0">
                <a:solidFill>
                  <a:srgbClr val="002060"/>
                </a:solidFill>
              </a:rPr>
              <a:t>вітру</a:t>
            </a:r>
            <a:endParaRPr lang="ru-RU" dirty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</a:rPr>
              <a:t>Сонце</a:t>
            </a:r>
            <a:r>
              <a:rPr lang="uk-UA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4" y="5397709"/>
            <a:ext cx="2211474" cy="1382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39" y="5157192"/>
            <a:ext cx="2326486" cy="1474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5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20000"/>
            <a:ext cx="413682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/>
          </a:p>
          <a:p>
            <a:r>
              <a:rPr lang="uk-UA" sz="2400" b="1" dirty="0" smtClean="0"/>
              <a:t>Найбільші </a:t>
            </a:r>
            <a:r>
              <a:rPr lang="uk-UA" sz="2400" b="1" dirty="0"/>
              <a:t>річки </a:t>
            </a:r>
            <a:r>
              <a:rPr lang="uk-UA" sz="2400" b="1" dirty="0" smtClean="0"/>
              <a:t>світу</a:t>
            </a: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20328"/>
            <a:ext cx="3868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Завдання </a:t>
            </a:r>
            <a:r>
              <a:rPr lang="uk-UA" sz="2400" b="1" dirty="0" smtClean="0">
                <a:solidFill>
                  <a:srgbClr val="002060"/>
                </a:solidFill>
              </a:rPr>
              <a:t>«</a:t>
            </a:r>
            <a:r>
              <a:rPr lang="en-US" sz="2400" b="1" dirty="0" smtClean="0">
                <a:solidFill>
                  <a:srgbClr val="002060"/>
                </a:solidFill>
              </a:rPr>
              <a:t>QR</a:t>
            </a:r>
            <a:r>
              <a:rPr lang="uk-UA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Kod</a:t>
            </a:r>
            <a:r>
              <a:rPr lang="uk-UA" sz="2400" b="1" dirty="0" smtClean="0">
                <a:solidFill>
                  <a:srgbClr val="002060"/>
                </a:solidFill>
              </a:rPr>
              <a:t>» </a:t>
            </a:r>
            <a:r>
              <a:rPr lang="uk-UA" sz="2400" b="1" dirty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45303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робота </a:t>
            </a:r>
            <a:r>
              <a:rPr lang="uk-UA" dirty="0" smtClean="0"/>
              <a:t>в парах(  роздаються </a:t>
            </a:r>
            <a:r>
              <a:rPr lang="uk-UA" dirty="0"/>
              <a:t>коди і за допомогою мобільних телефонів зчитується інформація, потім один представник </a:t>
            </a:r>
            <a:r>
              <a:rPr lang="uk-UA" dirty="0" smtClean="0"/>
              <a:t> </a:t>
            </a:r>
            <a:r>
              <a:rPr lang="uk-UA" dirty="0"/>
              <a:t>розповідає про зчитану  інформацію ). </a:t>
            </a:r>
            <a:endParaRPr lang="ru-RU" dirty="0"/>
          </a:p>
        </p:txBody>
      </p:sp>
      <p:pic>
        <p:nvPicPr>
          <p:cNvPr id="8196" name="Picture 4" descr="C:\Users\Администратор\Desktop\річки\річки світу\амазонк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59" y="3199766"/>
            <a:ext cx="3776786" cy="251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истратор\Desktop\річки\річки світу\Енисей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890688" cy="251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13717" y="5671599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C00000"/>
                </a:solidFill>
              </a:rPr>
              <a:t>Амазонка </a:t>
            </a:r>
            <a:r>
              <a:rPr lang="uk-UA" sz="2800" dirty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21056" y="3936831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Єнісей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5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річки\річки світу\місісіпі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09" y="603265"/>
            <a:ext cx="3805799" cy="25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річки\річки світу\ні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5806"/>
            <a:ext cx="3787676" cy="254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дминистратор\Desktop\річки\річки світу\хуанх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7" y="3954434"/>
            <a:ext cx="3651942" cy="25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Администратор\Desktop\річки\річки світу\янцз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72" y="3690817"/>
            <a:ext cx="2440252" cy="30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5" y="95434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Міссісіпі 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95435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Ніл 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7" y="3427203"/>
            <a:ext cx="3096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Янцзи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92134" y="3182985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Хуанхе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708736"/>
            <a:ext cx="6445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/>
              <a:t>Прийом: </a:t>
            </a:r>
            <a:r>
              <a:rPr lang="uk-UA" sz="2400" b="1" dirty="0" smtClean="0">
                <a:solidFill>
                  <a:srgbClr val="002060"/>
                </a:solidFill>
              </a:rPr>
              <a:t>«Віртуальна </a:t>
            </a:r>
            <a:r>
              <a:rPr lang="uk-UA" sz="2400" b="1" dirty="0">
                <a:solidFill>
                  <a:srgbClr val="002060"/>
                </a:solidFill>
              </a:rPr>
              <a:t>подорож до </a:t>
            </a:r>
            <a:r>
              <a:rPr lang="uk-UA" sz="2400" b="1" dirty="0" smtClean="0">
                <a:solidFill>
                  <a:srgbClr val="002060"/>
                </a:solidFill>
              </a:rPr>
              <a:t>річок світу» !!!!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</a:rPr>
              <a:t>( </a:t>
            </a:r>
            <a:r>
              <a:rPr lang="uk-UA" sz="2400" b="1" dirty="0">
                <a:solidFill>
                  <a:srgbClr val="002060"/>
                </a:solidFill>
              </a:rPr>
              <a:t>програма </a:t>
            </a:r>
            <a:r>
              <a:rPr lang="uk-UA" sz="2400" b="1" dirty="0" err="1">
                <a:solidFill>
                  <a:srgbClr val="002060"/>
                </a:solidFill>
              </a:rPr>
              <a:t>Гугел</a:t>
            </a:r>
            <a:r>
              <a:rPr lang="uk-UA" sz="2400" b="1" dirty="0">
                <a:solidFill>
                  <a:srgbClr val="002060"/>
                </a:solidFill>
              </a:rPr>
              <a:t> П</a:t>
            </a:r>
            <a:r>
              <a:rPr lang="uk-UA" sz="2400" b="1" dirty="0" smtClean="0">
                <a:solidFill>
                  <a:srgbClr val="002060"/>
                </a:solidFill>
              </a:rPr>
              <a:t>ланета </a:t>
            </a:r>
            <a:r>
              <a:rPr lang="uk-UA" sz="2400" b="1" dirty="0">
                <a:solidFill>
                  <a:srgbClr val="002060"/>
                </a:solidFill>
              </a:rPr>
              <a:t>Земля).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6" y="2924944"/>
            <a:ext cx="2087724" cy="208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0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12" y="1379489"/>
            <a:ext cx="402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Річка</a:t>
            </a:r>
            <a:r>
              <a:rPr lang="ru-RU" b="1" dirty="0"/>
              <a:t> </a:t>
            </a:r>
            <a:r>
              <a:rPr lang="ru-RU" b="1" dirty="0" err="1"/>
              <a:t>Футалеуфу</a:t>
            </a:r>
            <a:r>
              <a:rPr lang="ru-RU" b="1" dirty="0"/>
              <a:t> </a:t>
            </a:r>
            <a:r>
              <a:rPr lang="ru-RU" b="1" i="1" dirty="0"/>
              <a:t>(</a:t>
            </a:r>
            <a:r>
              <a:rPr lang="en-US" b="1" i="1" dirty="0" err="1"/>
              <a:t>Futaleufu</a:t>
            </a:r>
            <a:r>
              <a:rPr lang="en-US" b="1" i="1" dirty="0"/>
              <a:t> River),</a:t>
            </a:r>
            <a:r>
              <a:rPr lang="en-US" b="1" dirty="0"/>
              <a:t> </a:t>
            </a:r>
            <a:r>
              <a:rPr lang="ru-RU" b="1" dirty="0"/>
              <a:t>Аргентина і </a:t>
            </a:r>
            <a:r>
              <a:rPr lang="ru-RU" b="1" dirty="0" err="1"/>
              <a:t>Чилі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670" y="908720"/>
            <a:ext cx="4104456" cy="2725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4859287"/>
            <a:ext cx="3747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Річка</a:t>
            </a:r>
            <a:r>
              <a:rPr lang="ru-RU" b="1" dirty="0" smtClean="0"/>
              <a:t> </a:t>
            </a:r>
            <a:r>
              <a:rPr lang="ru-RU" b="1" dirty="0" err="1"/>
              <a:t>Каньо</a:t>
            </a:r>
            <a:r>
              <a:rPr lang="ru-RU" b="1" dirty="0"/>
              <a:t> </a:t>
            </a:r>
            <a:r>
              <a:rPr lang="ru-RU" b="1" dirty="0" err="1"/>
              <a:t>Крісталес</a:t>
            </a:r>
            <a:r>
              <a:rPr lang="ru-RU" b="1" dirty="0"/>
              <a:t> </a:t>
            </a:r>
            <a:r>
              <a:rPr lang="ru-RU" b="1" i="1" dirty="0"/>
              <a:t>(</a:t>
            </a:r>
            <a:r>
              <a:rPr lang="en-US" b="1" i="1" dirty="0"/>
              <a:t>Cano </a:t>
            </a:r>
            <a:r>
              <a:rPr lang="en-US" b="1" i="1" dirty="0" err="1"/>
              <a:t>Cristales</a:t>
            </a:r>
            <a:r>
              <a:rPr lang="en-US" b="1" i="1" dirty="0"/>
              <a:t> River),</a:t>
            </a:r>
            <a:r>
              <a:rPr lang="en-US" b="1" dirty="0"/>
              <a:t> </a:t>
            </a:r>
            <a:r>
              <a:rPr lang="ru-RU" b="1" dirty="0" err="1"/>
              <a:t>Колумбія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73" y="3736666"/>
            <a:ext cx="4333975" cy="2891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9923" y="260681"/>
            <a:ext cx="462017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/>
            <a:r>
              <a:rPr lang="uk-UA" sz="2800" dirty="0"/>
              <a:t>Найкрасивіші річки світу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09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404664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Річка</a:t>
            </a:r>
            <a:r>
              <a:rPr lang="ru-RU" b="1" dirty="0"/>
              <a:t> </a:t>
            </a:r>
            <a:r>
              <a:rPr lang="ru-RU" b="1" dirty="0" err="1"/>
              <a:t>Замбезі</a:t>
            </a:r>
            <a:r>
              <a:rPr lang="ru-RU" b="1" dirty="0"/>
              <a:t> </a:t>
            </a:r>
            <a:r>
              <a:rPr lang="ru-RU" b="1" i="1" dirty="0"/>
              <a:t>(</a:t>
            </a:r>
            <a:r>
              <a:rPr lang="en-US" b="1" i="1" dirty="0"/>
              <a:t>Zambezi River),</a:t>
            </a:r>
            <a:r>
              <a:rPr lang="en-US" b="1" dirty="0"/>
              <a:t> </a:t>
            </a:r>
            <a:r>
              <a:rPr lang="ru-RU" b="1" dirty="0" err="1"/>
              <a:t>Замбія</a:t>
            </a:r>
            <a:r>
              <a:rPr lang="ru-RU" b="1" dirty="0"/>
              <a:t> та </a:t>
            </a:r>
            <a:r>
              <a:rPr lang="ru-RU" b="1" dirty="0" err="1"/>
              <a:t>Мозамбік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939499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Річка</a:t>
            </a:r>
            <a:r>
              <a:rPr lang="ru-RU" b="1" dirty="0"/>
              <a:t> Дунай </a:t>
            </a:r>
            <a:r>
              <a:rPr lang="ru-RU" b="1" i="1" dirty="0"/>
              <a:t>(</a:t>
            </a:r>
            <a:r>
              <a:rPr lang="ru-RU" b="1" i="1" dirty="0" err="1"/>
              <a:t>Danube</a:t>
            </a:r>
            <a:r>
              <a:rPr lang="ru-RU" b="1" i="1" dirty="0"/>
              <a:t> </a:t>
            </a:r>
            <a:r>
              <a:rPr lang="ru-RU" b="1" i="1" dirty="0" err="1"/>
              <a:t>River</a:t>
            </a:r>
            <a:r>
              <a:rPr lang="ru-RU" b="1" i="1" dirty="0"/>
              <a:t>),</a:t>
            </a:r>
            <a:r>
              <a:rPr lang="ru-RU" b="1" dirty="0"/>
              <a:t> Центральна </a:t>
            </a:r>
            <a:r>
              <a:rPr lang="ru-RU" b="1" dirty="0" err="1"/>
              <a:t>Європа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09952"/>
            <a:ext cx="3685761" cy="2459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1033" y="3933056"/>
            <a:ext cx="728616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ctr">
              <a:lnSpc>
                <a:spcPct val="150000"/>
              </a:lnSpc>
            </a:pPr>
            <a:r>
              <a:rPr lang="uk-UA" sz="1600" b="1" dirty="0"/>
              <a:t>Робота з картою, </a:t>
            </a:r>
            <a:r>
              <a:rPr lang="uk-UA" sz="1600" b="1" dirty="0" smtClean="0"/>
              <a:t>атласом</a:t>
            </a:r>
            <a:endParaRPr lang="ru-RU" sz="1600" dirty="0"/>
          </a:p>
          <a:p>
            <a:pPr>
              <a:lnSpc>
                <a:spcPct val="150000"/>
              </a:lnSpc>
            </a:pPr>
            <a:r>
              <a:rPr lang="uk-UA" sz="1600" dirty="0">
                <a:solidFill>
                  <a:srgbClr val="002060"/>
                </a:solidFill>
              </a:rPr>
              <a:t>Покажіть </a:t>
            </a:r>
            <a:r>
              <a:rPr lang="uk-UA" sz="1600" dirty="0" smtClean="0">
                <a:solidFill>
                  <a:srgbClr val="002060"/>
                </a:solidFill>
              </a:rPr>
              <a:t>витік </a:t>
            </a:r>
            <a:r>
              <a:rPr lang="uk-UA" sz="1600" dirty="0">
                <a:solidFill>
                  <a:srgbClr val="002060"/>
                </a:solidFill>
              </a:rPr>
              <a:t>і гирло </a:t>
            </a:r>
            <a:r>
              <a:rPr lang="uk-UA" sz="1600" dirty="0" smtClean="0">
                <a:solidFill>
                  <a:srgbClr val="002060"/>
                </a:solidFill>
              </a:rPr>
              <a:t>річок:  </a:t>
            </a:r>
            <a:r>
              <a:rPr lang="uk-UA" sz="1600" dirty="0">
                <a:solidFill>
                  <a:srgbClr val="002060"/>
                </a:solidFill>
              </a:rPr>
              <a:t>Ніл, Амазонка, Хуанхе, Янцзи, </a:t>
            </a:r>
            <a:r>
              <a:rPr lang="uk-UA" sz="1600" dirty="0" smtClean="0">
                <a:solidFill>
                  <a:srgbClr val="002060"/>
                </a:solidFill>
              </a:rPr>
              <a:t>Міссісіпі</a:t>
            </a:r>
            <a:r>
              <a:rPr lang="uk-UA" sz="1600" dirty="0">
                <a:solidFill>
                  <a:srgbClr val="002060"/>
                </a:solidFill>
              </a:rPr>
              <a:t>, </a:t>
            </a:r>
            <a:r>
              <a:rPr lang="uk-UA" sz="1600" dirty="0" smtClean="0">
                <a:solidFill>
                  <a:srgbClr val="002060"/>
                </a:solidFill>
              </a:rPr>
              <a:t>Єнісей, Дніпро.</a:t>
            </a:r>
            <a:endParaRPr lang="ru-RU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b="1" dirty="0"/>
              <a:t>Нагадую: </a:t>
            </a:r>
            <a:r>
              <a:rPr lang="uk-UA" dirty="0"/>
              <a:t>Витік—це початок річки.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                  Гирло—це місце впадіння в іншу річку, озеро, </a:t>
            </a:r>
            <a:r>
              <a:rPr lang="uk-UA" dirty="0" smtClean="0"/>
              <a:t>море,океан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43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4840" y="704441"/>
            <a:ext cx="427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Пройти анкетування у </a:t>
            </a:r>
            <a:r>
              <a:rPr lang="en-US" dirty="0"/>
              <a:t>Google </a:t>
            </a:r>
            <a:r>
              <a:rPr lang="uk-UA" dirty="0"/>
              <a:t>формі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7405" y="1378606"/>
            <a:ext cx="4884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u="sng" dirty="0">
                <a:hlinkClick r:id="rId3"/>
              </a:rPr>
              <a:t>https://forms.gle/zPP88HcZbrsmFKK46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26" y="1916832"/>
            <a:ext cx="4595947" cy="344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36026" y="2852936"/>
            <a:ext cx="2547492" cy="30777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sz="1400" dirty="0"/>
              <a:t>Опрацювати параграф </a:t>
            </a:r>
            <a:r>
              <a:rPr lang="uk-UA" sz="1400" b="1" dirty="0"/>
              <a:t>§</a:t>
            </a:r>
            <a:r>
              <a:rPr lang="uk-UA" sz="1400" dirty="0"/>
              <a:t> 48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36026" y="5079938"/>
            <a:ext cx="3528392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1200" dirty="0"/>
              <a:t>Повідомлення про великі річки України.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730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633670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400" b="1" i="1" dirty="0"/>
              <a:t>1.«Географічна розминка»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1446" y="866329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2. Прийом </a:t>
            </a:r>
            <a:r>
              <a:rPr lang="uk-UA" sz="2400" b="1" i="1" dirty="0" err="1"/>
              <a:t>„Географічна</a:t>
            </a:r>
            <a:r>
              <a:rPr lang="uk-UA" sz="2400" b="1" i="1" dirty="0"/>
              <a:t> </a:t>
            </a:r>
            <a:r>
              <a:rPr lang="uk-UA" sz="2400" b="1" i="1" dirty="0" smtClean="0"/>
              <a:t>естафета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43839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https</a:t>
            </a:r>
            <a:r>
              <a:rPr lang="uk-UA" b="1" i="1" dirty="0"/>
              <a:t>://quizizz.com/admin/quiz/63a31cfc686e5d001d574527?source=quiz_share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958662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/>
              <a:t>( </a:t>
            </a:r>
            <a:r>
              <a:rPr lang="uk-UA" b="1" i="1" dirty="0" smtClean="0"/>
              <a:t>тести </a:t>
            </a:r>
            <a:r>
              <a:rPr lang="ru-RU" b="1" cap="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QUIZIZZ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/>
              <a:t> )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07777"/>
            <a:ext cx="806489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/>
              <a:t>Прийом “Вірю — не вірю”</a:t>
            </a:r>
            <a:endParaRPr lang="ru-RU" sz="2800" dirty="0"/>
          </a:p>
          <a:p>
            <a:pPr algn="ctr"/>
            <a:r>
              <a:rPr lang="uk-UA" i="1" dirty="0"/>
              <a:t>Якщо </a:t>
            </a:r>
            <a:r>
              <a:rPr lang="uk-UA" i="1" dirty="0" smtClean="0"/>
              <a:t>«Вірю»-  </a:t>
            </a:r>
            <a:r>
              <a:rPr lang="uk-UA" i="1" dirty="0"/>
              <a:t>відповідають хлопці. </a:t>
            </a:r>
            <a:endParaRPr lang="uk-UA" i="1" dirty="0" smtClean="0"/>
          </a:p>
          <a:p>
            <a:pPr algn="ctr"/>
            <a:r>
              <a:rPr lang="uk-UA" i="1" dirty="0" smtClean="0"/>
              <a:t>«Не вірю «  відповідають - </a:t>
            </a:r>
            <a:r>
              <a:rPr lang="uk-UA" i="1" dirty="0"/>
              <a:t>дівчата</a:t>
            </a:r>
            <a:r>
              <a:rPr lang="uk-UA" i="1" dirty="0" smtClean="0"/>
              <a:t>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400" dirty="0">
                <a:solidFill>
                  <a:srgbClr val="002060"/>
                </a:solidFill>
              </a:rPr>
              <a:t>Вітрові хвилі виникають під дією вітру</a:t>
            </a:r>
            <a:r>
              <a:rPr lang="uk-UA" sz="1400" b="1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400" dirty="0">
                <a:solidFill>
                  <a:srgbClr val="002060"/>
                </a:solidFill>
              </a:rPr>
              <a:t>Цунамі притаманні Атлантичному океану, а потерпають від них найбільше Японські острови. </a:t>
            </a:r>
            <a:endParaRPr lang="ru-RU" sz="1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400" dirty="0">
                <a:solidFill>
                  <a:srgbClr val="002060"/>
                </a:solidFill>
              </a:rPr>
              <a:t>Припливи та відпливи відбуваються переважно тому, що водні маси океанів і морів притягуються Місяцем і меншою мірою Сонцем</a:t>
            </a:r>
            <a:r>
              <a:rPr lang="uk-UA" sz="1400" b="1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400" dirty="0">
                <a:solidFill>
                  <a:srgbClr val="002060"/>
                </a:solidFill>
              </a:rPr>
              <a:t>У </a:t>
            </a:r>
            <a:r>
              <a:rPr lang="uk-UA" sz="1400" dirty="0" err="1">
                <a:solidFill>
                  <a:srgbClr val="002060"/>
                </a:solidFill>
              </a:rPr>
              <a:t>морсткій</a:t>
            </a:r>
            <a:r>
              <a:rPr lang="uk-UA" sz="1400" dirty="0">
                <a:solidFill>
                  <a:srgbClr val="002060"/>
                </a:solidFill>
              </a:rPr>
              <a:t> воді міститься 25 хімічних елементів</a:t>
            </a:r>
            <a:r>
              <a:rPr lang="uk-UA" sz="1400" b="1" dirty="0" smtClean="0">
                <a:solidFill>
                  <a:srgbClr val="002060"/>
                </a:solidFill>
              </a:rPr>
              <a:t>.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400" dirty="0" smtClean="0">
                <a:solidFill>
                  <a:srgbClr val="002060"/>
                </a:solidFill>
              </a:rPr>
              <a:t>У  океанічній воді живуть численні ссавці</a:t>
            </a:r>
            <a:r>
              <a:rPr lang="uk-UA" sz="1400" b="1" dirty="0" smtClean="0">
                <a:solidFill>
                  <a:srgbClr val="002060"/>
                </a:solidFill>
              </a:rPr>
              <a:t>.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1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53" y="5301208"/>
            <a:ext cx="1677095" cy="124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2088" y="369500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/>
              <a:t> </a:t>
            </a:r>
            <a:r>
              <a:rPr lang="uk-UA" sz="2800" b="1" i="1" dirty="0" smtClean="0"/>
              <a:t>Прийом «Ребус »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/>
              <a:t> «Ребус »  </a:t>
            </a:r>
            <a:r>
              <a:rPr lang="uk-UA" dirty="0"/>
              <a:t>– розгадати, і дізнаємося що ми будемо вивчати на сьогоднішньому уроці.(програма </a:t>
            </a:r>
            <a:r>
              <a:rPr lang="en-US" dirty="0"/>
              <a:t>rebus</a:t>
            </a:r>
            <a:r>
              <a:rPr lang="uk-UA" dirty="0"/>
              <a:t>1.</a:t>
            </a:r>
            <a:r>
              <a:rPr lang="en-US" dirty="0"/>
              <a:t>com </a:t>
            </a:r>
            <a:r>
              <a:rPr lang="uk-UA" dirty="0"/>
              <a:t>– генератор ребусів ) </a:t>
            </a:r>
            <a:endParaRPr lang="ru-RU" dirty="0"/>
          </a:p>
        </p:txBody>
      </p:sp>
      <p:pic>
        <p:nvPicPr>
          <p:cNvPr id="7" name="Рисунок 6" descr="C:\Users\Олег\Downloads\rebu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80" y="2780928"/>
            <a:ext cx="583264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9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988616" cy="180084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Тема уроку: Води суходолу. Річка та її основні елементи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276872"/>
            <a:ext cx="6624736" cy="3888432"/>
          </a:xfrm>
        </p:spPr>
        <p:txBody>
          <a:bodyPr>
            <a:normAutofit fontScale="92500"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    Мета: 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uk-UA" sz="2200" dirty="0" smtClean="0">
                <a:solidFill>
                  <a:srgbClr val="002060"/>
                </a:solidFill>
              </a:rPr>
              <a:t>поглибити </a:t>
            </a:r>
            <a:r>
              <a:rPr lang="uk-UA" sz="2200" dirty="0">
                <a:solidFill>
                  <a:srgbClr val="002060"/>
                </a:solidFill>
              </a:rPr>
              <a:t>систему знань учнів про </a:t>
            </a:r>
            <a:r>
              <a:rPr lang="uk-UA" sz="2200" dirty="0" smtClean="0">
                <a:solidFill>
                  <a:srgbClr val="002060"/>
                </a:solidFill>
              </a:rPr>
              <a:t>гідросферу;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uk-UA" sz="2200" dirty="0" smtClean="0">
                <a:solidFill>
                  <a:srgbClr val="002060"/>
                </a:solidFill>
              </a:rPr>
              <a:t>засвоїти </a:t>
            </a:r>
            <a:r>
              <a:rPr lang="uk-UA" sz="2200" dirty="0">
                <a:solidFill>
                  <a:srgbClr val="002060"/>
                </a:solidFill>
              </a:rPr>
              <a:t>нові терміни та поняття про річку та її </a:t>
            </a:r>
            <a:r>
              <a:rPr lang="uk-UA" sz="2200" dirty="0" smtClean="0">
                <a:solidFill>
                  <a:srgbClr val="002060"/>
                </a:solidFill>
              </a:rPr>
              <a:t>частини;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uk-UA" sz="2200" dirty="0">
                <a:solidFill>
                  <a:srgbClr val="002060"/>
                </a:solidFill>
              </a:rPr>
              <a:t>сформувати в учнів знання і навички визначати географічне положення річки за картою </a:t>
            </a:r>
            <a:r>
              <a:rPr lang="uk-UA" sz="2200" dirty="0" err="1" smtClean="0">
                <a:solidFill>
                  <a:srgbClr val="002060"/>
                </a:solidFill>
              </a:rPr>
              <a:t>атласа</a:t>
            </a:r>
            <a:r>
              <a:rPr lang="uk-UA" sz="22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buFont typeface="Courier New" pitchFamily="49" charset="0"/>
              <a:buChar char="o"/>
            </a:pPr>
            <a:r>
              <a:rPr lang="ru-RU" sz="2200" dirty="0" err="1">
                <a:solidFill>
                  <a:srgbClr val="002060"/>
                </a:solidFill>
              </a:rPr>
              <a:t>формувати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особисту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відповідальність</a:t>
            </a:r>
            <a:r>
              <a:rPr lang="ru-RU" sz="2200" dirty="0">
                <a:solidFill>
                  <a:srgbClr val="002060"/>
                </a:solidFill>
              </a:rPr>
              <a:t> за </a:t>
            </a:r>
            <a:r>
              <a:rPr lang="ru-RU" sz="2200" dirty="0" err="1">
                <a:solidFill>
                  <a:srgbClr val="002060"/>
                </a:solidFill>
              </a:rPr>
              <a:t>бережливе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ставлення</a:t>
            </a:r>
            <a:r>
              <a:rPr lang="ru-RU" sz="2200" dirty="0">
                <a:solidFill>
                  <a:srgbClr val="002060"/>
                </a:solidFill>
              </a:rPr>
              <a:t> до </a:t>
            </a:r>
            <a:r>
              <a:rPr lang="ru-RU" sz="2200" dirty="0" err="1">
                <a:solidFill>
                  <a:srgbClr val="002060"/>
                </a:solidFill>
              </a:rPr>
              <a:t>річки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здійснювати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екологічне</a:t>
            </a:r>
            <a:r>
              <a:rPr lang="ru-RU" sz="2200" dirty="0">
                <a:solidFill>
                  <a:srgbClr val="002060"/>
                </a:solidFill>
              </a:rPr>
              <a:t> та </a:t>
            </a:r>
            <a:r>
              <a:rPr lang="ru-RU" sz="2200" dirty="0" err="1">
                <a:solidFill>
                  <a:srgbClr val="002060"/>
                </a:solidFill>
              </a:rPr>
              <a:t>естетичне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виховання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3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984776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річка</a:t>
            </a:r>
            <a:r>
              <a:rPr lang="ru-RU" b="1" dirty="0"/>
              <a:t>?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    </a:t>
            </a:r>
            <a:r>
              <a:rPr lang="uk-UA" sz="2000" dirty="0"/>
              <a:t>Річка—це природний водний потік, що прямує у створеному ним заглибленні. Протікаючи, річка розмиває гірські потоки та формує своє русло дуже повільно. Тому річки існують багато тисяч років. 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224" y="3212976"/>
            <a:ext cx="2736304" cy="20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621" y="4149080"/>
            <a:ext cx="2729179" cy="204688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7" y="1340768"/>
            <a:ext cx="8264576" cy="299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620688"/>
            <a:ext cx="2808782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uk-UA" sz="2400" b="1" dirty="0"/>
              <a:t>Елементи річки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56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0" y="1268760"/>
            <a:ext cx="7200799" cy="52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7425"/>
            <a:ext cx="701721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dirty="0"/>
              <a:t>Витік</a:t>
            </a:r>
            <a:r>
              <a:rPr lang="uk-UA" dirty="0"/>
              <a:t> – це місце де вона бере свій початок: може бути озеро, болото, джерело, льодовики.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64014"/>
            <a:ext cx="451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Прийом „ Цікаві загадки </a:t>
            </a:r>
            <a:r>
              <a:rPr lang="uk-UA" sz="2400" b="1" dirty="0" smtClean="0"/>
              <a:t>”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9228" y="1195208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Завдання. </a:t>
            </a:r>
            <a:r>
              <a:rPr lang="uk-UA" dirty="0">
                <a:solidFill>
                  <a:srgbClr val="002060"/>
                </a:solidFill>
              </a:rPr>
              <a:t>За допомогою підручника та слайда  охарактеризуйте елементи річки та річкової долини.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1772816"/>
            <a:ext cx="4572000" cy="3585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 smtClean="0"/>
              <a:t>Загадка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Розкажу вам тишко нишком,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</a:rPr>
              <a:t>Що </a:t>
            </a:r>
            <a:r>
              <a:rPr lang="uk-UA" dirty="0">
                <a:solidFill>
                  <a:srgbClr val="002060"/>
                </a:solidFill>
              </a:rPr>
              <a:t>у річки гарне ліжко,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</a:rPr>
              <a:t>У </a:t>
            </a:r>
            <a:r>
              <a:rPr lang="uk-UA" dirty="0">
                <a:solidFill>
                  <a:srgbClr val="002060"/>
                </a:solidFill>
              </a:rPr>
              <a:t>якому вона спить,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</a:rPr>
              <a:t>Коли </a:t>
            </a:r>
            <a:r>
              <a:rPr lang="uk-UA" dirty="0">
                <a:solidFill>
                  <a:srgbClr val="002060"/>
                </a:solidFill>
              </a:rPr>
              <a:t>сніг навкруг лежить.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</a:rPr>
              <a:t>А </a:t>
            </a:r>
            <a:r>
              <a:rPr lang="uk-UA" dirty="0">
                <a:solidFill>
                  <a:srgbClr val="002060"/>
                </a:solidFill>
              </a:rPr>
              <a:t>коли весна настане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</a:rPr>
              <a:t>Сніг </a:t>
            </a:r>
            <a:r>
              <a:rPr lang="uk-UA" dirty="0">
                <a:solidFill>
                  <a:srgbClr val="002060"/>
                </a:solidFill>
              </a:rPr>
              <a:t>злякається і тане,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</a:rPr>
              <a:t>Річка </a:t>
            </a:r>
            <a:r>
              <a:rPr lang="uk-UA" dirty="0">
                <a:solidFill>
                  <a:srgbClr val="002060"/>
                </a:solidFill>
              </a:rPr>
              <a:t>з ліжка вилізає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</a:rPr>
              <a:t>І </a:t>
            </a:r>
            <a:r>
              <a:rPr lang="uk-UA" dirty="0">
                <a:solidFill>
                  <a:srgbClr val="002060"/>
                </a:solidFill>
              </a:rPr>
              <a:t>на березі гуляє.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947844" cy="2085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84" y="3922861"/>
            <a:ext cx="2590076" cy="1942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565" y="5877272"/>
            <a:ext cx="711053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Русло</a:t>
            </a:r>
            <a:r>
              <a:rPr lang="uk-UA" dirty="0"/>
              <a:t>—це заглиблення яким протікає річка, що в більш широкому розумінні називають річковою долиною.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1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/>
              <a:t>Загадка</a:t>
            </a:r>
            <a:endParaRPr lang="ru-RU" sz="2400" b="1" dirty="0"/>
          </a:p>
          <a:p>
            <a:pPr>
              <a:lnSpc>
                <a:spcPct val="150000"/>
              </a:lnSpc>
            </a:pPr>
            <a:r>
              <a:rPr lang="uk-UA" dirty="0"/>
              <a:t>Що за дерево гіллясте,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Без листків, без квітів рясних.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Недалеко й до біди.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uk-UA" dirty="0"/>
              <a:t>Стовбур, гілки—із води!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47" y="316795"/>
            <a:ext cx="3276872" cy="207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459504"/>
            <a:ext cx="59046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Річкова система</a:t>
            </a:r>
            <a:r>
              <a:rPr lang="uk-UA" dirty="0"/>
              <a:t>—це річка з усіма її притоками.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06896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smtClean="0"/>
              <a:t>Загадка</a:t>
            </a:r>
            <a:endParaRPr lang="ru-RU" sz="2400" b="1" dirty="0" smtClean="0"/>
          </a:p>
          <a:p>
            <a:pPr algn="ctr"/>
            <a:r>
              <a:rPr lang="uk-UA" dirty="0" smtClean="0"/>
              <a:t>Ну </a:t>
            </a:r>
            <a:r>
              <a:rPr lang="uk-UA" dirty="0"/>
              <a:t>і тато! Ну й отець!</a:t>
            </a:r>
            <a:endParaRPr lang="ru-RU" dirty="0"/>
          </a:p>
          <a:p>
            <a:pPr algn="ctr"/>
            <a:r>
              <a:rPr lang="uk-UA" dirty="0"/>
              <a:t>Словом, тато—молодець!</a:t>
            </a:r>
            <a:endParaRPr lang="ru-RU" dirty="0"/>
          </a:p>
          <a:p>
            <a:pPr algn="ctr"/>
            <a:r>
              <a:rPr lang="uk-UA" dirty="0"/>
              <a:t>Цілий вік ріці-дитині</a:t>
            </a:r>
            <a:endParaRPr lang="ru-RU" dirty="0"/>
          </a:p>
          <a:p>
            <a:pPr algn="ctr"/>
            <a:r>
              <a:rPr lang="uk-UA" dirty="0"/>
              <a:t>Він збирає по краплині</a:t>
            </a:r>
            <a:endParaRPr lang="ru-RU" dirty="0"/>
          </a:p>
          <a:p>
            <a:pPr algn="ctr"/>
            <a:r>
              <a:rPr lang="uk-UA" dirty="0"/>
              <a:t>Срібносяйну водицю,</a:t>
            </a:r>
            <a:endParaRPr lang="ru-RU" dirty="0"/>
          </a:p>
          <a:p>
            <a:pPr algn="ctr"/>
            <a:r>
              <a:rPr lang="uk-UA" dirty="0"/>
              <a:t>Щоб було все як годиться.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6" y="2953486"/>
            <a:ext cx="4242758" cy="27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6021288"/>
            <a:ext cx="55159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uk-UA" b="1" dirty="0"/>
              <a:t>Басейн річки</a:t>
            </a:r>
            <a:r>
              <a:rPr lang="uk-UA" dirty="0"/>
              <a:t> </a:t>
            </a:r>
            <a:r>
              <a:rPr lang="uk-UA" dirty="0" err="1"/>
              <a:t>—це</a:t>
            </a:r>
            <a:r>
              <a:rPr lang="uk-UA" dirty="0"/>
              <a:t> площа з якої річка збирає воду.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701</Words>
  <Application>Microsoft Office PowerPoint</Application>
  <PresentationFormat>Экран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Автор: вчитель і категорії  Лубенської ЗОШ  і- ііі ст. № 1 Іващенко Людмила Олександрівна</vt:lpstr>
      <vt:lpstr>Презентация PowerPoint</vt:lpstr>
      <vt:lpstr>Презентация PowerPoint</vt:lpstr>
      <vt:lpstr>Тема уроку: Води суходолу. Річка та її основні елементи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Олег</cp:lastModifiedBy>
  <cp:revision>44</cp:revision>
  <dcterms:created xsi:type="dcterms:W3CDTF">2019-03-17T18:02:48Z</dcterms:created>
  <dcterms:modified xsi:type="dcterms:W3CDTF">2022-12-24T15:35:43Z</dcterms:modified>
</cp:coreProperties>
</file>