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0" r:id="rId5"/>
    <p:sldId id="276" r:id="rId6"/>
    <p:sldId id="261" r:id="rId7"/>
    <p:sldId id="257" r:id="rId8"/>
    <p:sldId id="262" r:id="rId9"/>
    <p:sldId id="263" r:id="rId10"/>
    <p:sldId id="264" r:id="rId11"/>
    <p:sldId id="273" r:id="rId12"/>
    <p:sldId id="265" r:id="rId13"/>
    <p:sldId id="266" r:id="rId14"/>
    <p:sldId id="268" r:id="rId15"/>
    <p:sldId id="269" r:id="rId16"/>
    <p:sldId id="270" r:id="rId17"/>
    <p:sldId id="271" r:id="rId18"/>
    <p:sldId id="275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a Kharkivska" initials="YK" lastIdx="1" clrIdx="0">
    <p:extLst>
      <p:ext uri="{19B8F6BF-5375-455C-9EA6-DF929625EA0E}">
        <p15:presenceInfo xmlns:p15="http://schemas.microsoft.com/office/powerpoint/2012/main" userId="S::Yana.Kharkivska@school9toretsk.onmicrosoft.com::e30197c6-34ad-45e0-9106-5cc7dd1970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88281-2DF2-476E-B1AA-DDD910EAB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6C58ED-0663-47EF-A8B4-15BBE4FF6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C59BA-E67F-4EEB-A40A-74A6BF60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10015-6A1A-4778-94D3-94BCF944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5EFAF9-3368-48E7-96AA-987EE567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40F92C-BB46-4624-BBCB-55133E063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E9E6E-763E-49AF-858F-85D704BA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BEED4D-D2BC-439A-AC98-E19D49261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DFAFF-FF5D-44E2-B1A7-A5B1A9DE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0C4D4-662D-4412-86D5-9465032F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FEC6E-155C-4664-9FFA-D9350674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6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AD4186-CC9C-4B4C-B648-C2CD3F394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A39BCE-F80F-4826-BD96-C5C7B0C16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636B67-87F9-4D05-BA76-64DB77FE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2063DD-401F-4207-B810-EDAE652E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E92EA-FC0D-48B5-96A9-713C6F0E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7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7F1B5-5DE6-4660-B894-DDC716DC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97CE63-7646-4F45-AA7F-EC43489C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EAD50-BABC-4248-9F89-376D12BB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F0E42C-AE7C-4D58-82A9-B099F1B6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C53FE-0238-49B8-8AFF-C1290864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A8F74-0D74-49FB-AC5B-52C32F9A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DA9B60-3215-4AF6-A84B-45D712676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287EB-4D93-49C1-8EAB-C884DA2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0F744-EB06-4F1B-A90D-201FDDD5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1B7C9-57C6-44C6-858C-196517A4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2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6823A-2BD4-429F-867E-BFBE2FE0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1A0B2-07EF-4253-9689-18FFAD6FB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29C277-EC34-4146-9061-C15BD03B1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4CDC2E-1202-4E5E-B5D4-FEDB37ED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96DCFB-160E-4128-9050-D954B931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38863D-90D6-48CD-B571-E4A710B6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0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771FA-3379-4E98-8F94-FC1D67DA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91057B-B00A-4F72-92C6-FC2BB0252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4508A7-AB29-44D5-A4EA-6686FFBD9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B678AA-E156-4F06-96E8-F57FE0B04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87ADEB-1BA3-4689-B072-043C1B8B9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703DBE-F236-4EED-9BD7-480A0023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504066-DC00-4B93-A398-CC683C35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EBD2BD-392D-495A-A4C0-903B6819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5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51995-6767-4531-AAD9-E2019808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021D9E-449E-42B3-839D-E0844261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F85D61-C2A6-4B77-A230-E5C9071A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4B5D3E-8210-46DF-A41D-60F50808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1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0DFFE-7085-488F-BE6D-521D3815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0C2781-12B1-4083-ACE3-D20734FB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EDE26D-C3D8-47B8-A4DB-7B2F8E51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4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837BE-A00A-425E-9554-158B4356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758D26-6BA8-4447-9FAA-452DA6A04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0A1993-A61E-4625-A852-7EB2C56CE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2BF5D5-E9D4-40BE-9166-A5EB3B08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F1F684-ED08-465B-9A82-8E05AB80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B1D73F-D8AE-487C-A2BC-B246C053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64FE0-9972-4376-8F34-C9B70F0A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600227-35A8-4F4F-A54B-8C0841D21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4F9484-219F-4E95-952F-EE8BA7FE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7D6236-9D96-4B5A-BE05-9F72A9D85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47BDAD-1655-4E03-B76D-2787EA93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C0D16-9A8E-4A8C-BA03-AD07655E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9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CB5D5-763F-4FDB-8D2A-5D7AF34E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BFEB0-AA87-4335-AD2E-CB8B8B57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037354-58D2-4FAD-97AF-341E0B151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6FBAC-3B3C-4049-990B-7BDFEB854D41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A8433-FB5E-49F9-B4EF-1315F4805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E9F68-9DA7-41B0-B5F6-F59A258E8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49B7-31C0-4F9D-BAE0-9158B4B50E7A}" type="slidenum">
              <a:rPr lang="ru-RU" smtClean="0"/>
              <a:t>‹№›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AFDA44-5DD4-4F88-98CB-F6DEB87E06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2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uBzR-TRyyU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8.png"/><Relationship Id="rId7" Type="http://schemas.openxmlformats.org/officeDocument/2006/relationships/slide" Target="slide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20.png"/><Relationship Id="rId10" Type="http://schemas.openxmlformats.org/officeDocument/2006/relationships/slide" Target="slide19.xml"/><Relationship Id="rId4" Type="http://schemas.openxmlformats.org/officeDocument/2006/relationships/image" Target="../media/image19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3C170-D775-44D7-9E12-0E26E48F8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0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66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Застосування кількох способів розкладання многочленів на множники</a:t>
            </a:r>
            <a:endParaRPr lang="ru-RU" sz="6600" b="1" dirty="0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Зірка: 5-кутна 2">
            <a:hlinkClick r:id="rId2" action="ppaction://hlinksldjump"/>
            <a:extLst>
              <a:ext uri="{FF2B5EF4-FFF2-40B4-BE49-F238E27FC236}">
                <a16:creationId xmlns:a16="http://schemas.microsoft.com/office/drawing/2014/main" id="{B2330A06-F81D-4281-B62E-A96A9BCA0031}"/>
              </a:ext>
            </a:extLst>
          </p:cNvPr>
          <p:cNvSpPr/>
          <p:nvPr/>
        </p:nvSpPr>
        <p:spPr>
          <a:xfrm>
            <a:off x="10839450" y="5924550"/>
            <a:ext cx="771525" cy="685800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627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7BA29-A2F9-4B2B-84BE-46B7EDA1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4" y="365125"/>
            <a:ext cx="9096375" cy="1325563"/>
          </a:xfrm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інках ЗНО: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12F9AE-0C83-43A1-BF90-1F799DE43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4" y="1690688"/>
            <a:ext cx="11538192" cy="3679876"/>
          </a:xfrm>
          <a:prstGeom prst="rect">
            <a:avLst/>
          </a:prstGeom>
        </p:spPr>
      </p:pic>
      <p:sp>
        <p:nvSpPr>
          <p:cNvPr id="6" name="Знак множення 5">
            <a:extLst>
              <a:ext uri="{FF2B5EF4-FFF2-40B4-BE49-F238E27FC236}">
                <a16:creationId xmlns:a16="http://schemas.microsoft.com/office/drawing/2014/main" id="{3C9BFFAE-AC0C-438C-81E5-BA6C566F7D78}"/>
              </a:ext>
            </a:extLst>
          </p:cNvPr>
          <p:cNvSpPr/>
          <p:nvPr/>
        </p:nvSpPr>
        <p:spPr>
          <a:xfrm>
            <a:off x="9925050" y="2994024"/>
            <a:ext cx="409575" cy="43497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нак множення 6">
            <a:extLst>
              <a:ext uri="{FF2B5EF4-FFF2-40B4-BE49-F238E27FC236}">
                <a16:creationId xmlns:a16="http://schemas.microsoft.com/office/drawing/2014/main" id="{9ECD4413-2C30-4F0F-B6E4-417D3D89F7C6}"/>
              </a:ext>
            </a:extLst>
          </p:cNvPr>
          <p:cNvSpPr/>
          <p:nvPr/>
        </p:nvSpPr>
        <p:spPr>
          <a:xfrm>
            <a:off x="10410825" y="3429000"/>
            <a:ext cx="409575" cy="43497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нак множення 7">
            <a:extLst>
              <a:ext uri="{FF2B5EF4-FFF2-40B4-BE49-F238E27FC236}">
                <a16:creationId xmlns:a16="http://schemas.microsoft.com/office/drawing/2014/main" id="{14BE4DD4-E912-42E6-92C5-B6F5B8C582BB}"/>
              </a:ext>
            </a:extLst>
          </p:cNvPr>
          <p:cNvSpPr/>
          <p:nvPr/>
        </p:nvSpPr>
        <p:spPr>
          <a:xfrm>
            <a:off x="10820400" y="3863976"/>
            <a:ext cx="409575" cy="43497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нак множення 8">
            <a:extLst>
              <a:ext uri="{FF2B5EF4-FFF2-40B4-BE49-F238E27FC236}">
                <a16:creationId xmlns:a16="http://schemas.microsoft.com/office/drawing/2014/main" id="{71BBD933-1D7B-4022-9E58-C6B139F016ED}"/>
              </a:ext>
            </a:extLst>
          </p:cNvPr>
          <p:cNvSpPr/>
          <p:nvPr/>
        </p:nvSpPr>
        <p:spPr>
          <a:xfrm>
            <a:off x="9453563" y="4298952"/>
            <a:ext cx="409575" cy="43497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4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2BF37-23DA-4907-AE48-0D0781BC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0" y="119014"/>
            <a:ext cx="4162426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Т</a:t>
            </a:r>
            <a:r>
              <a:rPr lang="uk-UA" b="1" dirty="0" err="1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изер</a:t>
            </a:r>
            <a:r>
              <a:rPr lang="uk-UA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 винаходу</a:t>
            </a:r>
            <a:endParaRPr lang="uk-UA" dirty="0"/>
          </a:p>
        </p:txBody>
      </p:sp>
      <p:pic>
        <p:nvPicPr>
          <p:cNvPr id="3" name="Мультимедіа з Інтернету 2" title="Шрифт Брайля. Дар свободи. Тизер">
            <a:hlinkClick r:id="" action="ppaction://media"/>
            <a:extLst>
              <a:ext uri="{FF2B5EF4-FFF2-40B4-BE49-F238E27FC236}">
                <a16:creationId xmlns:a16="http://schemas.microsoft.com/office/drawing/2014/main" id="{878578B8-020A-4D35-8522-41EFE59A47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850" y="1168400"/>
            <a:ext cx="9623425" cy="543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89640-4FE8-4491-BA68-8F5870567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0" y="365125"/>
            <a:ext cx="7048499" cy="1325563"/>
          </a:xfrm>
        </p:spPr>
        <p:txBody>
          <a:bodyPr/>
          <a:lstStyle/>
          <a:p>
            <a:r>
              <a:rPr lang="uk-UA" sz="44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Луї Брайль</a:t>
            </a:r>
            <a:endParaRPr lang="uk-UA" dirty="0"/>
          </a:p>
        </p:txBody>
      </p:sp>
      <p:pic>
        <p:nvPicPr>
          <p:cNvPr id="4098" name="Picture 2" descr="Переглянути вихідне зображення">
            <a:extLst>
              <a:ext uri="{FF2B5EF4-FFF2-40B4-BE49-F238E27FC236}">
                <a16:creationId xmlns:a16="http://schemas.microsoft.com/office/drawing/2014/main" id="{AC906A71-B497-4F48-8DDA-E58203D7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55346"/>
            <a:ext cx="9772650" cy="4188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50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EB8C9-9D4D-4773-8D4B-D5498DD0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365125"/>
            <a:ext cx="2686050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highlight>
                  <a:srgbClr val="CEB69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r>
              <a:rPr lang="uk-UA" dirty="0">
                <a:highlight>
                  <a:srgbClr val="CEB696"/>
                </a:highlight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B67564F5-BE2F-4C2F-AA04-A2EE55E87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8985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Перетвори у многочлен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(−3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uk-UA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Місце для вмісту 2">
                <a:extLst>
                  <a:ext uri="{FF2B5EF4-FFF2-40B4-BE49-F238E27FC236}">
                    <a16:creationId xmlns:a16="http://schemas.microsoft.com/office/drawing/2014/main" id="{B67564F5-BE2F-4C2F-AA04-A2EE55E87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898525"/>
              </a:xfrm>
              <a:blipFill>
                <a:blip r:embed="rId2"/>
                <a:stretch>
                  <a:fillRect l="-1797" t="-162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Місце для вмісту 2">
                <a:extLst>
                  <a:ext uri="{FF2B5EF4-FFF2-40B4-BE49-F238E27FC236}">
                    <a16:creationId xmlns:a16="http://schemas.microsoft.com/office/drawing/2014/main" id="{E11AEC85-69BE-424C-B924-FF13B7A046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79737"/>
                <a:ext cx="10515600" cy="898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uk-UA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uk-UA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Місце для вмісту 2">
                <a:extLst>
                  <a:ext uri="{FF2B5EF4-FFF2-40B4-BE49-F238E27FC236}">
                    <a16:creationId xmlns:a16="http://schemas.microsoft.com/office/drawing/2014/main" id="{E11AEC85-69BE-424C-B924-FF13B7A04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9737"/>
                <a:ext cx="10515600" cy="898525"/>
              </a:xfrm>
              <a:prstGeom prst="rect">
                <a:avLst/>
              </a:prstGeom>
              <a:blipFill>
                <a:blip r:embed="rId3"/>
                <a:stretch>
                  <a:fillRect l="-1797" t="-170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Місце для вмісту 2">
                <a:extLst>
                  <a:ext uri="{FF2B5EF4-FFF2-40B4-BE49-F238E27FC236}">
                    <a16:creationId xmlns:a16="http://schemas.microsoft.com/office/drawing/2014/main" id="{4649B749-F751-43B0-8B2D-2CC2364B1D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156074"/>
                <a:ext cx="10515600" cy="898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Розв’яжіть рівняння: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−6)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d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=15</m:t>
                    </m:r>
                  </m:oMath>
                </a14:m>
                <a:endParaRPr lang="uk-UA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Місце для вмісту 2">
                <a:extLst>
                  <a:ext uri="{FF2B5EF4-FFF2-40B4-BE49-F238E27FC236}">
                    <a16:creationId xmlns:a16="http://schemas.microsoft.com/office/drawing/2014/main" id="{4649B749-F751-43B0-8B2D-2CC2364B1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56074"/>
                <a:ext cx="10515600" cy="898525"/>
              </a:xfrm>
              <a:prstGeom prst="rect">
                <a:avLst/>
              </a:prstGeom>
              <a:blipFill>
                <a:blip r:embed="rId4"/>
                <a:stretch>
                  <a:fillRect l="-1797" t="-170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Місце для вмісту 2">
                <a:extLst>
                  <a:ext uri="{FF2B5EF4-FFF2-40B4-BE49-F238E27FC236}">
                    <a16:creationId xmlns:a16="http://schemas.microsoft.com/office/drawing/2014/main" id="{71EDC228-D635-4D0E-AB4E-CD987574D3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180012"/>
                <a:ext cx="10515600" cy="898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Розв’яжіть рівняння: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+25=0</m:t>
                    </m:r>
                  </m:oMath>
                </a14:m>
                <a:endParaRPr lang="uk-UA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Місце для вмісту 2">
                <a:extLst>
                  <a:ext uri="{FF2B5EF4-FFF2-40B4-BE49-F238E27FC236}">
                    <a16:creationId xmlns:a16="http://schemas.microsoft.com/office/drawing/2014/main" id="{71EDC228-D635-4D0E-AB4E-CD987574D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80012"/>
                <a:ext cx="10515600" cy="898525"/>
              </a:xfrm>
              <a:prstGeom prst="rect">
                <a:avLst/>
              </a:prstGeom>
              <a:blipFill>
                <a:blip r:embed="rId5"/>
                <a:stretch>
                  <a:fillRect l="-1797" t="-170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Кнопка дії: отримати відомості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936EE75-02EA-4895-A74C-79D7EDC330D0}"/>
              </a:ext>
            </a:extLst>
          </p:cNvPr>
          <p:cNvSpPr/>
          <p:nvPr/>
        </p:nvSpPr>
        <p:spPr>
          <a:xfrm>
            <a:off x="10086974" y="1825625"/>
            <a:ext cx="461963" cy="404813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Кнопка дії: отримати відомості 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C3FF590-79CA-4379-A75C-072F6867DEBE}"/>
              </a:ext>
            </a:extLst>
          </p:cNvPr>
          <p:cNvSpPr/>
          <p:nvPr/>
        </p:nvSpPr>
        <p:spPr>
          <a:xfrm>
            <a:off x="10086974" y="2859087"/>
            <a:ext cx="461963" cy="404813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Кнопка дії: отримати відомості 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0B3BCD3-B2B9-4CA1-9C91-FD35C4E76CE0}"/>
              </a:ext>
            </a:extLst>
          </p:cNvPr>
          <p:cNvSpPr/>
          <p:nvPr/>
        </p:nvSpPr>
        <p:spPr>
          <a:xfrm>
            <a:off x="10825161" y="4203302"/>
            <a:ext cx="461963" cy="404813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Кнопка дії: отримати відомості 10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3CBD59E-44F3-489D-B4C6-3880CE00EA35}"/>
              </a:ext>
            </a:extLst>
          </p:cNvPr>
          <p:cNvSpPr/>
          <p:nvPr/>
        </p:nvSpPr>
        <p:spPr>
          <a:xfrm>
            <a:off x="9855992" y="5197077"/>
            <a:ext cx="461963" cy="404813"/>
          </a:xfrm>
          <a:prstGeom prst="actionButtonInformati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5-кутна зірка 6">
            <a:hlinkClick r:id="rId10" action="ppaction://hlinksldjump"/>
          </p:cNvPr>
          <p:cNvSpPr/>
          <p:nvPr/>
        </p:nvSpPr>
        <p:spPr>
          <a:xfrm>
            <a:off x="257695" y="6159731"/>
            <a:ext cx="580505" cy="498764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46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4DFB4-9898-4927-A0F3-F4CDC483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0" y="108743"/>
            <a:ext cx="5076825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highlight>
                  <a:srgbClr val="CEB69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 факт №1</a:t>
            </a:r>
          </a:p>
        </p:txBody>
      </p:sp>
      <p:pic>
        <p:nvPicPr>
          <p:cNvPr id="5122" name="Picture 2" descr="Переглянути вихідне зображення">
            <a:extLst>
              <a:ext uri="{FF2B5EF4-FFF2-40B4-BE49-F238E27FC236}">
                <a16:creationId xmlns:a16="http://schemas.microsoft.com/office/drawing/2014/main" id="{3AEA09D2-8483-4786-98CD-B6F9D0590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553253"/>
            <a:ext cx="3711575" cy="45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2D86F39-BA4A-40E1-A35C-2D31E23F4494}"/>
              </a:ext>
            </a:extLst>
          </p:cNvPr>
          <p:cNvSpPr txBox="1">
            <a:spLocks/>
          </p:cNvSpPr>
          <p:nvPr/>
        </p:nvSpPr>
        <p:spPr>
          <a:xfrm>
            <a:off x="4943475" y="1265857"/>
            <a:ext cx="6267450" cy="187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Френк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Епперсон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його фруктовий лід</a:t>
            </a:r>
          </a:p>
        </p:txBody>
      </p:sp>
      <p:pic>
        <p:nvPicPr>
          <p:cNvPr id="5124" name="Picture 4" descr="Переглянути вихідне зображення">
            <a:extLst>
              <a:ext uri="{FF2B5EF4-FFF2-40B4-BE49-F238E27FC236}">
                <a16:creationId xmlns:a16="http://schemas.microsoft.com/office/drawing/2014/main" id="{2CB36866-9771-4ED4-82E8-9D464BB2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3028949"/>
            <a:ext cx="4410077" cy="294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ілка: вправо 5">
            <a:hlinkClick r:id="rId4" action="ppaction://hlinksldjump"/>
            <a:extLst>
              <a:ext uri="{FF2B5EF4-FFF2-40B4-BE49-F238E27FC236}">
                <a16:creationId xmlns:a16="http://schemas.microsoft.com/office/drawing/2014/main" id="{4B1CAC26-E201-4FB2-890C-4D93924E8F88}"/>
              </a:ext>
            </a:extLst>
          </p:cNvPr>
          <p:cNvSpPr/>
          <p:nvPr/>
        </p:nvSpPr>
        <p:spPr>
          <a:xfrm rot="10800000">
            <a:off x="238125" y="6181725"/>
            <a:ext cx="514350" cy="4381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5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4DFB4-9898-4927-A0F3-F4CDC483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0" y="108743"/>
            <a:ext cx="5076825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highlight>
                  <a:srgbClr val="CEB69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 факт №2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2D86F39-BA4A-40E1-A35C-2D31E23F4494}"/>
              </a:ext>
            </a:extLst>
          </p:cNvPr>
          <p:cNvSpPr txBox="1">
            <a:spLocks/>
          </p:cNvSpPr>
          <p:nvPr/>
        </p:nvSpPr>
        <p:spPr>
          <a:xfrm>
            <a:off x="7905750" y="1914385"/>
            <a:ext cx="4057649" cy="187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Ніссен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його батут</a:t>
            </a:r>
          </a:p>
        </p:txBody>
      </p:sp>
      <p:sp>
        <p:nvSpPr>
          <p:cNvPr id="6" name="Стрілка: вправо 5">
            <a:hlinkClick r:id="rId2" action="ppaction://hlinksldjump"/>
            <a:extLst>
              <a:ext uri="{FF2B5EF4-FFF2-40B4-BE49-F238E27FC236}">
                <a16:creationId xmlns:a16="http://schemas.microsoft.com/office/drawing/2014/main" id="{4B1CAC26-E201-4FB2-890C-4D93924E8F88}"/>
              </a:ext>
            </a:extLst>
          </p:cNvPr>
          <p:cNvSpPr/>
          <p:nvPr/>
        </p:nvSpPr>
        <p:spPr>
          <a:xfrm rot="10800000">
            <a:off x="238125" y="6181725"/>
            <a:ext cx="514350" cy="4381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25FAAC-7BF0-48CF-A4F4-57AC6D109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6" y="1706347"/>
            <a:ext cx="6781947" cy="38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4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4DFB4-9898-4927-A0F3-F4CDC483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0" y="108743"/>
            <a:ext cx="5076825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highlight>
                  <a:srgbClr val="CEB69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 факт №3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2D86F39-BA4A-40E1-A35C-2D31E23F4494}"/>
              </a:ext>
            </a:extLst>
          </p:cNvPr>
          <p:cNvSpPr txBox="1">
            <a:spLocks/>
          </p:cNvSpPr>
          <p:nvPr/>
        </p:nvSpPr>
        <p:spPr>
          <a:xfrm>
            <a:off x="7905750" y="1914385"/>
            <a:ext cx="4286250" cy="187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Бені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Бенсон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прапор Аляски</a:t>
            </a:r>
          </a:p>
        </p:txBody>
      </p:sp>
      <p:sp>
        <p:nvSpPr>
          <p:cNvPr id="6" name="Стрілка: вправо 5">
            <a:hlinkClick r:id="rId2" action="ppaction://hlinksldjump"/>
            <a:extLst>
              <a:ext uri="{FF2B5EF4-FFF2-40B4-BE49-F238E27FC236}">
                <a16:creationId xmlns:a16="http://schemas.microsoft.com/office/drawing/2014/main" id="{4B1CAC26-E201-4FB2-890C-4D93924E8F88}"/>
              </a:ext>
            </a:extLst>
          </p:cNvPr>
          <p:cNvSpPr/>
          <p:nvPr/>
        </p:nvSpPr>
        <p:spPr>
          <a:xfrm rot="10800000">
            <a:off x="238125" y="6181725"/>
            <a:ext cx="514350" cy="4381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6" name="Picture 2" descr="Переглянути вихідне зображення">
            <a:extLst>
              <a:ext uri="{FF2B5EF4-FFF2-40B4-BE49-F238E27FC236}">
                <a16:creationId xmlns:a16="http://schemas.microsoft.com/office/drawing/2014/main" id="{0365DAA2-CADD-46D3-A9C3-6981E26D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575569"/>
            <a:ext cx="6572250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117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4DFB4-9898-4927-A0F3-F4CDC483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0" y="108743"/>
            <a:ext cx="5076825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highlight>
                  <a:srgbClr val="CEB696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 факт №4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2D86F39-BA4A-40E1-A35C-2D31E23F4494}"/>
              </a:ext>
            </a:extLst>
          </p:cNvPr>
          <p:cNvSpPr txBox="1">
            <a:spLocks/>
          </p:cNvSpPr>
          <p:nvPr/>
        </p:nvSpPr>
        <p:spPr>
          <a:xfrm>
            <a:off x="6924675" y="1914385"/>
            <a:ext cx="5267325" cy="187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Джек Томас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Андрака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діагностика раку</a:t>
            </a:r>
          </a:p>
        </p:txBody>
      </p:sp>
      <p:sp>
        <p:nvSpPr>
          <p:cNvPr id="6" name="Стрілка: вправо 5">
            <a:hlinkClick r:id="rId2" action="ppaction://hlinksldjump"/>
            <a:extLst>
              <a:ext uri="{FF2B5EF4-FFF2-40B4-BE49-F238E27FC236}">
                <a16:creationId xmlns:a16="http://schemas.microsoft.com/office/drawing/2014/main" id="{4B1CAC26-E201-4FB2-890C-4D93924E8F88}"/>
              </a:ext>
            </a:extLst>
          </p:cNvPr>
          <p:cNvSpPr/>
          <p:nvPr/>
        </p:nvSpPr>
        <p:spPr>
          <a:xfrm rot="10800000">
            <a:off x="238125" y="6181725"/>
            <a:ext cx="514350" cy="4381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4" name="Picture 2" descr="Переглянути вихідне зображення">
            <a:extLst>
              <a:ext uri="{FF2B5EF4-FFF2-40B4-BE49-F238E27FC236}">
                <a16:creationId xmlns:a16="http://schemas.microsoft.com/office/drawing/2014/main" id="{9039F6B2-378E-4384-BF47-00603027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643062"/>
            <a:ext cx="63500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961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AC9491-E031-4563-A76C-FF2F0B8A4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" y="1434964"/>
            <a:ext cx="11989416" cy="52644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D6C24-A614-4B00-88F8-1D9C2A6D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275" y="365125"/>
            <a:ext cx="8134350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вражень</a:t>
            </a:r>
          </a:p>
        </p:txBody>
      </p:sp>
      <p:pic>
        <p:nvPicPr>
          <p:cNvPr id="9" name="Picture 4" descr="Переглянути вихідне зображення">
            <a:extLst>
              <a:ext uri="{FF2B5EF4-FFF2-40B4-BE49-F238E27FC236}">
                <a16:creationId xmlns:a16="http://schemas.microsoft.com/office/drawing/2014/main" id="{890F7706-AAE1-4C11-B643-74AA40C44C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6723">
            <a:off x="4410076" y="1850890"/>
            <a:ext cx="17145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9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F5F35-7C8D-40B6-AAF8-DB2BB8FF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4" y="1684336"/>
            <a:ext cx="8886825" cy="1325563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Домашнє завдання: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BC0ECE-DB39-4D9D-8640-26DA9237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9899"/>
            <a:ext cx="10515600" cy="3167063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i="1" kern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Підготувати інформацію про дітей-винахідників України та по одному прикладу для кожної з формул.</a:t>
            </a:r>
            <a:endParaRPr lang="uk-UA" sz="4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20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C3909-6086-4594-9543-957E2908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65125"/>
            <a:ext cx="9182100" cy="1325563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Генрі Форд: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7896D4-3369-4A80-89DB-FE9DB9667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2057399"/>
            <a:ext cx="6477000" cy="41195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uk-UA" sz="2800" b="1" i="1" kern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</a:rPr>
              <a:t>Зібратися разом - це початок,</a:t>
            </a:r>
            <a:endParaRPr lang="uk-UA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uk-UA" sz="2800" b="1" i="1" kern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</a:rPr>
              <a:t>Триматися разом - це прогрес,</a:t>
            </a:r>
            <a:endParaRPr lang="uk-UA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uk-UA" sz="2800" b="1" i="1" kern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</a:rPr>
              <a:t>Працювати разом - це успіх!</a:t>
            </a:r>
            <a:endParaRPr lang="uk-UA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960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113510-ADCA-4C93-9950-7284D4E2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00" y="365125"/>
            <a:ext cx="8039100" cy="1325563"/>
          </a:xfrm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Що спільного?</a:t>
            </a:r>
            <a:endParaRPr lang="uk-U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B75E08-AE28-4CD7-9E41-3C3D4EBD65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03" y="4219576"/>
            <a:ext cx="2638424" cy="26384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BB4C4E-CB85-403C-AEB0-A7DFB8D67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365125"/>
            <a:ext cx="2923957" cy="23700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1FBABD-D735-42DB-AD52-4C52F3F6DE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0684">
            <a:off x="2712110" y="1513496"/>
            <a:ext cx="2443265" cy="24432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48FAFA7-5388-49F5-A42E-CC2C7D0513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7247">
            <a:off x="6581730" y="2238496"/>
            <a:ext cx="3468954" cy="34361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643D4D-3E4E-4547-9D23-68A9AC9B99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2" y="3343275"/>
            <a:ext cx="3082227" cy="30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9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D4710-DB66-46D0-9D5B-BBE8D91D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1" y="714375"/>
            <a:ext cx="7458074" cy="1971675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17 січня – Міжнародний День дітей-винахідників </a:t>
            </a:r>
            <a:br>
              <a:rPr lang="uk-UA" sz="54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</a:br>
            <a:endParaRPr lang="uk-UA" sz="54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83D8CE0-A47A-48C1-A6EC-7DD3573AD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6" y="2686050"/>
            <a:ext cx="6673920" cy="3446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трілка: вправо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59FF081-4A8E-4265-90C4-5E1B3EC48D1C}"/>
              </a:ext>
            </a:extLst>
          </p:cNvPr>
          <p:cNvSpPr/>
          <p:nvPr/>
        </p:nvSpPr>
        <p:spPr>
          <a:xfrm rot="10800000">
            <a:off x="285750" y="5972175"/>
            <a:ext cx="704850" cy="5143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181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3C170-D775-44D7-9E12-0E26E48F8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0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sz="66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Застосування кількох способів розкладання многочленів на множники</a:t>
            </a:r>
            <a:endParaRPr lang="ru-RU" sz="6600" b="1" dirty="0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Зірка: 5-кутна 2">
            <a:hlinkClick r:id="rId2" action="ppaction://hlinksldjump"/>
            <a:extLst>
              <a:ext uri="{FF2B5EF4-FFF2-40B4-BE49-F238E27FC236}">
                <a16:creationId xmlns:a16="http://schemas.microsoft.com/office/drawing/2014/main" id="{B2330A06-F81D-4281-B62E-A96A9BCA0031}"/>
              </a:ext>
            </a:extLst>
          </p:cNvPr>
          <p:cNvSpPr/>
          <p:nvPr/>
        </p:nvSpPr>
        <p:spPr>
          <a:xfrm>
            <a:off x="10839450" y="5924550"/>
            <a:ext cx="771525" cy="685800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160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0C2C9-1B97-4055-AD01-AB3B136FA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2" y="1454014"/>
            <a:ext cx="11989416" cy="52644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D6C24-A614-4B00-88F8-1D9C2A6D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1" y="365125"/>
            <a:ext cx="9515474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на повторення «Знайди пару»</a:t>
            </a:r>
          </a:p>
        </p:txBody>
      </p:sp>
      <p:pic>
        <p:nvPicPr>
          <p:cNvPr id="9" name="Picture 4" descr="Переглянути вихідне зображення">
            <a:extLst>
              <a:ext uri="{FF2B5EF4-FFF2-40B4-BE49-F238E27FC236}">
                <a16:creationId xmlns:a16="http://schemas.microsoft.com/office/drawing/2014/main" id="{890F7706-AAE1-4C11-B643-74AA40C44C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6723">
            <a:off x="1981201" y="2328862"/>
            <a:ext cx="17145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7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B5515-1005-4AAF-AC53-B22FDCA4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4" y="365125"/>
            <a:ext cx="8952345" cy="955675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Знайди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помилку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5BFC979-DC46-4C22-8541-893C421C6D8F}"/>
              </a:ext>
            </a:extLst>
          </p:cNvPr>
          <p:cNvGrpSpPr>
            <a:grpSpLocks/>
          </p:cNvGrpSpPr>
          <p:nvPr/>
        </p:nvGrpSpPr>
        <p:grpSpPr bwMode="auto">
          <a:xfrm>
            <a:off x="1141476" y="4283253"/>
            <a:ext cx="6297613" cy="555625"/>
            <a:chOff x="1248" y="1440"/>
            <a:chExt cx="3967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F14A98A8-7386-4BD9-8847-8F86D3C94250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1782"/>
              <a:ext cx="3775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A60EB8A-6C87-4156-9344-5E279BF8E8E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F7F1ED6A-8013-430C-84A4-B293789468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256" y="1482"/>
                  <a:ext cx="295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(6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−9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=36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−54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+81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id="{F7F1ED6A-8013-430C-84A4-B293789468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256" y="1482"/>
                  <a:ext cx="2959" cy="291"/>
                </a:xfrm>
                <a:prstGeom prst="rect">
                  <a:avLst/>
                </a:prstGeom>
                <a:blipFill>
                  <a:blip r:embed="rId2"/>
                  <a:stretch>
                    <a:fillRect b="-18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9E36AF08-216A-4A49-A71D-BD6B0DD8872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3FF3D887-5922-4F7B-BEB6-7AEAA97E8F7E}"/>
              </a:ext>
            </a:extLst>
          </p:cNvPr>
          <p:cNvGrpSpPr>
            <a:grpSpLocks/>
          </p:cNvGrpSpPr>
          <p:nvPr/>
        </p:nvGrpSpPr>
        <p:grpSpPr bwMode="auto">
          <a:xfrm>
            <a:off x="1159732" y="1856616"/>
            <a:ext cx="6545263" cy="555625"/>
            <a:chOff x="1248" y="2030"/>
            <a:chExt cx="4123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67B3406E-AB2C-4281-AF70-D14F7E7642D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69"/>
              <a:ext cx="3931" cy="1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E6504DC4-E6C7-4D82-B25D-296D613E0E7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10">
                  <a:extLst>
                    <a:ext uri="{FF2B5EF4-FFF2-40B4-BE49-F238E27FC236}">
                      <a16:creationId xmlns:a16="http://schemas.microsoft.com/office/drawing/2014/main" id="{9023B2B2-E6D3-407E-913A-EEF16E698D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256" y="2072"/>
                  <a:ext cx="291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ru-RU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 Box 10">
                  <a:extLst>
                    <a:ext uri="{FF2B5EF4-FFF2-40B4-BE49-F238E27FC236}">
                      <a16:creationId xmlns:a16="http://schemas.microsoft.com/office/drawing/2014/main" id="{9023B2B2-E6D3-407E-913A-EEF16E698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256" y="2072"/>
                  <a:ext cx="2919" cy="291"/>
                </a:xfrm>
                <a:prstGeom prst="rect">
                  <a:avLst/>
                </a:prstGeom>
                <a:blipFill>
                  <a:blip r:embed="rId3"/>
                  <a:stretch>
                    <a:fillRect b="-17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836323ED-ACF7-42DC-BEA9-44FF81A81F3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B92D25C6-0F33-4BE5-AC63-7A1EF9FAFE8A}"/>
              </a:ext>
            </a:extLst>
          </p:cNvPr>
          <p:cNvGrpSpPr>
            <a:grpSpLocks/>
          </p:cNvGrpSpPr>
          <p:nvPr/>
        </p:nvGrpSpPr>
        <p:grpSpPr bwMode="auto">
          <a:xfrm>
            <a:off x="1141476" y="2685371"/>
            <a:ext cx="7006773" cy="572179"/>
            <a:chOff x="1248" y="2640"/>
            <a:chExt cx="439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96A544BF-C2B2-4A00-9F36-B21D68FC4ED8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972"/>
              <a:ext cx="4159" cy="1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DDAA4C45-5056-48D2-98F3-F51F837EFB1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5">
                  <a:extLst>
                    <a:ext uri="{FF2B5EF4-FFF2-40B4-BE49-F238E27FC236}">
                      <a16:creationId xmlns:a16="http://schemas.microsoft.com/office/drawing/2014/main" id="{009FACDD-780C-465E-864B-673340A7A7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256" y="2682"/>
                  <a:ext cx="3388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=(50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)(50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 Box 15">
                  <a:extLst>
                    <a:ext uri="{FF2B5EF4-FFF2-40B4-BE49-F238E27FC236}">
                      <a16:creationId xmlns:a16="http://schemas.microsoft.com/office/drawing/2014/main" id="{009FACDD-780C-465E-864B-673340A7A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256" y="2682"/>
                  <a:ext cx="3388" cy="282"/>
                </a:xfrm>
                <a:prstGeom prst="rect">
                  <a:avLst/>
                </a:prstGeom>
                <a:blipFill>
                  <a:blip r:embed="rId4"/>
                  <a:stretch>
                    <a:fillRect b="-18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5D9ABEA7-1F3E-43B8-9A9E-881420C28E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2328EAF7-F546-4C6F-97D8-DCEE23D642EA}"/>
              </a:ext>
            </a:extLst>
          </p:cNvPr>
          <p:cNvGrpSpPr>
            <a:grpSpLocks/>
          </p:cNvGrpSpPr>
          <p:nvPr/>
        </p:nvGrpSpPr>
        <p:grpSpPr bwMode="auto">
          <a:xfrm>
            <a:off x="1071166" y="3504463"/>
            <a:ext cx="5624513" cy="554038"/>
            <a:chOff x="1248" y="3230"/>
            <a:chExt cx="3543" cy="349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27962898-8D33-400E-92D8-BB2CBF4B9E7E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60"/>
              <a:ext cx="3350" cy="1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BD120697-EFD7-4809-838D-AE332C5DE5E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20">
                  <a:extLst>
                    <a:ext uri="{FF2B5EF4-FFF2-40B4-BE49-F238E27FC236}">
                      <a16:creationId xmlns:a16="http://schemas.microsoft.com/office/drawing/2014/main" id="{C9B1C66E-F3E2-43B5-ADEF-795831ADF4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256" y="3272"/>
                  <a:ext cx="246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(3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=9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 Box 20">
                  <a:extLst>
                    <a:ext uri="{FF2B5EF4-FFF2-40B4-BE49-F238E27FC236}">
                      <a16:creationId xmlns:a16="http://schemas.microsoft.com/office/drawing/2014/main" id="{C9B1C66E-F3E2-43B5-ADEF-795831ADF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256" y="3272"/>
                  <a:ext cx="2468" cy="291"/>
                </a:xfrm>
                <a:prstGeom prst="rect">
                  <a:avLst/>
                </a:prstGeom>
                <a:blipFill>
                  <a:blip r:embed="rId5"/>
                  <a:stretch>
                    <a:fillRect b="-1710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031DC641-29EF-4423-B6A7-95A3BB85685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A00AB791-1811-4A7B-AEE8-0E04921BCC5D}"/>
              </a:ext>
            </a:extLst>
          </p:cNvPr>
          <p:cNvGrpSpPr>
            <a:grpSpLocks/>
          </p:cNvGrpSpPr>
          <p:nvPr/>
        </p:nvGrpSpPr>
        <p:grpSpPr bwMode="auto">
          <a:xfrm>
            <a:off x="1071167" y="5155664"/>
            <a:ext cx="5518150" cy="577850"/>
            <a:chOff x="1248" y="3230"/>
            <a:chExt cx="3476" cy="364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C05FA6FD-33B0-4B88-80D8-B033C62A20F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284" cy="1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2C493D0B-D6F3-47D2-A8D9-D51A6A772C8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25">
                  <a:extLst>
                    <a:ext uri="{FF2B5EF4-FFF2-40B4-BE49-F238E27FC236}">
                      <a16:creationId xmlns:a16="http://schemas.microsoft.com/office/drawing/2014/main" id="{558E0BCC-8C49-4CCF-A8F9-D6F04E1B70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256" y="3272"/>
                  <a:ext cx="24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+1=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 Box 25">
                  <a:extLst>
                    <a:ext uri="{FF2B5EF4-FFF2-40B4-BE49-F238E27FC236}">
                      <a16:creationId xmlns:a16="http://schemas.microsoft.com/office/drawing/2014/main" id="{558E0BCC-8C49-4CCF-A8F9-D6F04E1B7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256" y="3272"/>
                  <a:ext cx="2427" cy="291"/>
                </a:xfrm>
                <a:prstGeom prst="rect">
                  <a:avLst/>
                </a:prstGeom>
                <a:blipFill>
                  <a:blip r:embed="rId6"/>
                  <a:stretch>
                    <a:fillRect b="-18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A9B535A7-9753-48C8-B9F0-F832C3C832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id="{AC4ACF11-1289-413F-AADB-93FE7EFC55E2}"/>
              </a:ext>
            </a:extLst>
          </p:cNvPr>
          <p:cNvCxnSpPr/>
          <p:nvPr/>
        </p:nvCxnSpPr>
        <p:spPr>
          <a:xfrm flipH="1">
            <a:off x="5895975" y="1923291"/>
            <a:ext cx="200025" cy="515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7A9EE67-C275-4A59-B137-43D48D625C47}"/>
              </a:ext>
            </a:extLst>
          </p:cNvPr>
          <p:cNvSpPr txBox="1"/>
          <p:nvPr/>
        </p:nvSpPr>
        <p:spPr>
          <a:xfrm>
            <a:off x="5934965" y="1538794"/>
            <a:ext cx="59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</a:t>
            </a:r>
            <a:endParaRPr lang="uk-UA" sz="2800" dirty="0">
              <a:solidFill>
                <a:srgbClr val="FF0000"/>
              </a:solidFill>
            </a:endParaRPr>
          </a:p>
        </p:txBody>
      </p: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9317E7A9-CC58-4DF7-B7A0-401BDB035C33}"/>
              </a:ext>
            </a:extLst>
          </p:cNvPr>
          <p:cNvCxnSpPr/>
          <p:nvPr/>
        </p:nvCxnSpPr>
        <p:spPr>
          <a:xfrm flipH="1">
            <a:off x="5189942" y="2754032"/>
            <a:ext cx="200025" cy="515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B2EC13E3-4FB9-49BB-9E2B-B353728EADC2}"/>
              </a:ext>
            </a:extLst>
          </p:cNvPr>
          <p:cNvCxnSpPr/>
          <p:nvPr/>
        </p:nvCxnSpPr>
        <p:spPr>
          <a:xfrm flipH="1">
            <a:off x="6702022" y="2741832"/>
            <a:ext cx="200025" cy="515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ED7BD81-08A2-4E83-82B3-1E2E5126C2E5}"/>
              </a:ext>
            </a:extLst>
          </p:cNvPr>
          <p:cNvSpPr txBox="1"/>
          <p:nvPr/>
        </p:nvSpPr>
        <p:spPr>
          <a:xfrm>
            <a:off x="5264435" y="2473398"/>
            <a:ext cx="63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CEE7DB-26BC-4C67-B0E2-A816746E01AE}"/>
              </a:ext>
            </a:extLst>
          </p:cNvPr>
          <p:cNvSpPr txBox="1"/>
          <p:nvPr/>
        </p:nvSpPr>
        <p:spPr>
          <a:xfrm>
            <a:off x="6857745" y="2451103"/>
            <a:ext cx="63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2CFE22F-610D-42D4-A4B3-70D9A71F6DB3}"/>
              </a:ext>
            </a:extLst>
          </p:cNvPr>
          <p:cNvSpPr/>
          <p:nvPr/>
        </p:nvSpPr>
        <p:spPr>
          <a:xfrm>
            <a:off x="4852839" y="3592762"/>
            <a:ext cx="448097" cy="373327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07EF86-B5D3-4903-954F-B4AD93A946E4}"/>
              </a:ext>
            </a:extLst>
          </p:cNvPr>
          <p:cNvSpPr txBox="1"/>
          <p:nvPr/>
        </p:nvSpPr>
        <p:spPr>
          <a:xfrm>
            <a:off x="5118658" y="3241075"/>
            <a:ext cx="631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uk-UA" sz="2400" dirty="0">
              <a:solidFill>
                <a:srgbClr val="FF0000"/>
              </a:solidFill>
            </a:endParaRPr>
          </a:p>
        </p:txBody>
      </p: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991E4A25-88CC-4A2A-A983-52116688C80E}"/>
              </a:ext>
            </a:extLst>
          </p:cNvPr>
          <p:cNvCxnSpPr/>
          <p:nvPr/>
        </p:nvCxnSpPr>
        <p:spPr>
          <a:xfrm flipH="1">
            <a:off x="5698834" y="4358459"/>
            <a:ext cx="200025" cy="515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0779D16-140D-4E94-A968-82BDCE0E3FB0}"/>
              </a:ext>
            </a:extLst>
          </p:cNvPr>
          <p:cNvSpPr txBox="1"/>
          <p:nvPr/>
        </p:nvSpPr>
        <p:spPr>
          <a:xfrm>
            <a:off x="5864730" y="4031265"/>
            <a:ext cx="724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108</a:t>
            </a:r>
            <a:endParaRPr lang="uk-UA" sz="2400" dirty="0">
              <a:solidFill>
                <a:srgbClr val="FF0000"/>
              </a:solidFill>
            </a:endParaRPr>
          </a:p>
        </p:txBody>
      </p: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D868F3B3-8C3F-457A-B61F-F209784960D5}"/>
              </a:ext>
            </a:extLst>
          </p:cNvPr>
          <p:cNvCxnSpPr/>
          <p:nvPr/>
        </p:nvCxnSpPr>
        <p:spPr>
          <a:xfrm flipH="1">
            <a:off x="3779119" y="5195374"/>
            <a:ext cx="200025" cy="515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DAA0FC7-9F9D-45CC-BA8E-282DFCFA03AC}"/>
              </a:ext>
            </a:extLst>
          </p:cNvPr>
          <p:cNvSpPr txBox="1"/>
          <p:nvPr/>
        </p:nvSpPr>
        <p:spPr>
          <a:xfrm>
            <a:off x="3983315" y="4842619"/>
            <a:ext cx="724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8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 animBg="1"/>
      <p:bldP spid="37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38067-03F4-4D44-8503-550E0521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72" y="259260"/>
            <a:ext cx="4972691" cy="1325563"/>
          </a:xfrm>
        </p:spPr>
        <p:txBody>
          <a:bodyPr>
            <a:normAutofit/>
          </a:bodyPr>
          <a:lstStyle/>
          <a:p>
            <a:r>
              <a:rPr lang="uk-UA" sz="60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Історія</a:t>
            </a:r>
            <a:r>
              <a:rPr lang="uk-UA" sz="44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 </a:t>
            </a:r>
            <a:r>
              <a:rPr lang="uk-UA" sz="60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свята</a:t>
            </a:r>
            <a:r>
              <a:rPr lang="uk-UA" sz="4400" b="1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 </a:t>
            </a:r>
            <a:endParaRPr lang="uk-UA" dirty="0"/>
          </a:p>
        </p:txBody>
      </p:sp>
      <p:pic>
        <p:nvPicPr>
          <p:cNvPr id="2050" name="Picture 2" descr="Переглянути вихідне зображення">
            <a:extLst>
              <a:ext uri="{FF2B5EF4-FFF2-40B4-BE49-F238E27FC236}">
                <a16:creationId xmlns:a16="http://schemas.microsoft.com/office/drawing/2014/main" id="{7CDFCC2A-1672-4A28-82BD-E1948A11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71" y="1511514"/>
            <a:ext cx="8794679" cy="4981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C69F20-24A8-47BD-92CA-E2EC616CF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38" y="500276"/>
            <a:ext cx="3378374" cy="27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0897D-470F-4BC6-894F-4EA4E8B9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4" y="365125"/>
            <a:ext cx="8963025" cy="1325563"/>
          </a:xfrm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інках ЗНО: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8DFFAB-24F4-425A-8198-FC1BEDAA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93" y="1523977"/>
            <a:ext cx="9861705" cy="139406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6922A0B-04F0-468B-B010-D1BC749021EE}"/>
              </a:ext>
            </a:extLst>
          </p:cNvPr>
          <p:cNvSpPr/>
          <p:nvPr/>
        </p:nvSpPr>
        <p:spPr>
          <a:xfrm>
            <a:off x="9482136" y="1755990"/>
            <a:ext cx="1247775" cy="116205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9D7CDC-0DD8-4826-A1E3-43A285CE7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92" y="3365255"/>
            <a:ext cx="9861705" cy="1787769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1648F94-189E-46B1-85C2-69C3DB611709}"/>
              </a:ext>
            </a:extLst>
          </p:cNvPr>
          <p:cNvSpPr/>
          <p:nvPr/>
        </p:nvSpPr>
        <p:spPr>
          <a:xfrm>
            <a:off x="5891211" y="3965789"/>
            <a:ext cx="1247775" cy="116205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9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230</Words>
  <Application>Microsoft Office PowerPoint</Application>
  <PresentationFormat>Широкий екран</PresentationFormat>
  <Paragraphs>51</Paragraphs>
  <Slides>19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Times New Roman</vt:lpstr>
      <vt:lpstr>Тема Office</vt:lpstr>
      <vt:lpstr>Застосування кількох способів розкладання многочленів на множники</vt:lpstr>
      <vt:lpstr>Генрі Форд:</vt:lpstr>
      <vt:lpstr>Що спільного?</vt:lpstr>
      <vt:lpstr>17 січня – Міжнародний День дітей-винахідників  </vt:lpstr>
      <vt:lpstr>Застосування кількох способів розкладання многочленів на множники</vt:lpstr>
      <vt:lpstr>Вправа на повторення «Знайди пару»</vt:lpstr>
      <vt:lpstr>Вправа «Знайди помилку»</vt:lpstr>
      <vt:lpstr>Історія свята </vt:lpstr>
      <vt:lpstr>По сторінках ЗНО:</vt:lpstr>
      <vt:lpstr>По сторінках ЗНО:</vt:lpstr>
      <vt:lpstr>Тизер винаходу</vt:lpstr>
      <vt:lpstr>Луї Брайль</vt:lpstr>
      <vt:lpstr>Завдання: </vt:lpstr>
      <vt:lpstr>Цікавий факт №1</vt:lpstr>
      <vt:lpstr>Цікавий факт №2</vt:lpstr>
      <vt:lpstr>Цікавий факт №3</vt:lpstr>
      <vt:lpstr>Цікавий факт №4</vt:lpstr>
      <vt:lpstr>Пост вражень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Yana Kharkivska</cp:lastModifiedBy>
  <cp:revision>28</cp:revision>
  <dcterms:created xsi:type="dcterms:W3CDTF">2021-11-22T12:22:06Z</dcterms:created>
  <dcterms:modified xsi:type="dcterms:W3CDTF">2022-12-20T10:02:45Z</dcterms:modified>
</cp:coreProperties>
</file>