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7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9" autoAdjust="0"/>
    <p:restoredTop sz="94602" autoAdjust="0"/>
  </p:normalViewPr>
  <p:slideViewPr>
    <p:cSldViewPr>
      <p:cViewPr varScale="1">
        <p:scale>
          <a:sx n="71" d="100"/>
          <a:sy n="71" d="100"/>
        </p:scale>
        <p:origin x="-13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688D0-8BCE-41FA-8F3E-614FE6237A43}" type="datetimeFigureOut">
              <a:rPr lang="ru-RU" smtClean="0"/>
              <a:t>12.11.2022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54E521-75A8-48F1-88C2-3E88D1E676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6101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010543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kern="1800" dirty="0" err="1">
                <a:solidFill>
                  <a:srgbClr val="002060"/>
                </a:solidFill>
                <a:latin typeface="Arial"/>
                <a:ea typeface="Times New Roman"/>
                <a:cs typeface="Times New Roman"/>
              </a:rPr>
              <a:t>Розділ</a:t>
            </a:r>
            <a:r>
              <a:rPr lang="ru-RU" b="1" kern="1800" dirty="0">
                <a:solidFill>
                  <a:srgbClr val="002060"/>
                </a:solidFill>
                <a:latin typeface="Arial"/>
                <a:ea typeface="Times New Roman"/>
                <a:cs typeface="Times New Roman"/>
              </a:rPr>
              <a:t> ІІ. </a:t>
            </a:r>
            <a:r>
              <a:rPr lang="ru-RU" b="1" kern="1800" dirty="0" smtClean="0">
                <a:solidFill>
                  <a:srgbClr val="002060"/>
                </a:solidFill>
                <a:latin typeface="Arial"/>
                <a:ea typeface="Times New Roman"/>
                <a:cs typeface="Times New Roman"/>
              </a:rPr>
              <a:t/>
            </a:r>
            <a:br>
              <a:rPr lang="ru-RU" b="1" kern="1800" dirty="0" smtClean="0">
                <a:solidFill>
                  <a:srgbClr val="002060"/>
                </a:solidFill>
                <a:latin typeface="Arial"/>
                <a:ea typeface="Times New Roman"/>
                <a:cs typeface="Times New Roman"/>
              </a:rPr>
            </a:br>
            <a:r>
              <a:rPr lang="ru-RU" b="1" kern="1800" dirty="0" err="1" smtClean="0">
                <a:solidFill>
                  <a:srgbClr val="002060"/>
                </a:solidFill>
                <a:latin typeface="Arial"/>
                <a:ea typeface="Times New Roman"/>
                <a:cs typeface="Times New Roman"/>
              </a:rPr>
              <a:t>Елементи</a:t>
            </a:r>
            <a:r>
              <a:rPr lang="ru-RU" b="1" kern="1800" dirty="0" smtClean="0">
                <a:solidFill>
                  <a:srgbClr val="002060"/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ru-RU" b="1" kern="1800" dirty="0" err="1">
                <a:solidFill>
                  <a:srgbClr val="002060"/>
                </a:solidFill>
                <a:latin typeface="Arial"/>
                <a:ea typeface="Times New Roman"/>
                <a:cs typeface="Times New Roman"/>
              </a:rPr>
              <a:t>спеціальної</a:t>
            </a:r>
            <a:r>
              <a:rPr lang="ru-RU" b="1" kern="1800" dirty="0">
                <a:solidFill>
                  <a:srgbClr val="002060"/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ru-RU" b="1" kern="1800" dirty="0" err="1">
                <a:solidFill>
                  <a:srgbClr val="002060"/>
                </a:solidFill>
                <a:latin typeface="Arial"/>
                <a:ea typeface="Times New Roman"/>
                <a:cs typeface="Times New Roman"/>
              </a:rPr>
              <a:t>теорії</a:t>
            </a:r>
            <a:r>
              <a:rPr lang="ru-RU" b="1" kern="1800" dirty="0">
                <a:solidFill>
                  <a:srgbClr val="002060"/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ru-RU" b="1" kern="1800" dirty="0" err="1">
                <a:solidFill>
                  <a:srgbClr val="002060"/>
                </a:solidFill>
                <a:latin typeface="Arial"/>
                <a:ea typeface="Times New Roman"/>
                <a:cs typeface="Times New Roman"/>
              </a:rPr>
              <a:t>відносності</a:t>
            </a:r>
            <a:r>
              <a:rPr lang="ru-RU" sz="2000" dirty="0">
                <a:solidFill>
                  <a:srgbClr val="002060"/>
                </a:solidFill>
                <a:ea typeface="Calibri"/>
                <a:cs typeface="Times New Roman"/>
              </a:rPr>
              <a:t/>
            </a:r>
            <a:br>
              <a:rPr lang="ru-RU" sz="2000" dirty="0">
                <a:solidFill>
                  <a:srgbClr val="002060"/>
                </a:solidFill>
                <a:ea typeface="Calibri"/>
                <a:cs typeface="Times New Roman"/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6400800" cy="288032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Times New Roman"/>
                <a:cs typeface="Times New Roman"/>
              </a:rPr>
              <a:t>Спеціальна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Times New Roman"/>
                <a:cs typeface="Times New Roman"/>
              </a:rPr>
              <a:t>теорія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Times New Roman"/>
                <a:cs typeface="Times New Roman"/>
              </a:rPr>
              <a:t>відносності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Times New Roman"/>
                <a:cs typeface="Times New Roman"/>
              </a:rPr>
              <a:t> (СТВ)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Times New Roman"/>
                <a:cs typeface="Times New Roman"/>
              </a:rPr>
              <a:t> 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Times New Roman"/>
                <a:cs typeface="Times New Roman"/>
              </a:rPr>
              <a:t>розглядає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Times New Roman"/>
                <a:cs typeface="Times New Roman"/>
              </a:rPr>
              <a:t>взаємозв’язок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Times New Roman"/>
                <a:cs typeface="Times New Roman"/>
              </a:rPr>
              <a:t>фізичних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Times New Roman"/>
                <a:cs typeface="Times New Roman"/>
              </a:rPr>
              <a:t>процесів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Times New Roman"/>
                <a:cs typeface="Times New Roman"/>
              </a:rPr>
              <a:t>тільки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Times New Roman"/>
                <a:cs typeface="Times New Roman"/>
              </a:rPr>
              <a:t> в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Times New Roman"/>
                <a:cs typeface="Times New Roman"/>
              </a:rPr>
              <a:t>інерціальних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Times New Roman"/>
                <a:cs typeface="Times New Roman"/>
              </a:rPr>
              <a:t> СВ,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Times New Roman"/>
                <a:cs typeface="Times New Roman"/>
              </a:rPr>
              <a:t>тобто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Times New Roman"/>
                <a:cs typeface="Times New Roman"/>
              </a:rPr>
              <a:t> в СВ,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Times New Roman"/>
                <a:cs typeface="Times New Roman"/>
              </a:rPr>
              <a:t>які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Times New Roman"/>
                <a:cs typeface="Times New Roman"/>
              </a:rPr>
              <a:t>рухаються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Times New Roman"/>
                <a:cs typeface="Times New Roman"/>
              </a:rPr>
              <a:t> одна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Times New Roman"/>
                <a:cs typeface="Times New Roman"/>
              </a:rPr>
              <a:t>відносно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Times New Roman"/>
                <a:cs typeface="Times New Roman"/>
              </a:rPr>
              <a:t>одної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Times New Roman"/>
                <a:cs typeface="Times New Roman"/>
              </a:rPr>
              <a:t>рівномірно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Times New Roman"/>
                <a:cs typeface="Times New Roman"/>
              </a:rPr>
              <a:t>прямолінійно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Times New Roman"/>
                <a:cs typeface="Times New Roman"/>
              </a:rPr>
              <a:t>.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915898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04664"/>
            <a:ext cx="7704856" cy="4495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04800" algn="just" fontAlgn="base">
              <a:lnSpc>
                <a:spcPct val="150000"/>
              </a:lnSpc>
              <a:spcAft>
                <a:spcPts val="0"/>
              </a:spcAft>
            </a:pPr>
            <a:r>
              <a:rPr lang="uk-UA" sz="3600" dirty="0" smtClean="0">
                <a:solidFill>
                  <a:srgbClr val="0000FF"/>
                </a:solidFill>
                <a:latin typeface="Arial"/>
                <a:ea typeface="Times New Roman"/>
              </a:rPr>
              <a:t>СТВ набуває </a:t>
            </a:r>
            <a:r>
              <a:rPr lang="uk-UA" sz="3600" dirty="0">
                <a:solidFill>
                  <a:srgbClr val="0000FF"/>
                </a:solidFill>
                <a:latin typeface="Arial"/>
                <a:ea typeface="Times New Roman"/>
              </a:rPr>
              <a:t>вигляду класичного, коли швидкості набагато менші від швидкості світла. </a:t>
            </a:r>
            <a:r>
              <a:rPr lang="ru-RU" sz="3600" dirty="0">
                <a:solidFill>
                  <a:srgbClr val="0000FF"/>
                </a:solidFill>
                <a:latin typeface="Arial"/>
                <a:ea typeface="Times New Roman"/>
              </a:rPr>
              <a:t>У </a:t>
            </a:r>
            <a:r>
              <a:rPr lang="ru-RU" sz="3600" dirty="0" err="1">
                <a:solidFill>
                  <a:srgbClr val="0000FF"/>
                </a:solidFill>
                <a:latin typeface="Arial"/>
                <a:ea typeface="Times New Roman"/>
              </a:rPr>
              <a:t>загальному</a:t>
            </a:r>
            <a:r>
              <a:rPr lang="ru-RU" sz="3600" dirty="0">
                <a:solidFill>
                  <a:srgbClr val="0000FF"/>
                </a:solidFill>
                <a:latin typeface="Arial"/>
                <a:ea typeface="Times New Roman"/>
              </a:rPr>
              <a:t> </a:t>
            </a:r>
            <a:r>
              <a:rPr lang="ru-RU" sz="3600" dirty="0" err="1">
                <a:solidFill>
                  <a:srgbClr val="0000FF"/>
                </a:solidFill>
                <a:latin typeface="Arial"/>
                <a:ea typeface="Times New Roman"/>
              </a:rPr>
              <a:t>випадку</a:t>
            </a:r>
            <a:r>
              <a:rPr lang="ru-RU" sz="3600" dirty="0">
                <a:solidFill>
                  <a:srgbClr val="0000FF"/>
                </a:solidFill>
                <a:latin typeface="Arial"/>
                <a:ea typeface="Times New Roman"/>
              </a:rPr>
              <a:t> </a:t>
            </a:r>
            <a:r>
              <a:rPr lang="ru-RU" sz="3600" dirty="0" err="1">
                <a:solidFill>
                  <a:srgbClr val="0000FF"/>
                </a:solidFill>
                <a:latin typeface="Arial"/>
                <a:ea typeface="Times New Roman"/>
              </a:rPr>
              <a:t>класична</a:t>
            </a:r>
            <a:r>
              <a:rPr lang="ru-RU" sz="3600" dirty="0">
                <a:solidFill>
                  <a:srgbClr val="0000FF"/>
                </a:solidFill>
                <a:latin typeface="Arial"/>
                <a:ea typeface="Times New Roman"/>
              </a:rPr>
              <a:t> </a:t>
            </a:r>
            <a:r>
              <a:rPr lang="ru-RU" sz="3600" dirty="0" err="1">
                <a:solidFill>
                  <a:srgbClr val="0000FF"/>
                </a:solidFill>
                <a:latin typeface="Arial"/>
                <a:ea typeface="Times New Roman"/>
              </a:rPr>
              <a:t>механіка</a:t>
            </a:r>
            <a:r>
              <a:rPr lang="ru-RU" sz="3600" dirty="0">
                <a:solidFill>
                  <a:srgbClr val="0000FF"/>
                </a:solidFill>
                <a:latin typeface="Arial"/>
                <a:ea typeface="Times New Roman"/>
              </a:rPr>
              <a:t> І. Ньютона є </a:t>
            </a:r>
            <a:r>
              <a:rPr lang="ru-RU" sz="3600" dirty="0" err="1">
                <a:solidFill>
                  <a:srgbClr val="0000FF"/>
                </a:solidFill>
                <a:latin typeface="Arial"/>
                <a:ea typeface="Times New Roman"/>
              </a:rPr>
              <a:t>окремим</a:t>
            </a:r>
            <a:r>
              <a:rPr lang="ru-RU" sz="3600" dirty="0">
                <a:solidFill>
                  <a:srgbClr val="0000FF"/>
                </a:solidFill>
                <a:latin typeface="Arial"/>
                <a:ea typeface="Times New Roman"/>
              </a:rPr>
              <a:t> </a:t>
            </a:r>
            <a:r>
              <a:rPr lang="ru-RU" sz="3600" dirty="0" err="1">
                <a:solidFill>
                  <a:srgbClr val="0000FF"/>
                </a:solidFill>
                <a:latin typeface="Arial"/>
                <a:ea typeface="Times New Roman"/>
              </a:rPr>
              <a:t>випадком</a:t>
            </a:r>
            <a:r>
              <a:rPr lang="ru-RU" sz="3600" dirty="0">
                <a:solidFill>
                  <a:srgbClr val="0000FF"/>
                </a:solidFill>
                <a:latin typeface="Arial"/>
                <a:ea typeface="Times New Roman"/>
              </a:rPr>
              <a:t> СТВ.</a:t>
            </a:r>
            <a:endParaRPr lang="ru-RU" sz="3600" dirty="0"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dirty="0">
                <a:ea typeface="Calibri"/>
                <a:cs typeface="Times New Roman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513096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kern="1800" dirty="0" err="1">
                <a:solidFill>
                  <a:srgbClr val="0070C0"/>
                </a:solidFill>
                <a:latin typeface="Arial"/>
                <a:ea typeface="Times New Roman"/>
                <a:cs typeface="Times New Roman"/>
              </a:rPr>
              <a:t>Постулати</a:t>
            </a:r>
            <a:r>
              <a:rPr lang="ru-RU" sz="3200" b="1" kern="1800" dirty="0">
                <a:solidFill>
                  <a:srgbClr val="0070C0"/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ru-RU" sz="3200" b="1" kern="1800" dirty="0" err="1">
                <a:solidFill>
                  <a:srgbClr val="0070C0"/>
                </a:solidFill>
                <a:latin typeface="Arial"/>
                <a:ea typeface="Times New Roman"/>
                <a:cs typeface="Times New Roman"/>
              </a:rPr>
              <a:t>спеціальної</a:t>
            </a:r>
            <a:r>
              <a:rPr lang="ru-RU" sz="3200" b="1" kern="1800" dirty="0">
                <a:solidFill>
                  <a:srgbClr val="0070C0"/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ru-RU" sz="3200" b="1" kern="1800" dirty="0" err="1">
                <a:solidFill>
                  <a:srgbClr val="0070C0"/>
                </a:solidFill>
                <a:latin typeface="Arial"/>
                <a:ea typeface="Times New Roman"/>
                <a:cs typeface="Times New Roman"/>
              </a:rPr>
              <a:t>теорії</a:t>
            </a:r>
            <a:r>
              <a:rPr lang="ru-RU" sz="3200" b="1" kern="1800" dirty="0">
                <a:solidFill>
                  <a:srgbClr val="0070C0"/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ru-RU" sz="3200" b="1" kern="1800" dirty="0" err="1">
                <a:solidFill>
                  <a:srgbClr val="0070C0"/>
                </a:solidFill>
                <a:latin typeface="Arial"/>
                <a:ea typeface="Times New Roman"/>
                <a:cs typeface="Times New Roman"/>
              </a:rPr>
              <a:t>відносності</a:t>
            </a:r>
            <a:r>
              <a:rPr lang="ru-RU" sz="3200" b="1" kern="1800" dirty="0">
                <a:solidFill>
                  <a:srgbClr val="0070C0"/>
                </a:solidFill>
                <a:latin typeface="Arial"/>
                <a:ea typeface="Times New Roman"/>
                <a:cs typeface="Times New Roman"/>
              </a:rPr>
              <a:t>. </a:t>
            </a:r>
            <a:r>
              <a:rPr lang="ru-RU" sz="3200" b="1" kern="1800" dirty="0" err="1">
                <a:solidFill>
                  <a:srgbClr val="0070C0"/>
                </a:solidFill>
                <a:latin typeface="Arial"/>
                <a:ea typeface="Times New Roman"/>
                <a:cs typeface="Times New Roman"/>
              </a:rPr>
              <a:t>Релятивістський</a:t>
            </a:r>
            <a:r>
              <a:rPr lang="ru-RU" sz="3200" b="1" kern="1800" dirty="0">
                <a:solidFill>
                  <a:srgbClr val="0070C0"/>
                </a:solidFill>
                <a:latin typeface="Arial"/>
                <a:ea typeface="Times New Roman"/>
                <a:cs typeface="Times New Roman"/>
              </a:rPr>
              <a:t> закон </a:t>
            </a:r>
            <a:r>
              <a:rPr lang="ru-RU" sz="3200" b="1" kern="1800" dirty="0" err="1">
                <a:solidFill>
                  <a:srgbClr val="0070C0"/>
                </a:solidFill>
                <a:latin typeface="Arial"/>
                <a:ea typeface="Times New Roman"/>
                <a:cs typeface="Times New Roman"/>
              </a:rPr>
              <a:t>додавання</a:t>
            </a:r>
            <a:r>
              <a:rPr lang="ru-RU" sz="3200" b="1" kern="1800" dirty="0">
                <a:solidFill>
                  <a:srgbClr val="0070C0"/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ru-RU" sz="3200" b="1" kern="1800" dirty="0" err="1">
                <a:solidFill>
                  <a:srgbClr val="0070C0"/>
                </a:solidFill>
                <a:latin typeface="Arial"/>
                <a:ea typeface="Times New Roman"/>
                <a:cs typeface="Times New Roman"/>
              </a:rPr>
              <a:t>швидкостей</a:t>
            </a:r>
            <a:endParaRPr lang="ru-RU" sz="3200" dirty="0">
              <a:solidFill>
                <a:srgbClr val="0070C0"/>
              </a:solidFill>
              <a:ea typeface="Calibri"/>
              <a:cs typeface="Times New Roman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292B2C"/>
                </a:solidFill>
                <a:latin typeface="Arial"/>
                <a:ea typeface="Times New Roman"/>
                <a:cs typeface="Times New Roman"/>
              </a:rPr>
              <a:t> </a:t>
            </a:r>
            <a:endParaRPr lang="ru-RU" sz="2800" dirty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>
                <a:solidFill>
                  <a:srgbClr val="292B2C"/>
                </a:solidFill>
                <a:latin typeface="Arial"/>
                <a:ea typeface="Times New Roman"/>
                <a:cs typeface="Times New Roman"/>
              </a:rPr>
              <a:t>А. </a:t>
            </a:r>
            <a:r>
              <a:rPr lang="ru-RU" sz="3600" b="1" dirty="0" err="1">
                <a:solidFill>
                  <a:srgbClr val="292B2C"/>
                </a:solidFill>
                <a:latin typeface="Arial"/>
                <a:ea typeface="Times New Roman"/>
                <a:cs typeface="Times New Roman"/>
              </a:rPr>
              <a:t>Ейнштейн</a:t>
            </a:r>
            <a:endParaRPr lang="ru-RU" sz="3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600" dirty="0">
                <a:solidFill>
                  <a:srgbClr val="292B2C"/>
                </a:solidFill>
                <a:latin typeface="Arial"/>
                <a:ea typeface="Times New Roman"/>
                <a:cs typeface="Times New Roman"/>
              </a:rPr>
              <a:t>«</a:t>
            </a:r>
            <a:r>
              <a:rPr lang="ru-RU" sz="3600" dirty="0" err="1">
                <a:solidFill>
                  <a:srgbClr val="292B2C"/>
                </a:solidFill>
                <a:latin typeface="Arial"/>
                <a:ea typeface="Times New Roman"/>
                <a:cs typeface="Times New Roman"/>
              </a:rPr>
              <a:t>Відтоді</a:t>
            </a:r>
            <a:r>
              <a:rPr lang="ru-RU" sz="3600" dirty="0">
                <a:solidFill>
                  <a:srgbClr val="292B2C"/>
                </a:solidFill>
                <a:latin typeface="Arial"/>
                <a:ea typeface="Times New Roman"/>
                <a:cs typeface="Times New Roman"/>
              </a:rPr>
              <a:t> як за </a:t>
            </a:r>
            <a:r>
              <a:rPr lang="ru-RU" sz="3600" dirty="0" err="1">
                <a:solidFill>
                  <a:srgbClr val="292B2C"/>
                </a:solidFill>
                <a:latin typeface="Arial"/>
                <a:ea typeface="Times New Roman"/>
                <a:cs typeface="Times New Roman"/>
              </a:rPr>
              <a:t>теорію</a:t>
            </a:r>
            <a:r>
              <a:rPr lang="ru-RU" sz="3600" dirty="0">
                <a:solidFill>
                  <a:srgbClr val="292B2C"/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ru-RU" sz="3600" dirty="0" err="1">
                <a:solidFill>
                  <a:srgbClr val="292B2C"/>
                </a:solidFill>
                <a:latin typeface="Arial"/>
                <a:ea typeface="Times New Roman"/>
                <a:cs typeface="Times New Roman"/>
              </a:rPr>
              <a:t>відносності</a:t>
            </a:r>
            <a:r>
              <a:rPr lang="ru-RU" sz="3600" dirty="0">
                <a:solidFill>
                  <a:srgbClr val="292B2C"/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ru-RU" sz="3600" dirty="0" err="1">
                <a:solidFill>
                  <a:srgbClr val="292B2C"/>
                </a:solidFill>
                <a:latin typeface="Arial"/>
                <a:ea typeface="Times New Roman"/>
                <a:cs typeface="Times New Roman"/>
              </a:rPr>
              <a:t>взялися</a:t>
            </a:r>
            <a:r>
              <a:rPr lang="ru-RU" sz="3600" dirty="0">
                <a:solidFill>
                  <a:srgbClr val="292B2C"/>
                </a:solidFill>
                <a:latin typeface="Arial"/>
                <a:ea typeface="Times New Roman"/>
                <a:cs typeface="Times New Roman"/>
              </a:rPr>
              <a:t> математики, — </a:t>
            </a:r>
            <a:r>
              <a:rPr lang="ru-RU" sz="3600" dirty="0" err="1">
                <a:solidFill>
                  <a:srgbClr val="292B2C"/>
                </a:solidFill>
                <a:latin typeface="Arial"/>
                <a:ea typeface="Times New Roman"/>
                <a:cs typeface="Times New Roman"/>
              </a:rPr>
              <a:t>зізнавався</a:t>
            </a:r>
            <a:r>
              <a:rPr lang="ru-RU" sz="3600" dirty="0">
                <a:solidFill>
                  <a:srgbClr val="292B2C"/>
                </a:solidFill>
                <a:latin typeface="Arial"/>
                <a:ea typeface="Times New Roman"/>
                <a:cs typeface="Times New Roman"/>
              </a:rPr>
              <a:t> А. </a:t>
            </a:r>
            <a:r>
              <a:rPr lang="ru-RU" sz="3600" dirty="0" err="1">
                <a:solidFill>
                  <a:srgbClr val="292B2C"/>
                </a:solidFill>
                <a:latin typeface="Arial"/>
                <a:ea typeface="Times New Roman"/>
                <a:cs typeface="Times New Roman"/>
              </a:rPr>
              <a:t>Ейнштейн</a:t>
            </a:r>
            <a:r>
              <a:rPr lang="ru-RU" sz="3600" dirty="0">
                <a:solidFill>
                  <a:srgbClr val="292B2C"/>
                </a:solidFill>
                <a:latin typeface="Arial"/>
                <a:ea typeface="Times New Roman"/>
                <a:cs typeface="Times New Roman"/>
              </a:rPr>
              <a:t>, — я </a:t>
            </a:r>
            <a:r>
              <a:rPr lang="ru-RU" sz="3600" dirty="0" err="1">
                <a:solidFill>
                  <a:srgbClr val="292B2C"/>
                </a:solidFill>
                <a:latin typeface="Arial"/>
                <a:ea typeface="Times New Roman"/>
                <a:cs typeface="Times New Roman"/>
              </a:rPr>
              <a:t>її</a:t>
            </a:r>
            <a:r>
              <a:rPr lang="ru-RU" sz="3600" dirty="0">
                <a:solidFill>
                  <a:srgbClr val="292B2C"/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ru-RU" sz="3600" dirty="0" err="1">
                <a:solidFill>
                  <a:srgbClr val="292B2C"/>
                </a:solidFill>
                <a:latin typeface="Arial"/>
                <a:ea typeface="Times New Roman"/>
                <a:cs typeface="Times New Roman"/>
              </a:rPr>
              <a:t>вже</a:t>
            </a:r>
            <a:r>
              <a:rPr lang="ru-RU" sz="3600" dirty="0">
                <a:solidFill>
                  <a:srgbClr val="292B2C"/>
                </a:solidFill>
                <a:latin typeface="Arial"/>
                <a:ea typeface="Times New Roman"/>
                <a:cs typeface="Times New Roman"/>
              </a:rPr>
              <a:t> й сам не </a:t>
            </a:r>
            <a:r>
              <a:rPr lang="ru-RU" sz="3600" dirty="0" err="1">
                <a:solidFill>
                  <a:srgbClr val="292B2C"/>
                </a:solidFill>
                <a:latin typeface="Arial"/>
                <a:ea typeface="Times New Roman"/>
                <a:cs typeface="Times New Roman"/>
              </a:rPr>
              <a:t>розумію</a:t>
            </a:r>
            <a:r>
              <a:rPr lang="ru-RU" sz="3600" dirty="0">
                <a:solidFill>
                  <a:srgbClr val="292B2C"/>
                </a:solidFill>
                <a:latin typeface="Arial"/>
                <a:ea typeface="Times New Roman"/>
                <a:cs typeface="Times New Roman"/>
              </a:rPr>
              <a:t>». І не дивно, </a:t>
            </a:r>
            <a:r>
              <a:rPr lang="ru-RU" sz="3600" dirty="0" err="1">
                <a:solidFill>
                  <a:srgbClr val="292B2C"/>
                </a:solidFill>
                <a:latin typeface="Arial"/>
                <a:ea typeface="Times New Roman"/>
                <a:cs typeface="Times New Roman"/>
              </a:rPr>
              <a:t>що</a:t>
            </a:r>
            <a:r>
              <a:rPr lang="ru-RU" sz="3600" dirty="0">
                <a:solidFill>
                  <a:srgbClr val="292B2C"/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ru-RU" sz="3600" dirty="0" err="1">
                <a:solidFill>
                  <a:srgbClr val="292B2C"/>
                </a:solidFill>
                <a:latin typeface="Arial"/>
                <a:ea typeface="Times New Roman"/>
                <a:cs typeface="Times New Roman"/>
              </a:rPr>
              <a:t>навколо</a:t>
            </a:r>
            <a:r>
              <a:rPr lang="ru-RU" sz="3600" dirty="0">
                <a:solidFill>
                  <a:srgbClr val="292B2C"/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ru-RU" sz="3600" dirty="0" err="1">
                <a:solidFill>
                  <a:srgbClr val="292B2C"/>
                </a:solidFill>
                <a:latin typeface="Arial"/>
                <a:ea typeface="Times New Roman"/>
                <a:cs typeface="Times New Roman"/>
              </a:rPr>
              <a:t>теорії</a:t>
            </a:r>
            <a:r>
              <a:rPr lang="ru-RU" sz="3600" dirty="0">
                <a:solidFill>
                  <a:srgbClr val="292B2C"/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ru-RU" sz="3600" dirty="0" err="1">
                <a:solidFill>
                  <a:srgbClr val="292B2C"/>
                </a:solidFill>
                <a:latin typeface="Arial"/>
                <a:ea typeface="Times New Roman"/>
                <a:cs typeface="Times New Roman"/>
              </a:rPr>
              <a:t>відносності</a:t>
            </a:r>
            <a:r>
              <a:rPr lang="ru-RU" sz="3600" dirty="0">
                <a:solidFill>
                  <a:srgbClr val="292B2C"/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ru-RU" sz="3600" dirty="0" err="1">
                <a:solidFill>
                  <a:srgbClr val="292B2C"/>
                </a:solidFill>
                <a:latin typeface="Arial"/>
                <a:ea typeface="Times New Roman"/>
                <a:cs typeface="Times New Roman"/>
              </a:rPr>
              <a:t>вже</a:t>
            </a:r>
            <a:r>
              <a:rPr lang="ru-RU" sz="3600" dirty="0">
                <a:solidFill>
                  <a:srgbClr val="292B2C"/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ru-RU" sz="3600" dirty="0" err="1">
                <a:solidFill>
                  <a:srgbClr val="292B2C"/>
                </a:solidFill>
                <a:latin typeface="Arial"/>
                <a:ea typeface="Times New Roman"/>
                <a:cs typeface="Times New Roman"/>
              </a:rPr>
              <a:t>понад</a:t>
            </a:r>
            <a:r>
              <a:rPr lang="ru-RU" sz="3600" dirty="0">
                <a:solidFill>
                  <a:srgbClr val="292B2C"/>
                </a:solidFill>
                <a:latin typeface="Arial"/>
                <a:ea typeface="Times New Roman"/>
                <a:cs typeface="Times New Roman"/>
              </a:rPr>
              <a:t> 100 </a:t>
            </a:r>
            <a:r>
              <a:rPr lang="ru-RU" sz="3600" dirty="0" err="1">
                <a:solidFill>
                  <a:srgbClr val="292B2C"/>
                </a:solidFill>
                <a:latin typeface="Arial"/>
                <a:ea typeface="Times New Roman"/>
                <a:cs typeface="Times New Roman"/>
              </a:rPr>
              <a:t>років</a:t>
            </a:r>
            <a:r>
              <a:rPr lang="ru-RU" sz="3600" dirty="0">
                <a:solidFill>
                  <a:srgbClr val="292B2C"/>
                </a:solidFill>
                <a:latin typeface="Arial"/>
                <a:ea typeface="Times New Roman"/>
                <a:cs typeface="Times New Roman"/>
              </a:rPr>
              <a:t> не </a:t>
            </a:r>
            <a:r>
              <a:rPr lang="ru-RU" sz="3600" dirty="0" err="1">
                <a:solidFill>
                  <a:srgbClr val="292B2C"/>
                </a:solidFill>
                <a:latin typeface="Arial"/>
                <a:ea typeface="Times New Roman"/>
                <a:cs typeface="Times New Roman"/>
              </a:rPr>
              <a:t>вщухають</a:t>
            </a:r>
            <a:r>
              <a:rPr lang="ru-RU" sz="3600" dirty="0">
                <a:solidFill>
                  <a:srgbClr val="292B2C"/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ru-RU" sz="3600" dirty="0" err="1">
                <a:solidFill>
                  <a:srgbClr val="292B2C"/>
                </a:solidFill>
                <a:latin typeface="Arial"/>
                <a:ea typeface="Times New Roman"/>
                <a:cs typeface="Times New Roman"/>
              </a:rPr>
              <a:t>запеклі</a:t>
            </a:r>
            <a:r>
              <a:rPr lang="ru-RU" sz="3600" dirty="0">
                <a:solidFill>
                  <a:srgbClr val="292B2C"/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ru-RU" sz="3600" dirty="0" err="1">
                <a:solidFill>
                  <a:srgbClr val="292B2C"/>
                </a:solidFill>
                <a:latin typeface="Arial"/>
                <a:ea typeface="Times New Roman"/>
                <a:cs typeface="Times New Roman"/>
              </a:rPr>
              <a:t>суперечки</a:t>
            </a:r>
            <a:r>
              <a:rPr lang="ru-RU" sz="3600" dirty="0">
                <a:solidFill>
                  <a:srgbClr val="292B2C"/>
                </a:solidFill>
                <a:latin typeface="Arial"/>
                <a:ea typeface="Times New Roman"/>
                <a:cs typeface="Times New Roman"/>
              </a:rPr>
              <a:t> тих, </a:t>
            </a:r>
            <a:r>
              <a:rPr lang="ru-RU" sz="3600" dirty="0" err="1">
                <a:solidFill>
                  <a:srgbClr val="292B2C"/>
                </a:solidFill>
                <a:latin typeface="Arial"/>
                <a:ea typeface="Times New Roman"/>
                <a:cs typeface="Times New Roman"/>
              </a:rPr>
              <a:t>хто</a:t>
            </a:r>
            <a:r>
              <a:rPr lang="ru-RU" sz="3600" dirty="0">
                <a:solidFill>
                  <a:srgbClr val="292B2C"/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ru-RU" sz="3600" dirty="0" err="1">
                <a:solidFill>
                  <a:srgbClr val="292B2C"/>
                </a:solidFill>
                <a:latin typeface="Arial"/>
                <a:ea typeface="Times New Roman"/>
                <a:cs typeface="Times New Roman"/>
              </a:rPr>
              <a:t>її</a:t>
            </a:r>
            <a:r>
              <a:rPr lang="ru-RU" sz="3600" dirty="0">
                <a:solidFill>
                  <a:srgbClr val="292B2C"/>
                </a:solidFill>
                <a:latin typeface="Arial"/>
                <a:ea typeface="Times New Roman"/>
                <a:cs typeface="Times New Roman"/>
              </a:rPr>
              <a:t> «не </a:t>
            </a:r>
            <a:r>
              <a:rPr lang="ru-RU" sz="3600" dirty="0" err="1">
                <a:solidFill>
                  <a:srgbClr val="292B2C"/>
                </a:solidFill>
                <a:latin typeface="Arial"/>
                <a:ea typeface="Times New Roman"/>
                <a:cs typeface="Times New Roman"/>
              </a:rPr>
              <a:t>розуміє</a:t>
            </a:r>
            <a:r>
              <a:rPr lang="ru-RU" sz="3600" dirty="0">
                <a:solidFill>
                  <a:srgbClr val="292B2C"/>
                </a:solidFill>
                <a:latin typeface="Arial"/>
                <a:ea typeface="Times New Roman"/>
                <a:cs typeface="Times New Roman"/>
              </a:rPr>
              <a:t>». А </a:t>
            </a:r>
            <a:r>
              <a:rPr lang="ru-RU" sz="3600" dirty="0" err="1">
                <a:solidFill>
                  <a:srgbClr val="292B2C"/>
                </a:solidFill>
                <a:latin typeface="Arial"/>
                <a:ea typeface="Times New Roman"/>
                <a:cs typeface="Times New Roman"/>
              </a:rPr>
              <a:t>що</a:t>
            </a:r>
            <a:r>
              <a:rPr lang="ru-RU" sz="3600" dirty="0">
                <a:solidFill>
                  <a:srgbClr val="292B2C"/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ru-RU" sz="3600" dirty="0" err="1">
                <a:solidFill>
                  <a:srgbClr val="292B2C"/>
                </a:solidFill>
                <a:latin typeface="Arial"/>
                <a:ea typeface="Times New Roman"/>
                <a:cs typeface="Times New Roman"/>
              </a:rPr>
              <a:t>послугувало</a:t>
            </a:r>
            <a:r>
              <a:rPr lang="ru-RU" sz="3600" dirty="0">
                <a:solidFill>
                  <a:srgbClr val="292B2C"/>
                </a:solidFill>
                <a:latin typeface="Arial"/>
                <a:ea typeface="Times New Roman"/>
                <a:cs typeface="Times New Roman"/>
              </a:rPr>
              <a:t> причиною </a:t>
            </a:r>
            <a:r>
              <a:rPr lang="ru-RU" sz="3600" dirty="0" err="1">
                <a:solidFill>
                  <a:srgbClr val="292B2C"/>
                </a:solidFill>
                <a:latin typeface="Arial"/>
                <a:ea typeface="Times New Roman"/>
                <a:cs typeface="Times New Roman"/>
              </a:rPr>
              <a:t>створення</a:t>
            </a:r>
            <a:r>
              <a:rPr lang="ru-RU" sz="3600" dirty="0">
                <a:solidFill>
                  <a:srgbClr val="292B2C"/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ru-RU" sz="3600" dirty="0" err="1">
                <a:solidFill>
                  <a:srgbClr val="292B2C"/>
                </a:solidFill>
                <a:latin typeface="Arial"/>
                <a:ea typeface="Times New Roman"/>
                <a:cs typeface="Times New Roman"/>
              </a:rPr>
              <a:t>цього</a:t>
            </a:r>
            <a:r>
              <a:rPr lang="ru-RU" sz="3600" dirty="0">
                <a:solidFill>
                  <a:srgbClr val="292B2C"/>
                </a:solidFill>
                <a:latin typeface="Arial"/>
                <a:ea typeface="Times New Roman"/>
                <a:cs typeface="Times New Roman"/>
              </a:rPr>
              <a:t>, на перший </a:t>
            </a:r>
            <a:r>
              <a:rPr lang="ru-RU" sz="3600" dirty="0" err="1">
                <a:solidFill>
                  <a:srgbClr val="292B2C"/>
                </a:solidFill>
                <a:latin typeface="Arial"/>
                <a:ea typeface="Times New Roman"/>
                <a:cs typeface="Times New Roman"/>
              </a:rPr>
              <a:t>погляд</a:t>
            </a:r>
            <a:r>
              <a:rPr lang="ru-RU" sz="3600" dirty="0">
                <a:solidFill>
                  <a:srgbClr val="292B2C"/>
                </a:solidFill>
                <a:latin typeface="Arial"/>
                <a:ea typeface="Times New Roman"/>
                <a:cs typeface="Times New Roman"/>
              </a:rPr>
              <a:t>, </a:t>
            </a:r>
            <a:r>
              <a:rPr lang="ru-RU" sz="3600" dirty="0" err="1">
                <a:solidFill>
                  <a:srgbClr val="292B2C"/>
                </a:solidFill>
                <a:latin typeface="Arial"/>
                <a:ea typeface="Times New Roman"/>
                <a:cs typeface="Times New Roman"/>
              </a:rPr>
              <a:t>суто</a:t>
            </a:r>
            <a:r>
              <a:rPr lang="ru-RU" sz="3600" dirty="0">
                <a:solidFill>
                  <a:srgbClr val="292B2C"/>
                </a:solidFill>
                <a:latin typeface="Arial"/>
                <a:ea typeface="Times New Roman"/>
                <a:cs typeface="Times New Roman"/>
              </a:rPr>
              <a:t> теоретичного </a:t>
            </a:r>
            <a:r>
              <a:rPr lang="ru-RU" sz="3600" dirty="0" err="1">
                <a:solidFill>
                  <a:srgbClr val="292B2C"/>
                </a:solidFill>
                <a:latin typeface="Arial"/>
                <a:ea typeface="Times New Roman"/>
                <a:cs typeface="Times New Roman"/>
              </a:rPr>
              <a:t>розділу</a:t>
            </a:r>
            <a:r>
              <a:rPr lang="ru-RU" sz="3600" dirty="0">
                <a:solidFill>
                  <a:srgbClr val="292B2C"/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ru-RU" sz="3600" dirty="0" err="1">
                <a:solidFill>
                  <a:srgbClr val="292B2C"/>
                </a:solidFill>
                <a:latin typeface="Arial"/>
                <a:ea typeface="Times New Roman"/>
                <a:cs typeface="Times New Roman"/>
              </a:rPr>
              <a:t>фізики</a:t>
            </a:r>
            <a:r>
              <a:rPr lang="ru-RU" sz="3600" dirty="0">
                <a:solidFill>
                  <a:srgbClr val="292B2C"/>
                </a:solidFill>
                <a:latin typeface="Arial"/>
                <a:ea typeface="Times New Roman"/>
                <a:cs typeface="Times New Roman"/>
              </a:rPr>
              <a:t>? </a:t>
            </a:r>
            <a:r>
              <a:rPr lang="ru-RU" sz="3600" dirty="0" err="1">
                <a:solidFill>
                  <a:srgbClr val="292B2C"/>
                </a:solidFill>
                <a:latin typeface="Arial"/>
                <a:ea typeface="Times New Roman"/>
                <a:cs typeface="Times New Roman"/>
              </a:rPr>
              <a:t>Виявляється</a:t>
            </a:r>
            <a:r>
              <a:rPr lang="ru-RU" sz="3600" dirty="0">
                <a:solidFill>
                  <a:srgbClr val="292B2C"/>
                </a:solidFill>
                <a:latin typeface="Arial"/>
                <a:ea typeface="Times New Roman"/>
                <a:cs typeface="Times New Roman"/>
              </a:rPr>
              <a:t>, </a:t>
            </a:r>
            <a:r>
              <a:rPr lang="ru-RU" sz="3600" dirty="0" err="1">
                <a:solidFill>
                  <a:srgbClr val="292B2C"/>
                </a:solidFill>
                <a:latin typeface="Arial"/>
                <a:ea typeface="Times New Roman"/>
                <a:cs typeface="Times New Roman"/>
              </a:rPr>
              <a:t>спочатку</a:t>
            </a:r>
            <a:r>
              <a:rPr lang="ru-RU" sz="3600" dirty="0">
                <a:solidFill>
                  <a:srgbClr val="292B2C"/>
                </a:solidFill>
                <a:latin typeface="Arial"/>
                <a:ea typeface="Times New Roman"/>
                <a:cs typeface="Times New Roman"/>
              </a:rPr>
              <a:t>, </a:t>
            </a:r>
            <a:r>
              <a:rPr lang="ru-RU" sz="3600" dirty="0" err="1">
                <a:solidFill>
                  <a:srgbClr val="292B2C"/>
                </a:solidFill>
                <a:latin typeface="Arial"/>
                <a:ea typeface="Times New Roman"/>
                <a:cs typeface="Times New Roman"/>
              </a:rPr>
              <a:t>майже</a:t>
            </a:r>
            <a:r>
              <a:rPr lang="ru-RU" sz="3600" dirty="0">
                <a:solidFill>
                  <a:srgbClr val="292B2C"/>
                </a:solidFill>
                <a:latin typeface="Arial"/>
                <a:ea typeface="Times New Roman"/>
                <a:cs typeface="Times New Roman"/>
              </a:rPr>
              <a:t> як </a:t>
            </a:r>
            <a:r>
              <a:rPr lang="ru-RU" sz="3600" dirty="0" err="1">
                <a:solidFill>
                  <a:srgbClr val="292B2C"/>
                </a:solidFill>
                <a:latin typeface="Arial"/>
                <a:ea typeface="Times New Roman"/>
                <a:cs typeface="Times New Roman"/>
              </a:rPr>
              <a:t>завжди</a:t>
            </a:r>
            <a:r>
              <a:rPr lang="ru-RU" sz="3600" dirty="0">
                <a:solidFill>
                  <a:srgbClr val="292B2C"/>
                </a:solidFill>
                <a:latin typeface="Arial"/>
                <a:ea typeface="Times New Roman"/>
                <a:cs typeface="Times New Roman"/>
              </a:rPr>
              <a:t> у </a:t>
            </a:r>
            <a:r>
              <a:rPr lang="ru-RU" sz="3600" dirty="0" err="1">
                <a:solidFill>
                  <a:srgbClr val="292B2C"/>
                </a:solidFill>
                <a:latin typeface="Arial"/>
                <a:ea typeface="Times New Roman"/>
                <a:cs typeface="Times New Roman"/>
              </a:rPr>
              <a:t>фізиці</a:t>
            </a:r>
            <a:r>
              <a:rPr lang="ru-RU" sz="3600" dirty="0">
                <a:solidFill>
                  <a:srgbClr val="292B2C"/>
                </a:solidFill>
                <a:latin typeface="Arial"/>
                <a:ea typeface="Times New Roman"/>
                <a:cs typeface="Times New Roman"/>
              </a:rPr>
              <a:t>, </a:t>
            </a:r>
            <a:r>
              <a:rPr lang="ru-RU" sz="3600" dirty="0" err="1">
                <a:solidFill>
                  <a:srgbClr val="292B2C"/>
                </a:solidFill>
                <a:latin typeface="Arial"/>
                <a:ea typeface="Times New Roman"/>
                <a:cs typeface="Times New Roman"/>
              </a:rPr>
              <a:t>був</a:t>
            </a:r>
            <a:r>
              <a:rPr lang="ru-RU" sz="3600" dirty="0">
                <a:solidFill>
                  <a:srgbClr val="292B2C"/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ru-RU" sz="3600" dirty="0" err="1">
                <a:solidFill>
                  <a:srgbClr val="292B2C"/>
                </a:solidFill>
                <a:latin typeface="Arial"/>
                <a:ea typeface="Times New Roman"/>
                <a:cs typeface="Times New Roman"/>
              </a:rPr>
              <a:t>експеримент</a:t>
            </a:r>
            <a:r>
              <a:rPr lang="ru-RU" sz="3600" dirty="0">
                <a:solidFill>
                  <a:srgbClr val="292B2C"/>
                </a:solidFill>
                <a:latin typeface="Arial"/>
                <a:ea typeface="Times New Roman"/>
                <a:cs typeface="Times New Roman"/>
              </a:rPr>
              <a:t>.</a:t>
            </a:r>
            <a:endParaRPr lang="ru-RU" sz="36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54150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/>
          <a:lstStyle/>
          <a:p>
            <a:pPr fontAlgn="base"/>
            <a:r>
              <a:rPr lang="ru-RU" sz="3600" u="sng" dirty="0"/>
              <a:t>Принцип </a:t>
            </a:r>
            <a:r>
              <a:rPr lang="ru-RU" sz="3600" u="sng" dirty="0" err="1"/>
              <a:t>відносності</a:t>
            </a:r>
            <a:r>
              <a:rPr lang="ru-RU" sz="3600" u="sng" dirty="0"/>
              <a:t> </a:t>
            </a:r>
            <a:r>
              <a:rPr lang="ru-RU" sz="3600" u="sng" dirty="0" err="1"/>
              <a:t>Ґалілея</a:t>
            </a:r>
            <a:r>
              <a:rPr lang="ru-RU" sz="3600" u="sng" dirty="0"/>
              <a:t> — Ньютона (</a:t>
            </a:r>
            <a:r>
              <a:rPr lang="ru-RU" sz="3600" u="sng" dirty="0" err="1"/>
              <a:t>механічний</a:t>
            </a:r>
            <a:r>
              <a:rPr lang="ru-RU" sz="3600" u="sng" dirty="0"/>
              <a:t> принцип </a:t>
            </a:r>
            <a:r>
              <a:rPr lang="ru-RU" sz="3600" u="sng" dirty="0" err="1"/>
              <a:t>відносності</a:t>
            </a:r>
            <a:r>
              <a:rPr lang="ru-RU" sz="3600" u="sng" dirty="0"/>
              <a:t>):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06956" y="2818046"/>
            <a:ext cx="8136904" cy="10823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04800" algn="just" fontAlgn="base">
              <a:lnSpc>
                <a:spcPts val="2160"/>
              </a:lnSpc>
              <a:spcAft>
                <a:spcPts val="0"/>
              </a:spcAft>
            </a:pPr>
            <a:endParaRPr lang="ru-RU" sz="4000" dirty="0"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4000" dirty="0">
                <a:ea typeface="Calibri"/>
                <a:cs typeface="Times New Roman"/>
              </a:rPr>
              <a:t> </a:t>
            </a:r>
            <a:endParaRPr lang="ru-RU" sz="4000" dirty="0">
              <a:ea typeface="Calibri"/>
              <a:cs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972" y="2371720"/>
            <a:ext cx="7992888" cy="3594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565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u="sng" dirty="0">
                <a:solidFill>
                  <a:srgbClr val="0000FF"/>
                </a:solidFill>
                <a:latin typeface="Arial"/>
                <a:ea typeface="Calibri"/>
              </a:rPr>
              <a:t>Класичний закон додавання швидкостей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304800" algn="just" fontAlgn="base">
              <a:spcAft>
                <a:spcPts val="0"/>
              </a:spcAft>
            </a:pPr>
            <a:r>
              <a:rPr lang="uk-UA" sz="2800" dirty="0">
                <a:solidFill>
                  <a:srgbClr val="0000FF"/>
                </a:solidFill>
                <a:latin typeface="Arial"/>
                <a:ea typeface="Times New Roman"/>
              </a:rPr>
              <a:t>Швидкість </a:t>
            </a:r>
            <a:r>
              <a:rPr lang="ru-RU" sz="2800" dirty="0">
                <a:solidFill>
                  <a:srgbClr val="0000FF"/>
                </a:solidFill>
                <a:latin typeface="Arial"/>
                <a:ea typeface="Times New Roman"/>
              </a:rPr>
              <a:t>v</a:t>
            </a:r>
            <a:r>
              <a:rPr lang="uk-UA" sz="2800" dirty="0">
                <a:solidFill>
                  <a:srgbClr val="0000FF"/>
                </a:solidFill>
                <a:latin typeface="Arial"/>
                <a:ea typeface="Times New Roman"/>
              </a:rPr>
              <a:t> руху тіла відносно нерухомої СВ дорівнює сумі швидкості </a:t>
            </a:r>
            <a:r>
              <a:rPr lang="ru-RU" sz="2800" dirty="0">
                <a:solidFill>
                  <a:srgbClr val="0000FF"/>
                </a:solidFill>
                <a:latin typeface="Arial"/>
                <a:ea typeface="Times New Roman"/>
              </a:rPr>
              <a:t>v</a:t>
            </a:r>
            <a:r>
              <a:rPr lang="uk-UA" sz="2800" dirty="0">
                <a:solidFill>
                  <a:srgbClr val="0000FF"/>
                </a:solidFill>
                <a:latin typeface="Cambria Math"/>
                <a:ea typeface="Times New Roman"/>
                <a:cs typeface="Arial"/>
              </a:rPr>
              <a:t>⃗</a:t>
            </a:r>
            <a:r>
              <a:rPr lang="uk-UA" sz="2000" baseline="-25000" dirty="0">
                <a:solidFill>
                  <a:srgbClr val="0000FF"/>
                </a:solidFill>
                <a:latin typeface="inherit"/>
                <a:ea typeface="Times New Roman"/>
                <a:cs typeface="Arial"/>
              </a:rPr>
              <a:t>1</a:t>
            </a:r>
            <a:r>
              <a:rPr lang="ru-RU" sz="2800" dirty="0">
                <a:solidFill>
                  <a:srgbClr val="0000FF"/>
                </a:solidFill>
                <a:latin typeface="Arial"/>
                <a:ea typeface="Times New Roman"/>
              </a:rPr>
              <a:t> </a:t>
            </a:r>
            <a:r>
              <a:rPr lang="uk-UA" sz="2800" dirty="0">
                <a:solidFill>
                  <a:srgbClr val="0000FF"/>
                </a:solidFill>
                <a:latin typeface="Arial"/>
                <a:ea typeface="Times New Roman"/>
              </a:rPr>
              <a:t>руху тіла відносно рухомої СВ і швидкості </a:t>
            </a:r>
            <a:r>
              <a:rPr lang="ru-RU" sz="2800" dirty="0">
                <a:solidFill>
                  <a:srgbClr val="0000FF"/>
                </a:solidFill>
                <a:latin typeface="Arial"/>
                <a:ea typeface="Times New Roman"/>
              </a:rPr>
              <a:t>v</a:t>
            </a:r>
            <a:r>
              <a:rPr lang="uk-UA" sz="2800" dirty="0">
                <a:solidFill>
                  <a:srgbClr val="0000FF"/>
                </a:solidFill>
                <a:latin typeface="Cambria Math"/>
                <a:ea typeface="Times New Roman"/>
                <a:cs typeface="Arial"/>
              </a:rPr>
              <a:t>⃗</a:t>
            </a:r>
            <a:r>
              <a:rPr lang="uk-UA" sz="2000" baseline="-25000" dirty="0">
                <a:solidFill>
                  <a:srgbClr val="0000FF"/>
                </a:solidFill>
                <a:latin typeface="inherit"/>
                <a:ea typeface="Times New Roman"/>
                <a:cs typeface="Arial"/>
              </a:rPr>
              <a:t>2</a:t>
            </a:r>
            <a:r>
              <a:rPr lang="ru-RU" sz="2800" dirty="0">
                <a:solidFill>
                  <a:srgbClr val="0000FF"/>
                </a:solidFill>
                <a:latin typeface="Arial"/>
                <a:ea typeface="Times New Roman"/>
              </a:rPr>
              <a:t> </a:t>
            </a:r>
            <a:r>
              <a:rPr lang="uk-UA" sz="2800" dirty="0">
                <a:solidFill>
                  <a:srgbClr val="0000FF"/>
                </a:solidFill>
                <a:latin typeface="Arial"/>
                <a:ea typeface="Times New Roman"/>
              </a:rPr>
              <a:t>руху рухомої СВ відносно нерухомої:</a:t>
            </a:r>
            <a:endParaRPr lang="ru-RU" sz="24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1662" y="4043908"/>
            <a:ext cx="2859087" cy="1689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7142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u="sng" dirty="0" err="1">
                <a:solidFill>
                  <a:srgbClr val="777777"/>
                </a:solidFill>
                <a:latin typeface="Arial"/>
                <a:ea typeface="Calibri"/>
                <a:cs typeface="Times New Roman"/>
              </a:rPr>
              <a:t>Експеримент</a:t>
            </a:r>
            <a:r>
              <a:rPr lang="ru-RU" u="sng" dirty="0">
                <a:solidFill>
                  <a:srgbClr val="777777"/>
                </a:solidFill>
                <a:latin typeface="Arial"/>
                <a:ea typeface="Calibri"/>
                <a:cs typeface="Times New Roman"/>
              </a:rPr>
              <a:t> Майкельсона-</a:t>
            </a:r>
            <a:r>
              <a:rPr lang="ru-RU" u="sng" dirty="0" err="1">
                <a:solidFill>
                  <a:srgbClr val="777777"/>
                </a:solidFill>
                <a:latin typeface="Arial"/>
                <a:ea typeface="Calibri"/>
                <a:cs typeface="Times New Roman"/>
              </a:rPr>
              <a:t>Морлі</a:t>
            </a:r>
            <a:r>
              <a:rPr lang="ru-RU" sz="1600" dirty="0">
                <a:ea typeface="Calibri"/>
                <a:cs typeface="Times New Roman"/>
              </a:rPr>
              <a:t/>
            </a:r>
            <a:br>
              <a:rPr lang="ru-RU" sz="1600" dirty="0">
                <a:ea typeface="Calibri"/>
                <a:cs typeface="Times New Roman"/>
              </a:rPr>
            </a:br>
            <a:r>
              <a:rPr lang="uk-UA" sz="1600" dirty="0">
                <a:ea typeface="Calibri"/>
                <a:cs typeface="Times New Roman"/>
              </a:rPr>
              <a:t> </a:t>
            </a:r>
            <a:r>
              <a:rPr lang="ru-RU" sz="1600" dirty="0">
                <a:ea typeface="Calibri"/>
                <a:cs typeface="Times New Roman"/>
              </a:rPr>
              <a:t/>
            </a:r>
            <a:br>
              <a:rPr lang="ru-RU" sz="1600" dirty="0"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u="sng" dirty="0" err="1">
                <a:solidFill>
                  <a:srgbClr val="002060"/>
                </a:solidFill>
                <a:latin typeface="Arial"/>
                <a:ea typeface="Calibri"/>
                <a:cs typeface="Times New Roman"/>
              </a:rPr>
              <a:t>Експеримент</a:t>
            </a:r>
            <a:r>
              <a:rPr lang="ru-RU" sz="2800" u="sng" dirty="0">
                <a:solidFill>
                  <a:srgbClr val="002060"/>
                </a:solidFill>
                <a:latin typeface="Arial"/>
                <a:ea typeface="Calibri"/>
                <a:cs typeface="Times New Roman"/>
              </a:rPr>
              <a:t> Майкельсона-</a:t>
            </a:r>
            <a:r>
              <a:rPr lang="ru-RU" sz="2800" u="sng" dirty="0" err="1">
                <a:solidFill>
                  <a:srgbClr val="002060"/>
                </a:solidFill>
                <a:latin typeface="Arial"/>
                <a:ea typeface="Calibri"/>
                <a:cs typeface="Times New Roman"/>
              </a:rPr>
              <a:t>Морлі</a:t>
            </a:r>
            <a:endParaRPr lang="ru-RU" sz="28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1100" dirty="0">
                <a:ea typeface="Calibri"/>
                <a:cs typeface="Times New Roman"/>
              </a:rPr>
              <a:t> </a:t>
            </a:r>
            <a:endParaRPr lang="ru-RU" sz="1100" dirty="0">
              <a:ea typeface="Calibri"/>
              <a:cs typeface="Times New Roman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5" b="1475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429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Постулати </a:t>
            </a:r>
            <a:br>
              <a:rPr lang="uk-UA" dirty="0" smtClean="0"/>
            </a:br>
            <a:r>
              <a:rPr lang="uk-UA" dirty="0" smtClean="0"/>
              <a:t>спеціальної </a:t>
            </a:r>
            <a:r>
              <a:rPr lang="uk-UA" dirty="0" err="1" smtClean="0"/>
              <a:t>теоріі</a:t>
            </a:r>
            <a:r>
              <a:rPr lang="uk-UA" dirty="0" smtClean="0"/>
              <a:t> відносності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indent="304800" algn="just" fontAlgn="base">
              <a:lnSpc>
                <a:spcPct val="150000"/>
              </a:lnSpc>
              <a:spcAft>
                <a:spcPts val="0"/>
              </a:spcAft>
            </a:pPr>
            <a:r>
              <a:rPr lang="ru-RU" u="sng" dirty="0">
                <a:solidFill>
                  <a:srgbClr val="00B050"/>
                </a:solidFill>
                <a:latin typeface="Arial"/>
                <a:ea typeface="Times New Roman"/>
              </a:rPr>
              <a:t>Перший постулат СТВ:</a:t>
            </a:r>
            <a:endParaRPr lang="ru-RU" sz="2400" dirty="0">
              <a:solidFill>
                <a:srgbClr val="00B050"/>
              </a:solidFill>
              <a:latin typeface="Times New Roman"/>
              <a:ea typeface="Times New Roman"/>
            </a:endParaRPr>
          </a:p>
          <a:p>
            <a:pPr indent="304800" algn="just" fontAlgn="base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FF"/>
                </a:solidFill>
                <a:latin typeface="Arial"/>
                <a:ea typeface="Times New Roman"/>
              </a:rPr>
              <a:t>В </a:t>
            </a:r>
            <a:r>
              <a:rPr lang="ru-RU" dirty="0" err="1">
                <a:solidFill>
                  <a:srgbClr val="0000FF"/>
                </a:solidFill>
                <a:latin typeface="Arial"/>
                <a:ea typeface="Times New Roman"/>
              </a:rPr>
              <a:t>інерціальних</a:t>
            </a:r>
            <a:r>
              <a:rPr lang="ru-RU" dirty="0">
                <a:solidFill>
                  <a:srgbClr val="0000FF"/>
                </a:solidFill>
                <a:latin typeface="Arial"/>
                <a:ea typeface="Times New Roman"/>
              </a:rPr>
              <a:t> СВ </a:t>
            </a:r>
            <a:r>
              <a:rPr lang="ru-RU" dirty="0" err="1">
                <a:solidFill>
                  <a:srgbClr val="0000FF"/>
                </a:solidFill>
                <a:latin typeface="Arial"/>
                <a:ea typeface="Times New Roman"/>
              </a:rPr>
              <a:t>всі</a:t>
            </a:r>
            <a:r>
              <a:rPr lang="ru-RU" dirty="0">
                <a:solidFill>
                  <a:srgbClr val="0000FF"/>
                </a:solidFill>
                <a:latin typeface="Arial"/>
                <a:ea typeface="Times New Roman"/>
              </a:rPr>
              <a:t> </a:t>
            </a:r>
            <a:r>
              <a:rPr lang="ru-RU" dirty="0" err="1">
                <a:solidFill>
                  <a:srgbClr val="0000FF"/>
                </a:solidFill>
                <a:latin typeface="Arial"/>
                <a:ea typeface="Times New Roman"/>
              </a:rPr>
              <a:t>закони</a:t>
            </a:r>
            <a:r>
              <a:rPr lang="ru-RU" dirty="0">
                <a:solidFill>
                  <a:srgbClr val="0000FF"/>
                </a:solidFill>
                <a:latin typeface="Arial"/>
                <a:ea typeface="Times New Roman"/>
              </a:rPr>
              <a:t> </a:t>
            </a:r>
            <a:r>
              <a:rPr lang="ru-RU" dirty="0" err="1">
                <a:solidFill>
                  <a:srgbClr val="0000FF"/>
                </a:solidFill>
                <a:latin typeface="Arial"/>
                <a:ea typeface="Times New Roman"/>
              </a:rPr>
              <a:t>природи</a:t>
            </a:r>
            <a:r>
              <a:rPr lang="ru-RU" dirty="0">
                <a:solidFill>
                  <a:srgbClr val="0000FF"/>
                </a:solidFill>
                <a:latin typeface="Arial"/>
                <a:ea typeface="Times New Roman"/>
              </a:rPr>
              <a:t> </a:t>
            </a:r>
            <a:r>
              <a:rPr lang="ru-RU" dirty="0" err="1">
                <a:solidFill>
                  <a:srgbClr val="0000FF"/>
                </a:solidFill>
                <a:latin typeface="Arial"/>
                <a:ea typeface="Times New Roman"/>
              </a:rPr>
              <a:t>однакові</a:t>
            </a:r>
            <a:r>
              <a:rPr lang="ru-RU" dirty="0">
                <a:solidFill>
                  <a:srgbClr val="0000FF"/>
                </a:solidFill>
                <a:latin typeface="Arial"/>
                <a:ea typeface="Times New Roman"/>
              </a:rPr>
              <a:t>.</a:t>
            </a:r>
            <a:endParaRPr lang="ru-RU" sz="2400" dirty="0">
              <a:latin typeface="Times New Roman"/>
              <a:ea typeface="Times New Roman"/>
            </a:endParaRPr>
          </a:p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sz="2000" dirty="0">
                <a:ea typeface="Calibri"/>
                <a:cs typeface="Times New Roman"/>
              </a:rPr>
              <a:t> </a:t>
            </a:r>
            <a:endParaRPr lang="ru-RU" sz="2000" dirty="0">
              <a:ea typeface="Calibri"/>
              <a:cs typeface="Times New Roman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indent="304800" algn="just" fontAlgn="base">
              <a:lnSpc>
                <a:spcPct val="150000"/>
              </a:lnSpc>
              <a:spcAft>
                <a:spcPts val="0"/>
              </a:spcAft>
            </a:pPr>
            <a:r>
              <a:rPr lang="ru-RU" u="sng" dirty="0" err="1">
                <a:solidFill>
                  <a:srgbClr val="00B050"/>
                </a:solidFill>
                <a:latin typeface="Arial"/>
                <a:ea typeface="Times New Roman"/>
              </a:rPr>
              <a:t>Другий</a:t>
            </a:r>
            <a:r>
              <a:rPr lang="ru-RU" u="sng" dirty="0">
                <a:solidFill>
                  <a:srgbClr val="00B050"/>
                </a:solidFill>
                <a:latin typeface="Arial"/>
                <a:ea typeface="Times New Roman"/>
              </a:rPr>
              <a:t> постулат СТВ:</a:t>
            </a:r>
            <a:endParaRPr lang="ru-RU" sz="2400" dirty="0">
              <a:solidFill>
                <a:srgbClr val="00B050"/>
              </a:solidFill>
              <a:latin typeface="Times New Roman"/>
              <a:ea typeface="Times New Roman"/>
            </a:endParaRPr>
          </a:p>
          <a:p>
            <a:pPr indent="304800" algn="just" fontAlgn="base">
              <a:spcAft>
                <a:spcPts val="0"/>
              </a:spcAft>
            </a:pPr>
            <a:r>
              <a:rPr lang="ru-RU" dirty="0" err="1">
                <a:solidFill>
                  <a:srgbClr val="0000FF"/>
                </a:solidFill>
                <a:latin typeface="Arial"/>
                <a:ea typeface="Times New Roman"/>
              </a:rPr>
              <a:t>Швидкість</a:t>
            </a:r>
            <a:r>
              <a:rPr lang="ru-RU" dirty="0">
                <a:solidFill>
                  <a:srgbClr val="0000FF"/>
                </a:solidFill>
                <a:latin typeface="Arial"/>
                <a:ea typeface="Times New Roman"/>
              </a:rPr>
              <a:t> </a:t>
            </a:r>
            <a:r>
              <a:rPr lang="ru-RU" dirty="0" err="1">
                <a:solidFill>
                  <a:srgbClr val="0000FF"/>
                </a:solidFill>
                <a:latin typeface="Arial"/>
                <a:ea typeface="Times New Roman"/>
              </a:rPr>
              <a:t>поширення</a:t>
            </a:r>
            <a:r>
              <a:rPr lang="ru-RU" dirty="0">
                <a:solidFill>
                  <a:srgbClr val="0000FF"/>
                </a:solidFill>
                <a:latin typeface="Arial"/>
                <a:ea typeface="Times New Roman"/>
              </a:rPr>
              <a:t> </a:t>
            </a:r>
            <a:r>
              <a:rPr lang="ru-RU" dirty="0" err="1">
                <a:solidFill>
                  <a:srgbClr val="0000FF"/>
                </a:solidFill>
                <a:latin typeface="Arial"/>
                <a:ea typeface="Times New Roman"/>
              </a:rPr>
              <a:t>світла</a:t>
            </a:r>
            <a:r>
              <a:rPr lang="ru-RU" dirty="0">
                <a:solidFill>
                  <a:srgbClr val="0000FF"/>
                </a:solidFill>
                <a:latin typeface="Arial"/>
                <a:ea typeface="Times New Roman"/>
              </a:rPr>
              <a:t> у </a:t>
            </a:r>
            <a:r>
              <a:rPr lang="ru-RU" dirty="0" err="1">
                <a:solidFill>
                  <a:srgbClr val="0000FF"/>
                </a:solidFill>
                <a:latin typeface="Arial"/>
                <a:ea typeface="Times New Roman"/>
              </a:rPr>
              <a:t>вакуумі</a:t>
            </a:r>
            <a:r>
              <a:rPr lang="ru-RU" dirty="0">
                <a:solidFill>
                  <a:srgbClr val="0000FF"/>
                </a:solidFill>
                <a:latin typeface="Arial"/>
                <a:ea typeface="Times New Roman"/>
              </a:rPr>
              <a:t> </a:t>
            </a:r>
            <a:r>
              <a:rPr lang="ru-RU" dirty="0" err="1">
                <a:solidFill>
                  <a:srgbClr val="0000FF"/>
                </a:solidFill>
                <a:latin typeface="Arial"/>
                <a:ea typeface="Times New Roman"/>
              </a:rPr>
              <a:t>однакова</a:t>
            </a:r>
            <a:r>
              <a:rPr lang="ru-RU" dirty="0">
                <a:solidFill>
                  <a:srgbClr val="0000FF"/>
                </a:solidFill>
                <a:latin typeface="Arial"/>
                <a:ea typeface="Times New Roman"/>
              </a:rPr>
              <a:t> в </a:t>
            </a:r>
            <a:r>
              <a:rPr lang="ru-RU" dirty="0" err="1">
                <a:solidFill>
                  <a:srgbClr val="0000FF"/>
                </a:solidFill>
                <a:latin typeface="Arial"/>
                <a:ea typeface="Times New Roman"/>
              </a:rPr>
              <a:t>усіх</a:t>
            </a:r>
            <a:r>
              <a:rPr lang="ru-RU" dirty="0">
                <a:solidFill>
                  <a:srgbClr val="0000FF"/>
                </a:solidFill>
                <a:latin typeface="Arial"/>
                <a:ea typeface="Times New Roman"/>
              </a:rPr>
              <a:t> </a:t>
            </a:r>
            <a:r>
              <a:rPr lang="ru-RU" dirty="0" err="1">
                <a:solidFill>
                  <a:srgbClr val="0000FF"/>
                </a:solidFill>
                <a:latin typeface="Arial"/>
                <a:ea typeface="Times New Roman"/>
              </a:rPr>
              <a:t>інерціальних</a:t>
            </a:r>
            <a:r>
              <a:rPr lang="ru-RU" dirty="0">
                <a:solidFill>
                  <a:srgbClr val="0000FF"/>
                </a:solidFill>
                <a:latin typeface="Arial"/>
                <a:ea typeface="Times New Roman"/>
              </a:rPr>
              <a:t> СВ.</a:t>
            </a:r>
            <a:endParaRPr lang="ru-RU" sz="2400" dirty="0">
              <a:latin typeface="Times New Roman"/>
              <a:ea typeface="Times New Roman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ru-RU" sz="2000" dirty="0">
                <a:ea typeface="Calibri"/>
                <a:cs typeface="Times New Roman"/>
              </a:rPr>
              <a:t> 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5301208"/>
            <a:ext cx="3335337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3354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304800" fontAlgn="base">
              <a:lnSpc>
                <a:spcPts val="2160"/>
              </a:lnSpc>
              <a:spcAft>
                <a:spcPts val="0"/>
              </a:spcAft>
            </a:pPr>
            <a:r>
              <a:rPr lang="ru-RU" u="sng" dirty="0">
                <a:solidFill>
                  <a:srgbClr val="0000FF"/>
                </a:solidFill>
                <a:latin typeface="Arial"/>
                <a:ea typeface="Times New Roman"/>
              </a:rPr>
              <a:t>Час</a:t>
            </a:r>
            <a:endParaRPr lang="ru-RU" sz="40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916832"/>
            <a:ext cx="7704856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04800" algn="just" fontAlgn="base">
              <a:lnSpc>
                <a:spcPct val="150000"/>
              </a:lnSpc>
              <a:spcAft>
                <a:spcPts val="0"/>
              </a:spcAft>
            </a:pPr>
            <a:r>
              <a:rPr lang="ru-RU" sz="2800" dirty="0" err="1">
                <a:solidFill>
                  <a:srgbClr val="002060"/>
                </a:solidFill>
                <a:latin typeface="Arial"/>
                <a:ea typeface="Times New Roman"/>
              </a:rPr>
              <a:t>Подія</a:t>
            </a:r>
            <a:r>
              <a:rPr lang="ru-RU" sz="2800" dirty="0">
                <a:solidFill>
                  <a:srgbClr val="0000FF"/>
                </a:solidFill>
                <a:latin typeface="Arial"/>
                <a:ea typeface="Times New Roman"/>
              </a:rPr>
              <a:t> — будь-яке </a:t>
            </a:r>
            <a:r>
              <a:rPr lang="ru-RU" sz="2800" dirty="0" err="1">
                <a:solidFill>
                  <a:srgbClr val="0000FF"/>
                </a:solidFill>
                <a:latin typeface="Arial"/>
                <a:ea typeface="Times New Roman"/>
              </a:rPr>
              <a:t>явище</a:t>
            </a:r>
            <a:r>
              <a:rPr lang="ru-RU" sz="2800" dirty="0">
                <a:solidFill>
                  <a:srgbClr val="0000FF"/>
                </a:solidFill>
                <a:latin typeface="Arial"/>
                <a:ea typeface="Times New Roman"/>
              </a:rPr>
              <a:t>, </a:t>
            </a:r>
            <a:r>
              <a:rPr lang="ru-RU" sz="2800" dirty="0" err="1">
                <a:solidFill>
                  <a:srgbClr val="0000FF"/>
                </a:solidFill>
                <a:latin typeface="Arial"/>
                <a:ea typeface="Times New Roman"/>
              </a:rPr>
              <a:t>що</a:t>
            </a:r>
            <a:r>
              <a:rPr lang="ru-RU" sz="2800" dirty="0">
                <a:solidFill>
                  <a:srgbClr val="0000FF"/>
                </a:solidFill>
                <a:latin typeface="Arial"/>
                <a:ea typeface="Times New Roman"/>
              </a:rPr>
              <a:t> </a:t>
            </a:r>
            <a:r>
              <a:rPr lang="ru-RU" sz="2800" dirty="0" err="1">
                <a:solidFill>
                  <a:srgbClr val="0000FF"/>
                </a:solidFill>
                <a:latin typeface="Arial"/>
                <a:ea typeface="Times New Roman"/>
              </a:rPr>
              <a:t>відбувається</a:t>
            </a:r>
            <a:r>
              <a:rPr lang="ru-RU" sz="2800" dirty="0">
                <a:solidFill>
                  <a:srgbClr val="0000FF"/>
                </a:solidFill>
                <a:latin typeface="Arial"/>
                <a:ea typeface="Times New Roman"/>
              </a:rPr>
              <a:t> в </a:t>
            </a:r>
            <a:r>
              <a:rPr lang="ru-RU" sz="2800" dirty="0" err="1">
                <a:solidFill>
                  <a:srgbClr val="0000FF"/>
                </a:solidFill>
                <a:latin typeface="Arial"/>
                <a:ea typeface="Times New Roman"/>
              </a:rPr>
              <a:t>певній</a:t>
            </a:r>
            <a:r>
              <a:rPr lang="ru-RU" sz="2800" dirty="0">
                <a:solidFill>
                  <a:srgbClr val="0000FF"/>
                </a:solidFill>
                <a:latin typeface="Arial"/>
                <a:ea typeface="Times New Roman"/>
              </a:rPr>
              <a:t> </a:t>
            </a:r>
            <a:r>
              <a:rPr lang="ru-RU" sz="2800" dirty="0" err="1">
                <a:solidFill>
                  <a:srgbClr val="0000FF"/>
                </a:solidFill>
                <a:latin typeface="Arial"/>
                <a:ea typeface="Times New Roman"/>
              </a:rPr>
              <a:t>точці</a:t>
            </a:r>
            <a:r>
              <a:rPr lang="ru-RU" sz="2800" dirty="0">
                <a:solidFill>
                  <a:srgbClr val="0000FF"/>
                </a:solidFill>
                <a:latin typeface="Arial"/>
                <a:ea typeface="Times New Roman"/>
              </a:rPr>
              <a:t> простору в </a:t>
            </a:r>
            <a:r>
              <a:rPr lang="ru-RU" sz="2800" dirty="0" err="1">
                <a:solidFill>
                  <a:srgbClr val="0000FF"/>
                </a:solidFill>
                <a:latin typeface="Arial"/>
                <a:ea typeface="Times New Roman"/>
              </a:rPr>
              <a:t>певний</a:t>
            </a:r>
            <a:r>
              <a:rPr lang="ru-RU" sz="2800" dirty="0">
                <a:solidFill>
                  <a:srgbClr val="0000FF"/>
                </a:solidFill>
                <a:latin typeface="Arial"/>
                <a:ea typeface="Times New Roman"/>
              </a:rPr>
              <a:t> момент часу.</a:t>
            </a:r>
            <a:endParaRPr lang="ru-RU" sz="2800" dirty="0">
              <a:latin typeface="Times New Roman"/>
              <a:ea typeface="Times New Roman"/>
            </a:endParaRPr>
          </a:p>
          <a:p>
            <a:pPr indent="304800" algn="just" fontAlgn="base">
              <a:lnSpc>
                <a:spcPct val="150000"/>
              </a:lnSpc>
              <a:spcAft>
                <a:spcPts val="0"/>
              </a:spcAft>
            </a:pPr>
            <a:r>
              <a:rPr lang="ru-RU" sz="2800" dirty="0" err="1">
                <a:solidFill>
                  <a:srgbClr val="C00000"/>
                </a:solidFill>
                <a:latin typeface="Arial"/>
                <a:ea typeface="Times New Roman"/>
              </a:rPr>
              <a:t>Одночасність</a:t>
            </a:r>
            <a:r>
              <a:rPr lang="ru-RU" sz="2800" dirty="0">
                <a:solidFill>
                  <a:srgbClr val="C00000"/>
                </a:solidFill>
                <a:latin typeface="Arial"/>
                <a:ea typeface="Times New Roman"/>
              </a:rPr>
              <a:t> </a:t>
            </a:r>
            <a:r>
              <a:rPr lang="ru-RU" sz="2800" dirty="0" err="1">
                <a:solidFill>
                  <a:srgbClr val="C00000"/>
                </a:solidFill>
                <a:latin typeface="Arial"/>
                <a:ea typeface="Times New Roman"/>
              </a:rPr>
              <a:t>двох</a:t>
            </a:r>
            <a:r>
              <a:rPr lang="ru-RU" sz="2800" dirty="0">
                <a:solidFill>
                  <a:srgbClr val="C00000"/>
                </a:solidFill>
                <a:latin typeface="Arial"/>
                <a:ea typeface="Times New Roman"/>
              </a:rPr>
              <a:t> </a:t>
            </a:r>
            <a:r>
              <a:rPr lang="ru-RU" sz="2800" dirty="0" err="1">
                <a:solidFill>
                  <a:srgbClr val="C00000"/>
                </a:solidFill>
                <a:latin typeface="Arial"/>
                <a:ea typeface="Times New Roman"/>
              </a:rPr>
              <a:t>подій</a:t>
            </a:r>
            <a:r>
              <a:rPr lang="ru-RU" sz="2800" dirty="0">
                <a:solidFill>
                  <a:srgbClr val="C00000"/>
                </a:solidFill>
                <a:latin typeface="Arial"/>
                <a:ea typeface="Times New Roman"/>
              </a:rPr>
              <a:t> </a:t>
            </a:r>
            <a:r>
              <a:rPr lang="ru-RU" sz="2800" dirty="0" err="1">
                <a:solidFill>
                  <a:srgbClr val="C00000"/>
                </a:solidFill>
                <a:latin typeface="Arial"/>
                <a:ea typeface="Times New Roman"/>
              </a:rPr>
              <a:t>відносна</a:t>
            </a:r>
            <a:r>
              <a:rPr lang="ru-RU" sz="2800" dirty="0">
                <a:solidFill>
                  <a:srgbClr val="0000FF"/>
                </a:solidFill>
                <a:latin typeface="Arial"/>
                <a:ea typeface="Times New Roman"/>
              </a:rPr>
              <a:t>: </a:t>
            </a:r>
            <a:r>
              <a:rPr lang="ru-RU" sz="2800" dirty="0" err="1">
                <a:solidFill>
                  <a:srgbClr val="0000FF"/>
                </a:solidFill>
                <a:latin typeface="Arial"/>
                <a:ea typeface="Times New Roman"/>
              </a:rPr>
              <a:t>події</a:t>
            </a:r>
            <a:r>
              <a:rPr lang="ru-RU" sz="2800" dirty="0">
                <a:solidFill>
                  <a:srgbClr val="0000FF"/>
                </a:solidFill>
                <a:latin typeface="Arial"/>
                <a:ea typeface="Times New Roman"/>
              </a:rPr>
              <a:t>, </a:t>
            </a:r>
            <a:r>
              <a:rPr lang="ru-RU" sz="2800" dirty="0" err="1">
                <a:solidFill>
                  <a:srgbClr val="0000FF"/>
                </a:solidFill>
                <a:latin typeface="Arial"/>
                <a:ea typeface="Times New Roman"/>
              </a:rPr>
              <a:t>одночасні</a:t>
            </a:r>
            <a:r>
              <a:rPr lang="ru-RU" sz="2800" dirty="0">
                <a:solidFill>
                  <a:srgbClr val="0000FF"/>
                </a:solidFill>
                <a:latin typeface="Arial"/>
                <a:ea typeface="Times New Roman"/>
              </a:rPr>
              <a:t> в </a:t>
            </a:r>
            <a:r>
              <a:rPr lang="ru-RU" sz="2800" dirty="0" err="1">
                <a:solidFill>
                  <a:srgbClr val="0000FF"/>
                </a:solidFill>
                <a:latin typeface="Arial"/>
                <a:ea typeface="Times New Roman"/>
              </a:rPr>
              <a:t>одній</a:t>
            </a:r>
            <a:r>
              <a:rPr lang="ru-RU" sz="2800" dirty="0">
                <a:solidFill>
                  <a:srgbClr val="0000FF"/>
                </a:solidFill>
                <a:latin typeface="Arial"/>
                <a:ea typeface="Times New Roman"/>
              </a:rPr>
              <a:t> </a:t>
            </a:r>
            <a:r>
              <a:rPr lang="ru-RU" sz="2800" dirty="0" err="1">
                <a:solidFill>
                  <a:srgbClr val="0000FF"/>
                </a:solidFill>
                <a:latin typeface="Arial"/>
                <a:ea typeface="Times New Roman"/>
              </a:rPr>
              <a:t>інерціальній</a:t>
            </a:r>
            <a:r>
              <a:rPr lang="ru-RU" sz="2800" dirty="0">
                <a:solidFill>
                  <a:srgbClr val="0000FF"/>
                </a:solidFill>
                <a:latin typeface="Arial"/>
                <a:ea typeface="Times New Roman"/>
              </a:rPr>
              <a:t> СВ, не є </a:t>
            </a:r>
            <a:r>
              <a:rPr lang="ru-RU" sz="2800" dirty="0" err="1">
                <a:solidFill>
                  <a:srgbClr val="0000FF"/>
                </a:solidFill>
                <a:latin typeface="Arial"/>
                <a:ea typeface="Times New Roman"/>
              </a:rPr>
              <a:t>одночасними</a:t>
            </a:r>
            <a:r>
              <a:rPr lang="ru-RU" sz="2800" dirty="0">
                <a:solidFill>
                  <a:srgbClr val="0000FF"/>
                </a:solidFill>
                <a:latin typeface="Arial"/>
                <a:ea typeface="Times New Roman"/>
              </a:rPr>
              <a:t> в </a:t>
            </a:r>
            <a:r>
              <a:rPr lang="ru-RU" sz="2800" dirty="0" err="1">
                <a:solidFill>
                  <a:srgbClr val="0000FF"/>
                </a:solidFill>
                <a:latin typeface="Arial"/>
                <a:ea typeface="Times New Roman"/>
              </a:rPr>
              <a:t>інерціальних</a:t>
            </a:r>
            <a:r>
              <a:rPr lang="ru-RU" sz="2800" dirty="0">
                <a:solidFill>
                  <a:srgbClr val="0000FF"/>
                </a:solidFill>
                <a:latin typeface="Arial"/>
                <a:ea typeface="Times New Roman"/>
              </a:rPr>
              <a:t> СВ, </a:t>
            </a:r>
            <a:r>
              <a:rPr lang="ru-RU" sz="2800" dirty="0" err="1">
                <a:solidFill>
                  <a:srgbClr val="0000FF"/>
                </a:solidFill>
                <a:latin typeface="Arial"/>
                <a:ea typeface="Times New Roman"/>
              </a:rPr>
              <a:t>що</a:t>
            </a:r>
            <a:r>
              <a:rPr lang="ru-RU" sz="2800" dirty="0">
                <a:solidFill>
                  <a:srgbClr val="0000FF"/>
                </a:solidFill>
                <a:latin typeface="Arial"/>
                <a:ea typeface="Times New Roman"/>
              </a:rPr>
              <a:t> </a:t>
            </a:r>
            <a:r>
              <a:rPr lang="ru-RU" sz="2800" dirty="0" err="1">
                <a:solidFill>
                  <a:srgbClr val="0000FF"/>
                </a:solidFill>
                <a:latin typeface="Arial"/>
                <a:ea typeface="Times New Roman"/>
              </a:rPr>
              <a:t>рухаються</a:t>
            </a:r>
            <a:r>
              <a:rPr lang="ru-RU" sz="2800" dirty="0">
                <a:solidFill>
                  <a:srgbClr val="0000FF"/>
                </a:solidFill>
                <a:latin typeface="Arial"/>
                <a:ea typeface="Times New Roman"/>
              </a:rPr>
              <a:t> </a:t>
            </a:r>
            <a:r>
              <a:rPr lang="ru-RU" sz="2800" dirty="0" err="1">
                <a:solidFill>
                  <a:srgbClr val="0000FF"/>
                </a:solidFill>
                <a:latin typeface="Arial"/>
                <a:ea typeface="Times New Roman"/>
              </a:rPr>
              <a:t>відносно</a:t>
            </a:r>
            <a:r>
              <a:rPr lang="ru-RU" sz="2800" dirty="0">
                <a:solidFill>
                  <a:srgbClr val="0000FF"/>
                </a:solidFill>
                <a:latin typeface="Arial"/>
                <a:ea typeface="Times New Roman"/>
              </a:rPr>
              <a:t> </a:t>
            </a:r>
            <a:r>
              <a:rPr lang="ru-RU" sz="2800" dirty="0" err="1">
                <a:solidFill>
                  <a:srgbClr val="0000FF"/>
                </a:solidFill>
                <a:latin typeface="Arial"/>
                <a:ea typeface="Times New Roman"/>
              </a:rPr>
              <a:t>першої</a:t>
            </a:r>
            <a:r>
              <a:rPr lang="ru-RU" sz="2800" dirty="0">
                <a:solidFill>
                  <a:srgbClr val="0000FF"/>
                </a:solidFill>
                <a:latin typeface="Arial"/>
                <a:ea typeface="Times New Roman"/>
              </a:rPr>
              <a:t> СВ.</a:t>
            </a:r>
            <a:endParaRPr lang="ru-RU" sz="28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30937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sz="2200" dirty="0" err="1">
                <a:solidFill>
                  <a:srgbClr val="292B2C"/>
                </a:solidFill>
                <a:latin typeface="Arial"/>
                <a:ea typeface="Times New Roman"/>
              </a:rPr>
              <a:t>Події</a:t>
            </a:r>
            <a:r>
              <a:rPr lang="ru-RU" sz="2200" dirty="0">
                <a:solidFill>
                  <a:srgbClr val="292B2C"/>
                </a:solidFill>
                <a:latin typeface="Arial"/>
                <a:ea typeface="Times New Roman"/>
              </a:rPr>
              <a:t>, </a:t>
            </a:r>
            <a:r>
              <a:rPr lang="ru-RU" sz="2200" dirty="0" err="1">
                <a:solidFill>
                  <a:srgbClr val="292B2C"/>
                </a:solidFill>
                <a:latin typeface="Arial"/>
                <a:ea typeface="Times New Roman"/>
              </a:rPr>
              <a:t>що</a:t>
            </a:r>
            <a:r>
              <a:rPr lang="ru-RU" sz="2200" dirty="0">
                <a:solidFill>
                  <a:srgbClr val="292B2C"/>
                </a:solidFill>
                <a:latin typeface="Arial"/>
                <a:ea typeface="Times New Roman"/>
              </a:rPr>
              <a:t> </a:t>
            </a:r>
            <a:r>
              <a:rPr lang="ru-RU" sz="2200" dirty="0" err="1">
                <a:solidFill>
                  <a:srgbClr val="292B2C"/>
                </a:solidFill>
                <a:latin typeface="Arial"/>
                <a:ea typeface="Times New Roman"/>
              </a:rPr>
              <a:t>відбулися</a:t>
            </a:r>
            <a:r>
              <a:rPr lang="ru-RU" sz="2200" dirty="0">
                <a:solidFill>
                  <a:srgbClr val="292B2C"/>
                </a:solidFill>
                <a:latin typeface="Arial"/>
                <a:ea typeface="Times New Roman"/>
              </a:rPr>
              <a:t> в </a:t>
            </a:r>
            <a:r>
              <a:rPr lang="ru-RU" sz="2200" dirty="0" err="1">
                <a:solidFill>
                  <a:srgbClr val="292B2C"/>
                </a:solidFill>
                <a:latin typeface="Arial"/>
                <a:ea typeface="Times New Roman"/>
              </a:rPr>
              <a:t>одній</a:t>
            </a:r>
            <a:r>
              <a:rPr lang="ru-RU" sz="2200" dirty="0">
                <a:solidFill>
                  <a:srgbClr val="292B2C"/>
                </a:solidFill>
                <a:latin typeface="Arial"/>
                <a:ea typeface="Times New Roman"/>
              </a:rPr>
              <a:t> СВ </a:t>
            </a:r>
            <a:r>
              <a:rPr lang="ru-RU" sz="2200" dirty="0" err="1">
                <a:solidFill>
                  <a:srgbClr val="292B2C"/>
                </a:solidFill>
                <a:latin typeface="Arial"/>
                <a:ea typeface="Times New Roman"/>
              </a:rPr>
              <a:t>одночасно</a:t>
            </a:r>
            <a:r>
              <a:rPr lang="ru-RU" sz="2200" dirty="0">
                <a:solidFill>
                  <a:srgbClr val="292B2C"/>
                </a:solidFill>
                <a:latin typeface="Arial"/>
                <a:ea typeface="Times New Roman"/>
              </a:rPr>
              <a:t>, в </a:t>
            </a:r>
            <a:r>
              <a:rPr lang="ru-RU" sz="2200" dirty="0" err="1">
                <a:solidFill>
                  <a:srgbClr val="292B2C"/>
                </a:solidFill>
                <a:latin typeface="Arial"/>
                <a:ea typeface="Times New Roman"/>
              </a:rPr>
              <a:t>іншій</a:t>
            </a:r>
            <a:r>
              <a:rPr lang="ru-RU" sz="2200" dirty="0">
                <a:solidFill>
                  <a:srgbClr val="292B2C"/>
                </a:solidFill>
                <a:latin typeface="Arial"/>
                <a:ea typeface="Times New Roman"/>
              </a:rPr>
              <a:t> СВ </a:t>
            </a:r>
            <a:r>
              <a:rPr lang="ru-RU" sz="2200" dirty="0" err="1">
                <a:solidFill>
                  <a:srgbClr val="292B2C"/>
                </a:solidFill>
                <a:latin typeface="Arial"/>
                <a:ea typeface="Times New Roman"/>
              </a:rPr>
              <a:t>можуть</a:t>
            </a:r>
            <a:r>
              <a:rPr lang="ru-RU" sz="2200" dirty="0">
                <a:solidFill>
                  <a:srgbClr val="292B2C"/>
                </a:solidFill>
                <a:latin typeface="Arial"/>
                <a:ea typeface="Times New Roman"/>
              </a:rPr>
              <a:t> бути </a:t>
            </a:r>
            <a:r>
              <a:rPr lang="ru-RU" sz="2200" dirty="0" err="1">
                <a:solidFill>
                  <a:srgbClr val="292B2C"/>
                </a:solidFill>
                <a:latin typeface="Arial"/>
                <a:ea typeface="Times New Roman"/>
              </a:rPr>
              <a:t>розділені</a:t>
            </a:r>
            <a:r>
              <a:rPr lang="ru-RU" sz="2200" dirty="0">
                <a:solidFill>
                  <a:srgbClr val="292B2C"/>
                </a:solidFill>
                <a:latin typeface="Arial"/>
                <a:ea typeface="Times New Roman"/>
              </a:rPr>
              <a:t> </a:t>
            </a:r>
            <a:r>
              <a:rPr lang="ru-RU" sz="2200" dirty="0" err="1">
                <a:solidFill>
                  <a:srgbClr val="292B2C"/>
                </a:solidFill>
                <a:latin typeface="Arial"/>
                <a:ea typeface="Times New Roman"/>
              </a:rPr>
              <a:t>часовим</a:t>
            </a:r>
            <a:r>
              <a:rPr lang="ru-RU" sz="2200" dirty="0">
                <a:solidFill>
                  <a:srgbClr val="292B2C"/>
                </a:solidFill>
                <a:latin typeface="Arial"/>
                <a:ea typeface="Times New Roman"/>
              </a:rPr>
              <a:t> </a:t>
            </a:r>
            <a:r>
              <a:rPr lang="ru-RU" sz="2200" dirty="0" err="1">
                <a:solidFill>
                  <a:srgbClr val="292B2C"/>
                </a:solidFill>
                <a:latin typeface="Arial"/>
                <a:ea typeface="Times New Roman"/>
              </a:rPr>
              <a:t>проміжком</a:t>
            </a:r>
            <a:r>
              <a:rPr lang="ru-RU" sz="2200" dirty="0">
                <a:solidFill>
                  <a:srgbClr val="292B2C"/>
                </a:solidFill>
                <a:latin typeface="Arial"/>
                <a:ea typeface="Times New Roman"/>
              </a:rPr>
              <a:t>, </a:t>
            </a:r>
            <a:r>
              <a:rPr lang="ru-RU" sz="2200" dirty="0" err="1">
                <a:solidFill>
                  <a:srgbClr val="292B2C"/>
                </a:solidFill>
                <a:latin typeface="Arial"/>
                <a:ea typeface="Times New Roman"/>
              </a:rPr>
              <a:t>тобто</a:t>
            </a:r>
            <a:r>
              <a:rPr lang="ru-RU" sz="2200" dirty="0" smtClean="0">
                <a:solidFill>
                  <a:srgbClr val="292B2C"/>
                </a:solidFill>
                <a:latin typeface="Arial"/>
                <a:ea typeface="Times New Roman"/>
              </a:rPr>
              <a:t/>
            </a:r>
            <a:br>
              <a:rPr lang="ru-RU" sz="2200" dirty="0" smtClean="0">
                <a:solidFill>
                  <a:srgbClr val="292B2C"/>
                </a:solidFill>
                <a:latin typeface="Arial"/>
                <a:ea typeface="Times New Roman"/>
              </a:rPr>
            </a:br>
            <a:r>
              <a:rPr lang="ru-RU" sz="3100" dirty="0">
                <a:solidFill>
                  <a:srgbClr val="292B2C"/>
                </a:solidFill>
                <a:latin typeface="Arial"/>
                <a:ea typeface="Times New Roman"/>
              </a:rPr>
              <a:t> </a:t>
            </a:r>
            <a:r>
              <a:rPr lang="ru-RU" sz="3100" b="1" dirty="0" err="1" smtClean="0">
                <a:solidFill>
                  <a:srgbClr val="292B2C"/>
                </a:solidFill>
                <a:latin typeface="Arial"/>
                <a:ea typeface="Times New Roman"/>
              </a:rPr>
              <a:t>одночасність</a:t>
            </a:r>
            <a:r>
              <a:rPr lang="ru-RU" sz="3100" b="1" dirty="0" smtClean="0">
                <a:solidFill>
                  <a:srgbClr val="292B2C"/>
                </a:solidFill>
                <a:latin typeface="Arial"/>
                <a:ea typeface="Times New Roman"/>
              </a:rPr>
              <a:t> </a:t>
            </a:r>
            <a:r>
              <a:rPr lang="ru-RU" sz="3100" b="1" dirty="0" err="1">
                <a:solidFill>
                  <a:srgbClr val="292B2C"/>
                </a:solidFill>
                <a:latin typeface="Arial"/>
                <a:ea typeface="Times New Roman"/>
              </a:rPr>
              <a:t>двох</a:t>
            </a:r>
            <a:r>
              <a:rPr lang="ru-RU" sz="3100" b="1" dirty="0">
                <a:solidFill>
                  <a:srgbClr val="292B2C"/>
                </a:solidFill>
                <a:latin typeface="Arial"/>
                <a:ea typeface="Times New Roman"/>
              </a:rPr>
              <a:t> </a:t>
            </a:r>
            <a:r>
              <a:rPr lang="ru-RU" sz="3100" b="1" dirty="0" err="1" smtClean="0">
                <a:solidFill>
                  <a:srgbClr val="292B2C"/>
                </a:solidFill>
                <a:latin typeface="Arial"/>
                <a:ea typeface="Times New Roman"/>
              </a:rPr>
              <a:t>подій</a:t>
            </a:r>
            <a:r>
              <a:rPr lang="ru-RU" sz="3100" b="1" dirty="0" smtClean="0">
                <a:solidFill>
                  <a:srgbClr val="292B2C"/>
                </a:solidFill>
                <a:latin typeface="Arial"/>
                <a:ea typeface="Times New Roman"/>
              </a:rPr>
              <a:t> </a:t>
            </a:r>
            <a:r>
              <a:rPr lang="ru-RU" sz="3100" b="1" dirty="0" err="1" smtClean="0">
                <a:solidFill>
                  <a:srgbClr val="292B2C"/>
                </a:solidFill>
                <a:latin typeface="Arial"/>
                <a:ea typeface="Times New Roman"/>
              </a:rPr>
              <a:t>відносна</a:t>
            </a:r>
            <a:r>
              <a:rPr lang="ru-RU" sz="3100" dirty="0">
                <a:solidFill>
                  <a:srgbClr val="292B2C"/>
                </a:solidFill>
                <a:latin typeface="Arial"/>
                <a:ea typeface="Times New Roman"/>
              </a:rPr>
              <a:t>. </a:t>
            </a:r>
            <a:endParaRPr lang="ru-RU" sz="31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 </a:t>
            </a:r>
            <a:endParaRPr lang="ru-RU" dirty="0"/>
          </a:p>
        </p:txBody>
      </p:sp>
      <p:pic>
        <p:nvPicPr>
          <p:cNvPr id="5" name="Объект 4" descr="Світловий годинник 2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872001"/>
            <a:ext cx="3810000" cy="1924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Світловий годинник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840882"/>
            <a:ext cx="3810000" cy="1924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83413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931814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u="sng" dirty="0" err="1">
                <a:solidFill>
                  <a:srgbClr val="0000FF"/>
                </a:solidFill>
                <a:latin typeface="Arial"/>
                <a:ea typeface="Calibri"/>
                <a:cs typeface="Times New Roman"/>
              </a:rPr>
              <a:t>Релятивістський</a:t>
            </a:r>
            <a:r>
              <a:rPr lang="ru-RU" sz="2400" u="sng" dirty="0">
                <a:solidFill>
                  <a:srgbClr val="0000FF"/>
                </a:solidFill>
                <a:latin typeface="Arial"/>
                <a:ea typeface="Calibri"/>
                <a:cs typeface="Times New Roman"/>
              </a:rPr>
              <a:t> закон </a:t>
            </a:r>
            <a:r>
              <a:rPr lang="ru-RU" sz="2400" u="sng" dirty="0" err="1">
                <a:solidFill>
                  <a:srgbClr val="0000FF"/>
                </a:solidFill>
                <a:latin typeface="Arial"/>
                <a:ea typeface="Calibri"/>
                <a:cs typeface="Times New Roman"/>
              </a:rPr>
              <a:t>додавання</a:t>
            </a:r>
            <a:r>
              <a:rPr lang="ru-RU" sz="2400" u="sng" dirty="0">
                <a:solidFill>
                  <a:srgbClr val="0000FF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ru-RU" sz="2400" u="sng" dirty="0" err="1">
                <a:solidFill>
                  <a:srgbClr val="0000FF"/>
                </a:solidFill>
                <a:latin typeface="Arial"/>
                <a:ea typeface="Calibri"/>
                <a:cs typeface="Times New Roman"/>
              </a:rPr>
              <a:t>швидкостей</a:t>
            </a:r>
            <a:r>
              <a:rPr lang="ru-RU" sz="2400" u="sng" dirty="0">
                <a:solidFill>
                  <a:srgbClr val="0000FF"/>
                </a:solidFill>
                <a:latin typeface="Arial"/>
                <a:ea typeface="Calibri"/>
                <a:cs typeface="Times New Roman"/>
              </a:rPr>
              <a:t>:</a:t>
            </a:r>
            <a:r>
              <a:rPr lang="ru-RU" sz="2400" dirty="0">
                <a:ea typeface="Calibri"/>
                <a:cs typeface="Times New Roman"/>
              </a:rPr>
              <a:t/>
            </a:r>
            <a:br>
              <a:rPr lang="ru-RU" sz="2400" dirty="0">
                <a:ea typeface="Calibri"/>
                <a:cs typeface="Times New Roman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endParaRPr lang="uk-UA" dirty="0" smtClean="0"/>
          </a:p>
          <a:p>
            <a:pPr fontAlgn="base"/>
            <a:endParaRPr lang="uk-UA" dirty="0"/>
          </a:p>
          <a:p>
            <a:pPr fontAlgn="base"/>
            <a:r>
              <a:rPr lang="uk-UA" dirty="0" smtClean="0"/>
              <a:t>де </a:t>
            </a:r>
            <a:r>
              <a:rPr lang="ru-RU" dirty="0" err="1"/>
              <a:t>v</a:t>
            </a:r>
            <a:r>
              <a:rPr lang="ru-RU" baseline="-25000" dirty="0" err="1"/>
              <a:t>x</a:t>
            </a:r>
            <a:r>
              <a:rPr lang="ru-RU" dirty="0"/>
              <a:t> </a:t>
            </a:r>
            <a:r>
              <a:rPr lang="uk-UA" dirty="0"/>
              <a:t>— проекція швидкості руху тіла відносно нерухомої СВ </a:t>
            </a:r>
            <a:r>
              <a:rPr lang="ru-RU" dirty="0"/>
              <a:t>K</a:t>
            </a:r>
            <a:r>
              <a:rPr lang="uk-UA" dirty="0"/>
              <a:t>; </a:t>
            </a:r>
            <a:r>
              <a:rPr lang="ru-RU" dirty="0"/>
              <a:t>v</a:t>
            </a:r>
            <a:r>
              <a:rPr lang="uk-UA" baseline="-25000" dirty="0"/>
              <a:t>1</a:t>
            </a:r>
            <a:r>
              <a:rPr lang="ru-RU" baseline="-25000" dirty="0"/>
              <a:t>x</a:t>
            </a:r>
            <a:r>
              <a:rPr lang="ru-RU" dirty="0"/>
              <a:t> </a:t>
            </a:r>
            <a:r>
              <a:rPr lang="uk-UA" dirty="0"/>
              <a:t>— проекція швидкості руху тіла відносно рухомої СВ </a:t>
            </a:r>
            <a:r>
              <a:rPr lang="ru-RU" dirty="0"/>
              <a:t>K</a:t>
            </a:r>
            <a:r>
              <a:rPr lang="uk-UA" dirty="0"/>
              <a:t>’; </a:t>
            </a:r>
            <a:r>
              <a:rPr lang="ru-RU" dirty="0"/>
              <a:t>v</a:t>
            </a:r>
            <a:r>
              <a:rPr lang="uk-UA" baseline="-25000" dirty="0"/>
              <a:t>2</a:t>
            </a:r>
            <a:r>
              <a:rPr lang="ru-RU" baseline="-25000" dirty="0"/>
              <a:t>x</a:t>
            </a:r>
            <a:r>
              <a:rPr lang="ru-RU" dirty="0"/>
              <a:t> </a:t>
            </a:r>
            <a:r>
              <a:rPr lang="uk-UA" dirty="0"/>
              <a:t>— проекція швидкості рухомої СВ </a:t>
            </a:r>
            <a:r>
              <a:rPr lang="ru-RU" dirty="0"/>
              <a:t>K</a:t>
            </a:r>
            <a:r>
              <a:rPr lang="uk-UA" dirty="0"/>
              <a:t>’ відносно нерухомої СВ </a:t>
            </a:r>
            <a:r>
              <a:rPr lang="ru-RU" dirty="0"/>
              <a:t>K</a:t>
            </a:r>
            <a:r>
              <a:rPr lang="uk-UA" dirty="0"/>
              <a:t>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060848"/>
            <a:ext cx="3008313" cy="4065315"/>
          </a:xfrm>
        </p:spPr>
        <p:txBody>
          <a:bodyPr/>
          <a:lstStyle/>
          <a:p>
            <a:r>
              <a:rPr lang="uk-UA" dirty="0" smtClean="0"/>
              <a:t>……………………………………………………………</a:t>
            </a:r>
            <a:endParaRPr lang="ru-RU" dirty="0"/>
          </a:p>
        </p:txBody>
      </p:sp>
      <p:pic>
        <p:nvPicPr>
          <p:cNvPr id="5" name="Рисунок 4" descr="Релятивістський закон додавання швидкостей. Формула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448" y="2924944"/>
            <a:ext cx="2664296" cy="1895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841685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174</Words>
  <Application>Microsoft Office PowerPoint</Application>
  <PresentationFormat>Экран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Розділ ІІ.  Елементи спеціальної теорії відносності </vt:lpstr>
      <vt:lpstr>Постулати спеціальної теорії відносності. Релятивістський закон додавання швидкостей</vt:lpstr>
      <vt:lpstr>Принцип відносності Ґалілея — Ньютона (механічний принцип відносності):</vt:lpstr>
      <vt:lpstr>Класичний закон додавання швидкостей</vt:lpstr>
      <vt:lpstr>Експеримент Майкельсона-Морлі   </vt:lpstr>
      <vt:lpstr>Постулати  спеціальної теоріі відносності</vt:lpstr>
      <vt:lpstr>Час</vt:lpstr>
      <vt:lpstr>Події, що відбулися в одній СВ одночасно, в іншій СВ можуть бути розділені часовим проміжком, тобто  одночасність двох подій відносна. </vt:lpstr>
      <vt:lpstr>Релятивістський закон додавання швидкостей: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Розділ ІІ.  Елементи спеціальної теорії відносності </dc:title>
  <cp:lastModifiedBy>User</cp:lastModifiedBy>
  <cp:revision>14</cp:revision>
  <dcterms:modified xsi:type="dcterms:W3CDTF">2022-11-12T19:52:48Z</dcterms:modified>
</cp:coreProperties>
</file>