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sldIdLst>
    <p:sldId id="256" r:id="rId2"/>
    <p:sldId id="285" r:id="rId3"/>
    <p:sldId id="268" r:id="rId4"/>
    <p:sldId id="269" r:id="rId5"/>
    <p:sldId id="257" r:id="rId6"/>
    <p:sldId id="277" r:id="rId7"/>
    <p:sldId id="258" r:id="rId8"/>
    <p:sldId id="278" r:id="rId9"/>
    <p:sldId id="259" r:id="rId10"/>
    <p:sldId id="260" r:id="rId11"/>
    <p:sldId id="267" r:id="rId12"/>
    <p:sldId id="270" r:id="rId13"/>
    <p:sldId id="279" r:id="rId14"/>
    <p:sldId id="280" r:id="rId15"/>
    <p:sldId id="272" r:id="rId16"/>
    <p:sldId id="273" r:id="rId17"/>
    <p:sldId id="274" r:id="rId18"/>
    <p:sldId id="288" r:id="rId19"/>
    <p:sldId id="281" r:id="rId20"/>
    <p:sldId id="289" r:id="rId21"/>
    <p:sldId id="287" r:id="rId22"/>
    <p:sldId id="276" r:id="rId23"/>
    <p:sldId id="284" r:id="rId24"/>
    <p:sldId id="283" r:id="rId25"/>
    <p:sldId id="28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2A76C7-13A6-433A-AD42-8A491E67FC3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0AE7CE-983F-4D92-B6E3-5399C8BA4429}">
      <dgm:prSet phldrT="[Текст]" custT="1"/>
      <dgm:spPr/>
      <dgm:t>
        <a:bodyPr/>
        <a:lstStyle/>
        <a:p>
          <a:r>
            <a:rPr lang="uk-UA" sz="1800" b="1" dirty="0">
              <a:solidFill>
                <a:schemeClr val="accent5"/>
              </a:solidFill>
              <a:latin typeface="Arial Black" panose="020B0A04020102020204" pitchFamily="34" charset="0"/>
            </a:rPr>
            <a:t>Являються джерелом живлення для різноманітних мешканців водойм, зокрема для личинок і молоді риб.</a:t>
          </a:r>
          <a:endParaRPr lang="ru-RU" sz="1800" dirty="0">
            <a:solidFill>
              <a:schemeClr val="accent5"/>
            </a:solidFill>
            <a:latin typeface="Arial Black" panose="020B0A04020102020204" pitchFamily="34" charset="0"/>
          </a:endParaRPr>
        </a:p>
      </dgm:t>
    </dgm:pt>
    <dgm:pt modelId="{131ED5A4-97ED-41FD-B4FF-34EA000E88F9}" type="parTrans" cxnId="{3E90A7F2-2B70-4AD1-A940-235D98C85CB9}">
      <dgm:prSet/>
      <dgm:spPr/>
      <dgm:t>
        <a:bodyPr/>
        <a:lstStyle/>
        <a:p>
          <a:endParaRPr lang="ru-RU"/>
        </a:p>
      </dgm:t>
    </dgm:pt>
    <dgm:pt modelId="{66D21467-1C0C-4BFB-A5C0-57CBFD9A110E}" type="sibTrans" cxnId="{3E90A7F2-2B70-4AD1-A940-235D98C85CB9}">
      <dgm:prSet/>
      <dgm:spPr/>
      <dgm:t>
        <a:bodyPr/>
        <a:lstStyle/>
        <a:p>
          <a:endParaRPr lang="ru-RU"/>
        </a:p>
      </dgm:t>
    </dgm:pt>
    <dgm:pt modelId="{E6CC8293-C8CD-4D6A-9F11-AFA6F0E7314C}">
      <dgm:prSet phldrT="[Текст]" phldr="1"/>
      <dgm:spPr/>
      <dgm:t>
        <a:bodyPr/>
        <a:lstStyle/>
        <a:p>
          <a:endParaRPr lang="ru-RU" dirty="0"/>
        </a:p>
      </dgm:t>
    </dgm:pt>
    <dgm:pt modelId="{B065F2B8-6BBE-4F19-88EC-8DA7B0EA0DC3}" type="parTrans" cxnId="{D84DCF62-8DD5-4A20-B515-9A3440993E8B}">
      <dgm:prSet/>
      <dgm:spPr/>
      <dgm:t>
        <a:bodyPr/>
        <a:lstStyle/>
        <a:p>
          <a:endParaRPr lang="ru-RU"/>
        </a:p>
      </dgm:t>
    </dgm:pt>
    <dgm:pt modelId="{8017335E-EAAF-4B67-A0D2-1A77886C131E}" type="sibTrans" cxnId="{D84DCF62-8DD5-4A20-B515-9A3440993E8B}">
      <dgm:prSet/>
      <dgm:spPr/>
      <dgm:t>
        <a:bodyPr/>
        <a:lstStyle/>
        <a:p>
          <a:endParaRPr lang="ru-RU"/>
        </a:p>
      </dgm:t>
    </dgm:pt>
    <dgm:pt modelId="{106C4740-B8EA-4037-87D3-8E9E51AA0E8B}">
      <dgm:prSet phldrT="[Текст]" custT="1"/>
      <dgm:spPr/>
      <dgm:t>
        <a:bodyPr/>
        <a:lstStyle/>
        <a:p>
          <a:r>
            <a:rPr lang="uk-UA" sz="1800" b="1" dirty="0">
              <a:solidFill>
                <a:schemeClr val="accent5"/>
              </a:solidFill>
              <a:latin typeface="Arial Black" panose="020B0A04020102020204" pitchFamily="34" charset="0"/>
            </a:rPr>
            <a:t>Різні види одноклітинних твариноподібних організмів надають перевагу воді з певним ступенем забруднення, тому їх використовують для визначення санітарного стану водойм.</a:t>
          </a:r>
          <a:endParaRPr lang="ru-RU" sz="1800" dirty="0">
            <a:solidFill>
              <a:schemeClr val="accent5"/>
            </a:solidFill>
            <a:latin typeface="Arial Black" panose="020B0A04020102020204" pitchFamily="34" charset="0"/>
          </a:endParaRPr>
        </a:p>
      </dgm:t>
    </dgm:pt>
    <dgm:pt modelId="{773AF8AD-2421-419F-B1E9-400469AF1CC1}" type="parTrans" cxnId="{B0B01AB8-15AC-4705-AF96-FD4F686654E8}">
      <dgm:prSet/>
      <dgm:spPr/>
      <dgm:t>
        <a:bodyPr/>
        <a:lstStyle/>
        <a:p>
          <a:endParaRPr lang="ru-RU"/>
        </a:p>
      </dgm:t>
    </dgm:pt>
    <dgm:pt modelId="{717283D9-EAA4-4D05-A5F8-CB91189C3A99}" type="sibTrans" cxnId="{B0B01AB8-15AC-4705-AF96-FD4F686654E8}">
      <dgm:prSet/>
      <dgm:spPr/>
      <dgm:t>
        <a:bodyPr/>
        <a:lstStyle/>
        <a:p>
          <a:endParaRPr lang="ru-RU"/>
        </a:p>
      </dgm:t>
    </dgm:pt>
    <dgm:pt modelId="{C5493ACB-03EB-45F3-B8F2-BDC3612FE85B}">
      <dgm:prSet phldrT="[Текст]" phldr="1"/>
      <dgm:spPr/>
      <dgm:t>
        <a:bodyPr/>
        <a:lstStyle/>
        <a:p>
          <a:endParaRPr lang="ru-RU" dirty="0"/>
        </a:p>
      </dgm:t>
    </dgm:pt>
    <dgm:pt modelId="{87A7B53E-4A77-41FE-A3DB-DE03724B6B0F}" type="parTrans" cxnId="{901A64F3-3C83-4E53-A648-A58416994F4B}">
      <dgm:prSet/>
      <dgm:spPr/>
      <dgm:t>
        <a:bodyPr/>
        <a:lstStyle/>
        <a:p>
          <a:endParaRPr lang="ru-RU"/>
        </a:p>
      </dgm:t>
    </dgm:pt>
    <dgm:pt modelId="{3B4F86DB-102A-4DF1-A310-726ED038AC6C}" type="sibTrans" cxnId="{901A64F3-3C83-4E53-A648-A58416994F4B}">
      <dgm:prSet/>
      <dgm:spPr/>
      <dgm:t>
        <a:bodyPr/>
        <a:lstStyle/>
        <a:p>
          <a:endParaRPr lang="ru-RU"/>
        </a:p>
      </dgm:t>
    </dgm:pt>
    <dgm:pt modelId="{C3D2A676-0B4A-407D-B7A3-98836BDF9750}">
      <dgm:prSet phldrT="[Текст]" phldr="1"/>
      <dgm:spPr/>
      <dgm:t>
        <a:bodyPr/>
        <a:lstStyle/>
        <a:p>
          <a:endParaRPr lang="ru-RU" dirty="0"/>
        </a:p>
      </dgm:t>
    </dgm:pt>
    <dgm:pt modelId="{B494930E-05D2-4834-B07A-068090F7BAE3}" type="sibTrans" cxnId="{DF559183-181C-44B6-A003-6AD016E3084D}">
      <dgm:prSet/>
      <dgm:spPr/>
      <dgm:t>
        <a:bodyPr/>
        <a:lstStyle/>
        <a:p>
          <a:endParaRPr lang="ru-RU"/>
        </a:p>
      </dgm:t>
    </dgm:pt>
    <dgm:pt modelId="{2568C555-4FB9-444C-AB09-47A41510CB67}" type="parTrans" cxnId="{DF559183-181C-44B6-A003-6AD016E3084D}">
      <dgm:prSet/>
      <dgm:spPr/>
      <dgm:t>
        <a:bodyPr/>
        <a:lstStyle/>
        <a:p>
          <a:endParaRPr lang="ru-RU"/>
        </a:p>
      </dgm:t>
    </dgm:pt>
    <dgm:pt modelId="{275B6023-B232-42E2-8092-A2D15D0CE015}">
      <dgm:prSet phldrT="[Текст]" custT="1"/>
      <dgm:spPr/>
      <dgm:t>
        <a:bodyPr/>
        <a:lstStyle/>
        <a:p>
          <a:r>
            <a:rPr lang="uk-UA" sz="1800" b="1" dirty="0">
              <a:solidFill>
                <a:schemeClr val="accent5"/>
              </a:solidFill>
              <a:latin typeface="Arial Black" panose="020B0A04020102020204" pitchFamily="34" charset="0"/>
            </a:rPr>
            <a:t>Паразитичні види викликають хвороби людини та тварин. Одноклітинні – перші організми, що виникли на Землі, в процесі еволюції вони дали початок багатоклітинним формам.</a:t>
          </a:r>
          <a:endParaRPr lang="ru-RU" sz="1800" dirty="0">
            <a:solidFill>
              <a:schemeClr val="accent5"/>
            </a:solidFill>
            <a:latin typeface="Arial Black" panose="020B0A04020102020204" pitchFamily="34" charset="0"/>
          </a:endParaRPr>
        </a:p>
      </dgm:t>
    </dgm:pt>
    <dgm:pt modelId="{0F511D56-E6E7-4E05-8935-CA3B8B802027}" type="parTrans" cxnId="{52169978-6A20-404D-9745-BE616CDD500A}">
      <dgm:prSet/>
      <dgm:spPr/>
      <dgm:t>
        <a:bodyPr/>
        <a:lstStyle/>
        <a:p>
          <a:endParaRPr lang="ru-RU"/>
        </a:p>
      </dgm:t>
    </dgm:pt>
    <dgm:pt modelId="{C7D64D39-7216-4137-9CA1-50F6E72FB702}" type="sibTrans" cxnId="{52169978-6A20-404D-9745-BE616CDD500A}">
      <dgm:prSet/>
      <dgm:spPr/>
      <dgm:t>
        <a:bodyPr/>
        <a:lstStyle/>
        <a:p>
          <a:endParaRPr lang="ru-RU"/>
        </a:p>
      </dgm:t>
    </dgm:pt>
    <dgm:pt modelId="{606CDA13-5BA9-4C72-980E-528F1843FBAA}" type="pres">
      <dgm:prSet presAssocID="{592A76C7-13A6-433A-AD42-8A491E67FC3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81B0CF-C189-404D-8494-DF218D871895}" type="pres">
      <dgm:prSet presAssocID="{C3D2A676-0B4A-407D-B7A3-98836BDF9750}" presName="composite" presStyleCnt="0"/>
      <dgm:spPr/>
    </dgm:pt>
    <dgm:pt modelId="{2495F089-E183-4658-91A8-3A0BC866A5C9}" type="pres">
      <dgm:prSet presAssocID="{C3D2A676-0B4A-407D-B7A3-98836BDF975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AFE5EC-1273-4208-B2C0-B7BE360FEB0C}" type="pres">
      <dgm:prSet presAssocID="{C3D2A676-0B4A-407D-B7A3-98836BDF9750}" presName="descendantText" presStyleLbl="alignAcc1" presStyleIdx="0" presStyleCnt="3" custLinFactNeighborX="23" custLinFactNeighborY="-20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BF5E7-615D-4A56-818A-6FFC2058F7EE}" type="pres">
      <dgm:prSet presAssocID="{B494930E-05D2-4834-B07A-068090F7BAE3}" presName="sp" presStyleCnt="0"/>
      <dgm:spPr/>
    </dgm:pt>
    <dgm:pt modelId="{ECE7F5BB-275B-44D5-A46B-044BFFFCF5E9}" type="pres">
      <dgm:prSet presAssocID="{E6CC8293-C8CD-4D6A-9F11-AFA6F0E7314C}" presName="composite" presStyleCnt="0"/>
      <dgm:spPr/>
    </dgm:pt>
    <dgm:pt modelId="{40F2DE74-F570-465D-B28E-B1F7C45DA808}" type="pres">
      <dgm:prSet presAssocID="{E6CC8293-C8CD-4D6A-9F11-AFA6F0E7314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D20D05-8738-4322-B8B8-2934A628067C}" type="pres">
      <dgm:prSet presAssocID="{E6CC8293-C8CD-4D6A-9F11-AFA6F0E7314C}" presName="descendantText" presStyleLbl="alignAcc1" presStyleIdx="1" presStyleCnt="3" custScaleY="135352" custLinFactNeighborX="23" custLinFactNeighborY="-28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578832-99C5-4D52-90DB-C3FF91EC8953}" type="pres">
      <dgm:prSet presAssocID="{8017335E-EAAF-4B67-A0D2-1A77886C131E}" presName="sp" presStyleCnt="0"/>
      <dgm:spPr/>
    </dgm:pt>
    <dgm:pt modelId="{6A0D340A-D25D-4A1C-BE37-623AB3EB60C5}" type="pres">
      <dgm:prSet presAssocID="{C5493ACB-03EB-45F3-B8F2-BDC3612FE85B}" presName="composite" presStyleCnt="0"/>
      <dgm:spPr/>
    </dgm:pt>
    <dgm:pt modelId="{BF3F3302-41E2-44D9-9664-34CFE41EE3DA}" type="pres">
      <dgm:prSet presAssocID="{C5493ACB-03EB-45F3-B8F2-BDC3612FE85B}" presName="parentText" presStyleLbl="alignNode1" presStyleIdx="2" presStyleCnt="3" custLinFactNeighborX="872" custLinFactNeighborY="68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AAF28F-1C99-4C03-8B50-5453EE7309A7}" type="pres">
      <dgm:prSet presAssocID="{C5493ACB-03EB-45F3-B8F2-BDC3612FE85B}" presName="descendantText" presStyleLbl="alignAcc1" presStyleIdx="2" presStyleCnt="3" custScaleX="100037" custScaleY="135262" custLinFactNeighborX="-185" custLinFactNeighborY="-33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12EE92-E459-45F5-97BA-9A1E69256BFF}" type="presOf" srcId="{C3D2A676-0B4A-407D-B7A3-98836BDF9750}" destId="{2495F089-E183-4658-91A8-3A0BC866A5C9}" srcOrd="0" destOrd="0" presId="urn:microsoft.com/office/officeart/2005/8/layout/chevron2"/>
    <dgm:cxn modelId="{82E10A50-2653-4EF0-9673-7D574B180B9A}" type="presOf" srcId="{E6CC8293-C8CD-4D6A-9F11-AFA6F0E7314C}" destId="{40F2DE74-F570-465D-B28E-B1F7C45DA808}" srcOrd="0" destOrd="0" presId="urn:microsoft.com/office/officeart/2005/8/layout/chevron2"/>
    <dgm:cxn modelId="{A390DF6D-646C-4C29-A0BE-A0DB9DAEC329}" type="presOf" srcId="{770AE7CE-983F-4D92-B6E3-5399C8BA4429}" destId="{B0AFE5EC-1273-4208-B2C0-B7BE360FEB0C}" srcOrd="0" destOrd="0" presId="urn:microsoft.com/office/officeart/2005/8/layout/chevron2"/>
    <dgm:cxn modelId="{09C1DB38-8B65-41F0-846A-3EC718A2A81A}" type="presOf" srcId="{275B6023-B232-42E2-8092-A2D15D0CE015}" destId="{66AAF28F-1C99-4C03-8B50-5453EE7309A7}" srcOrd="0" destOrd="0" presId="urn:microsoft.com/office/officeart/2005/8/layout/chevron2"/>
    <dgm:cxn modelId="{52169978-6A20-404D-9745-BE616CDD500A}" srcId="{C5493ACB-03EB-45F3-B8F2-BDC3612FE85B}" destId="{275B6023-B232-42E2-8092-A2D15D0CE015}" srcOrd="0" destOrd="0" parTransId="{0F511D56-E6E7-4E05-8935-CA3B8B802027}" sibTransId="{C7D64D39-7216-4137-9CA1-50F6E72FB702}"/>
    <dgm:cxn modelId="{9C81CEDB-77AA-4AFF-AA5D-63EC51D9C54F}" type="presOf" srcId="{106C4740-B8EA-4037-87D3-8E9E51AA0E8B}" destId="{84D20D05-8738-4322-B8B8-2934A628067C}" srcOrd="0" destOrd="0" presId="urn:microsoft.com/office/officeart/2005/8/layout/chevron2"/>
    <dgm:cxn modelId="{8DD8B964-205E-4530-9DDF-52913D840AAD}" type="presOf" srcId="{C5493ACB-03EB-45F3-B8F2-BDC3612FE85B}" destId="{BF3F3302-41E2-44D9-9664-34CFE41EE3DA}" srcOrd="0" destOrd="0" presId="urn:microsoft.com/office/officeart/2005/8/layout/chevron2"/>
    <dgm:cxn modelId="{D84DCF62-8DD5-4A20-B515-9A3440993E8B}" srcId="{592A76C7-13A6-433A-AD42-8A491E67FC34}" destId="{E6CC8293-C8CD-4D6A-9F11-AFA6F0E7314C}" srcOrd="1" destOrd="0" parTransId="{B065F2B8-6BBE-4F19-88EC-8DA7B0EA0DC3}" sibTransId="{8017335E-EAAF-4B67-A0D2-1A77886C131E}"/>
    <dgm:cxn modelId="{901A64F3-3C83-4E53-A648-A58416994F4B}" srcId="{592A76C7-13A6-433A-AD42-8A491E67FC34}" destId="{C5493ACB-03EB-45F3-B8F2-BDC3612FE85B}" srcOrd="2" destOrd="0" parTransId="{87A7B53E-4A77-41FE-A3DB-DE03724B6B0F}" sibTransId="{3B4F86DB-102A-4DF1-A310-726ED038AC6C}"/>
    <dgm:cxn modelId="{B0B01AB8-15AC-4705-AF96-FD4F686654E8}" srcId="{E6CC8293-C8CD-4D6A-9F11-AFA6F0E7314C}" destId="{106C4740-B8EA-4037-87D3-8E9E51AA0E8B}" srcOrd="0" destOrd="0" parTransId="{773AF8AD-2421-419F-B1E9-400469AF1CC1}" sibTransId="{717283D9-EAA4-4D05-A5F8-CB91189C3A99}"/>
    <dgm:cxn modelId="{3E90A7F2-2B70-4AD1-A940-235D98C85CB9}" srcId="{C3D2A676-0B4A-407D-B7A3-98836BDF9750}" destId="{770AE7CE-983F-4D92-B6E3-5399C8BA4429}" srcOrd="0" destOrd="0" parTransId="{131ED5A4-97ED-41FD-B4FF-34EA000E88F9}" sibTransId="{66D21467-1C0C-4BFB-A5C0-57CBFD9A110E}"/>
    <dgm:cxn modelId="{DF559183-181C-44B6-A003-6AD016E3084D}" srcId="{592A76C7-13A6-433A-AD42-8A491E67FC34}" destId="{C3D2A676-0B4A-407D-B7A3-98836BDF9750}" srcOrd="0" destOrd="0" parTransId="{2568C555-4FB9-444C-AB09-47A41510CB67}" sibTransId="{B494930E-05D2-4834-B07A-068090F7BAE3}"/>
    <dgm:cxn modelId="{5384020A-9951-4A23-9254-6E5176748E07}" type="presOf" srcId="{592A76C7-13A6-433A-AD42-8A491E67FC34}" destId="{606CDA13-5BA9-4C72-980E-528F1843FBAA}" srcOrd="0" destOrd="0" presId="urn:microsoft.com/office/officeart/2005/8/layout/chevron2"/>
    <dgm:cxn modelId="{D2CA4853-BF38-4396-8099-9A3EEF25F91F}" type="presParOf" srcId="{606CDA13-5BA9-4C72-980E-528F1843FBAA}" destId="{F081B0CF-C189-404D-8494-DF218D871895}" srcOrd="0" destOrd="0" presId="urn:microsoft.com/office/officeart/2005/8/layout/chevron2"/>
    <dgm:cxn modelId="{07CE26D4-2E8B-447D-A982-90F5BFEF7187}" type="presParOf" srcId="{F081B0CF-C189-404D-8494-DF218D871895}" destId="{2495F089-E183-4658-91A8-3A0BC866A5C9}" srcOrd="0" destOrd="0" presId="urn:microsoft.com/office/officeart/2005/8/layout/chevron2"/>
    <dgm:cxn modelId="{0D25FC58-FB23-45EB-8283-8D265BFC4806}" type="presParOf" srcId="{F081B0CF-C189-404D-8494-DF218D871895}" destId="{B0AFE5EC-1273-4208-B2C0-B7BE360FEB0C}" srcOrd="1" destOrd="0" presId="urn:microsoft.com/office/officeart/2005/8/layout/chevron2"/>
    <dgm:cxn modelId="{7B74C577-FF2C-4AE0-AB15-E91F29BEFD1D}" type="presParOf" srcId="{606CDA13-5BA9-4C72-980E-528F1843FBAA}" destId="{31CBF5E7-615D-4A56-818A-6FFC2058F7EE}" srcOrd="1" destOrd="0" presId="urn:microsoft.com/office/officeart/2005/8/layout/chevron2"/>
    <dgm:cxn modelId="{FA8ECA95-FF6D-4E82-ACBB-ECBCF4276BB6}" type="presParOf" srcId="{606CDA13-5BA9-4C72-980E-528F1843FBAA}" destId="{ECE7F5BB-275B-44D5-A46B-044BFFFCF5E9}" srcOrd="2" destOrd="0" presId="urn:microsoft.com/office/officeart/2005/8/layout/chevron2"/>
    <dgm:cxn modelId="{0561B7EE-DCEF-4087-A896-C841482F7F03}" type="presParOf" srcId="{ECE7F5BB-275B-44D5-A46B-044BFFFCF5E9}" destId="{40F2DE74-F570-465D-B28E-B1F7C45DA808}" srcOrd="0" destOrd="0" presId="urn:microsoft.com/office/officeart/2005/8/layout/chevron2"/>
    <dgm:cxn modelId="{470ECCD8-51FD-4D7D-B1C1-E3B74F61CBC0}" type="presParOf" srcId="{ECE7F5BB-275B-44D5-A46B-044BFFFCF5E9}" destId="{84D20D05-8738-4322-B8B8-2934A628067C}" srcOrd="1" destOrd="0" presId="urn:microsoft.com/office/officeart/2005/8/layout/chevron2"/>
    <dgm:cxn modelId="{DF173211-E987-4E58-A8D9-FB3697869F52}" type="presParOf" srcId="{606CDA13-5BA9-4C72-980E-528F1843FBAA}" destId="{68578832-99C5-4D52-90DB-C3FF91EC8953}" srcOrd="3" destOrd="0" presId="urn:microsoft.com/office/officeart/2005/8/layout/chevron2"/>
    <dgm:cxn modelId="{CE338F56-783E-4263-9E72-7023F7622CE3}" type="presParOf" srcId="{606CDA13-5BA9-4C72-980E-528F1843FBAA}" destId="{6A0D340A-D25D-4A1C-BE37-623AB3EB60C5}" srcOrd="4" destOrd="0" presId="urn:microsoft.com/office/officeart/2005/8/layout/chevron2"/>
    <dgm:cxn modelId="{2D2D8820-996A-458F-A333-1D274E121A3E}" type="presParOf" srcId="{6A0D340A-D25D-4A1C-BE37-623AB3EB60C5}" destId="{BF3F3302-41E2-44D9-9664-34CFE41EE3DA}" srcOrd="0" destOrd="0" presId="urn:microsoft.com/office/officeart/2005/8/layout/chevron2"/>
    <dgm:cxn modelId="{AB4B536E-53DD-4CA6-9D2A-1697F4B8C353}" type="presParOf" srcId="{6A0D340A-D25D-4A1C-BE37-623AB3EB60C5}" destId="{66AAF28F-1C99-4C03-8B50-5453EE7309A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5F089-E183-4658-91A8-3A0BC866A5C9}">
      <dsp:nvSpPr>
        <dsp:cNvPr id="0" name=""/>
        <dsp:cNvSpPr/>
      </dsp:nvSpPr>
      <dsp:spPr>
        <a:xfrm rot="5400000">
          <a:off x="-273871" y="293662"/>
          <a:ext cx="1821488" cy="12750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 rot="-5400000">
        <a:off x="-647" y="657960"/>
        <a:ext cx="1275041" cy="546447"/>
      </dsp:txXfrm>
    </dsp:sp>
    <dsp:sp modelId="{B0AFE5EC-1273-4208-B2C0-B7BE360FEB0C}">
      <dsp:nvSpPr>
        <dsp:cNvPr id="0" name=""/>
        <dsp:cNvSpPr/>
      </dsp:nvSpPr>
      <dsp:spPr>
        <a:xfrm rot="5400000">
          <a:off x="4185997" y="-2910955"/>
          <a:ext cx="1183967" cy="7005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>
              <a:solidFill>
                <a:schemeClr val="accent5"/>
              </a:solidFill>
              <a:latin typeface="Arial Black" panose="020B0A04020102020204" pitchFamily="34" charset="0"/>
            </a:rPr>
            <a:t>Являються джерелом живлення для різноманітних мешканців водойм, зокрема для личинок і молоді риб.</a:t>
          </a:r>
          <a:endParaRPr lang="ru-RU" sz="1800" kern="1200" dirty="0">
            <a:solidFill>
              <a:schemeClr val="accent5"/>
            </a:solidFill>
            <a:latin typeface="Arial Black" panose="020B0A04020102020204" pitchFamily="34" charset="0"/>
          </a:endParaRPr>
        </a:p>
      </dsp:txBody>
      <dsp:txXfrm rot="-5400000">
        <a:off x="1275042" y="57797"/>
        <a:ext cx="6948081" cy="1068373"/>
      </dsp:txXfrm>
    </dsp:sp>
    <dsp:sp modelId="{40F2DE74-F570-465D-B28E-B1F7C45DA808}">
      <dsp:nvSpPr>
        <dsp:cNvPr id="0" name=""/>
        <dsp:cNvSpPr/>
      </dsp:nvSpPr>
      <dsp:spPr>
        <a:xfrm rot="5400000">
          <a:off x="-273871" y="2149353"/>
          <a:ext cx="1821488" cy="12750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 rot="-5400000">
        <a:off x="-647" y="2513651"/>
        <a:ext cx="1275041" cy="546447"/>
      </dsp:txXfrm>
    </dsp:sp>
    <dsp:sp modelId="{84D20D05-8738-4322-B8B8-2934A628067C}">
      <dsp:nvSpPr>
        <dsp:cNvPr id="0" name=""/>
        <dsp:cNvSpPr/>
      </dsp:nvSpPr>
      <dsp:spPr>
        <a:xfrm rot="5400000">
          <a:off x="3976719" y="-1376660"/>
          <a:ext cx="1602523" cy="7005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>
              <a:solidFill>
                <a:schemeClr val="accent5"/>
              </a:solidFill>
              <a:latin typeface="Arial Black" panose="020B0A04020102020204" pitchFamily="34" charset="0"/>
            </a:rPr>
            <a:t>Різні види одноклітинних твариноподібних організмів надають перевагу воді з певним ступенем забруднення, тому їх використовують для визначення санітарного стану водойм.</a:t>
          </a:r>
          <a:endParaRPr lang="ru-RU" sz="1800" kern="1200" dirty="0">
            <a:solidFill>
              <a:schemeClr val="accent5"/>
            </a:solidFill>
            <a:latin typeface="Arial Black" panose="020B0A04020102020204" pitchFamily="34" charset="0"/>
          </a:endParaRPr>
        </a:p>
      </dsp:txBody>
      <dsp:txXfrm rot="-5400000">
        <a:off x="1275042" y="1403246"/>
        <a:ext cx="6927649" cy="1446065"/>
      </dsp:txXfrm>
    </dsp:sp>
    <dsp:sp modelId="{BF3F3302-41E2-44D9-9664-34CFE41EE3DA}">
      <dsp:nvSpPr>
        <dsp:cNvPr id="0" name=""/>
        <dsp:cNvSpPr/>
      </dsp:nvSpPr>
      <dsp:spPr>
        <a:xfrm rot="5400000">
          <a:off x="-262752" y="4024950"/>
          <a:ext cx="1821488" cy="12750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 rot="-5400000">
        <a:off x="10472" y="4389248"/>
        <a:ext cx="1275041" cy="546447"/>
      </dsp:txXfrm>
    </dsp:sp>
    <dsp:sp modelId="{66AAF28F-1C99-4C03-8B50-5453EE7309A7}">
      <dsp:nvSpPr>
        <dsp:cNvPr id="0" name=""/>
        <dsp:cNvSpPr/>
      </dsp:nvSpPr>
      <dsp:spPr>
        <a:xfrm rot="5400000">
          <a:off x="3963642" y="420181"/>
          <a:ext cx="1601458" cy="70084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>
              <a:solidFill>
                <a:schemeClr val="accent5"/>
              </a:solidFill>
              <a:latin typeface="Arial Black" panose="020B0A04020102020204" pitchFamily="34" charset="0"/>
            </a:rPr>
            <a:t>Паразитичні види викликають хвороби людини та тварин. Одноклітинні – перші організми, що виникли на Землі, в процесі еволюції вони дали початок багатоклітинним формам.</a:t>
          </a:r>
          <a:endParaRPr lang="ru-RU" sz="1800" kern="1200" dirty="0">
            <a:solidFill>
              <a:schemeClr val="accent5"/>
            </a:solidFill>
            <a:latin typeface="Arial Black" panose="020B0A04020102020204" pitchFamily="34" charset="0"/>
          </a:endParaRPr>
        </a:p>
      </dsp:txBody>
      <dsp:txXfrm rot="-5400000">
        <a:off x="1260137" y="3201864"/>
        <a:ext cx="6930293" cy="1445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41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41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8126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085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139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562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748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8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33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713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15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334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294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39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54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1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15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HR9SyGbJM_c?feature=oembed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8112078" cy="2795736"/>
          </a:xfrm>
        </p:spPr>
        <p:txBody>
          <a:bodyPr>
            <a:noAutofit/>
          </a:bodyPr>
          <a:lstStyle/>
          <a:p>
            <a:r>
              <a:rPr lang="uk-UA" sz="40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Евглена</a:t>
            </a:r>
            <a:r>
              <a:rPr lang="uk-UA" sz="4000" dirty="0">
                <a:solidFill>
                  <a:schemeClr val="accent4"/>
                </a:solidFill>
                <a:latin typeface="Arial Black" panose="020B0A04020102020204" pitchFamily="34" charset="0"/>
              </a:rPr>
              <a:t> зелена, амеба протей,   </a:t>
            </a:r>
            <a:r>
              <a:rPr lang="uk-UA" sz="4000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інфузорія-туфелька </a:t>
            </a:r>
            <a:r>
              <a:rPr lang="uk-UA" sz="4000" dirty="0">
                <a:solidFill>
                  <a:schemeClr val="accent4"/>
                </a:solidFill>
                <a:latin typeface="Arial Black" panose="020B0A04020102020204" pitchFamily="34" charset="0"/>
              </a:rPr>
              <a:t>- одноклітинні тварини.</a:t>
            </a:r>
            <a:endParaRPr lang="ru-RU" sz="40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517232"/>
            <a:ext cx="7772400" cy="1224136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7030A0"/>
                </a:solidFill>
                <a:latin typeface="Arial Black" panose="020B0A04020102020204" pitchFamily="34" charset="0"/>
              </a:rPr>
              <a:t>Підготувала учитель </a:t>
            </a:r>
          </a:p>
          <a:p>
            <a:r>
              <a:rPr lang="uk-UA" b="1" dirty="0">
                <a:solidFill>
                  <a:srgbClr val="7030A0"/>
                </a:solidFill>
                <a:latin typeface="Arial Black" panose="020B0A04020102020204" pitchFamily="34" charset="0"/>
              </a:rPr>
              <a:t>Кременчуцької гімназії №22 </a:t>
            </a:r>
          </a:p>
          <a:p>
            <a:r>
              <a:rPr lang="uk-UA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Кошель</a:t>
            </a:r>
            <a:r>
              <a:rPr lang="uk-UA" b="1" dirty="0">
                <a:solidFill>
                  <a:srgbClr val="7030A0"/>
                </a:solidFill>
                <a:latin typeface="Arial Black" panose="020B0A04020102020204" pitchFamily="34" charset="0"/>
              </a:rPr>
              <a:t> Валентина Олександрівна</a:t>
            </a:r>
            <a:endParaRPr lang="ru-RU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D74E96F-02B2-F9D4-56D6-EF15E69ED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940" y="3789040"/>
            <a:ext cx="2808312" cy="2794270"/>
          </a:xfrm>
          <a:prstGeom prst="rect">
            <a:avLst/>
          </a:prstGeom>
        </p:spPr>
      </p:pic>
      <p:pic>
        <p:nvPicPr>
          <p:cNvPr id="1026" name="Picture 2" descr="одноклітинні рослини | Тест з біології – «На Урок»">
            <a:extLst>
              <a:ext uri="{FF2B5EF4-FFF2-40B4-BE49-F238E27FC236}">
                <a16:creationId xmlns:a16="http://schemas.microsoft.com/office/drawing/2014/main" xmlns="" id="{4E0CFBA1-7F66-7F75-18F2-9A5831D73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77396"/>
            <a:ext cx="2204944" cy="198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F3FF05E-FAD8-ED80-DB83-E6595D8E1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20" y="3366900"/>
            <a:ext cx="3600450" cy="18192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560840" cy="4752528"/>
          </a:xfrm>
        </p:spPr>
        <p:txBody>
          <a:bodyPr>
            <a:normAutofit fontScale="90000"/>
          </a:bodyPr>
          <a:lstStyle/>
          <a:p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В разі настання несприятливих умов, амеба, як і більшість одноклітинних тварин, здатна утворювати цисту: клітина вкривається щільною оболонкою і припиняє активні процеси життєдіяльності. </a:t>
            </a:r>
            <a:b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/>
            </a:r>
            <a:b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uk-UA" sz="3200" dirty="0">
                <a:solidFill>
                  <a:schemeClr val="accent1"/>
                </a:solidFill>
                <a:latin typeface="Arial Black" panose="020B0A04020102020204" pitchFamily="34" charset="0"/>
              </a:rPr>
              <a:t>Циста </a:t>
            </a:r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 - це і форма розселення організмів. </a:t>
            </a:r>
            <a:endParaRPr lang="ru-RU" sz="32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C:\Users\U\Downloads\картинки до дня захисту тварин - Поиск в Google1324_files\6534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007988" y="4509120"/>
            <a:ext cx="4968552" cy="2014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560840" cy="4032448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Інфузорія-туфелька – звичайний мешканець неглибоких прісних водойм</a:t>
            </a:r>
            <a:r>
              <a:rPr lang="uk-UA" sz="4000" dirty="0">
                <a:solidFill>
                  <a:schemeClr val="accent4"/>
                </a:solidFill>
                <a:latin typeface="Arial Black" panose="020B0A04020102020204" pitchFamily="34" charset="0"/>
              </a:rPr>
              <a:t>. </a:t>
            </a:r>
            <a:br>
              <a:rPr lang="uk-UA" sz="4000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uk-UA" sz="4000" dirty="0">
                <a:solidFill>
                  <a:schemeClr val="accent4"/>
                </a:solidFill>
                <a:latin typeface="Arial Black" panose="020B0A04020102020204" pitchFamily="34" charset="0"/>
              </a:rPr>
              <a:t/>
            </a:r>
            <a:br>
              <a:rPr lang="uk-UA" sz="4000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Довжина клітини – до 0,3 мм. Клітина інфузорії  має відносно постійну форму, що нагадує відбиток туфлі.</a:t>
            </a:r>
            <a:r>
              <a:rPr lang="ru-RU" sz="3200" dirty="0">
                <a:latin typeface="Arial Black" panose="020B0A04020102020204" pitchFamily="34" charset="0"/>
              </a:rPr>
              <a:t/>
            </a:r>
            <a:br>
              <a:rPr lang="ru-RU" sz="3200" dirty="0">
                <a:latin typeface="Arial Black" panose="020B0A04020102020204" pitchFamily="34" charset="0"/>
              </a:rPr>
            </a:b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5" name="Picture 2" descr="C:\Users\U\Downloads\картинки до дня захисту тварин - Поиск в Google1324_files\675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75656" y="4718333"/>
            <a:ext cx="2466975" cy="1847850"/>
          </a:xfrm>
          <a:prstGeom prst="rect">
            <a:avLst/>
          </a:prstGeom>
          <a:noFill/>
        </p:spPr>
      </p:pic>
      <p:pic>
        <p:nvPicPr>
          <p:cNvPr id="6" name="Picture 2" descr="C:\Users\U\Downloads\картинки до дня захисту тварин - Поиск в Google1324_files\746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084168" y="4678211"/>
            <a:ext cx="2457450" cy="1866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2938338"/>
          </a:xfrm>
        </p:spPr>
        <p:txBody>
          <a:bodyPr>
            <a:normAutofit fontScale="90000"/>
          </a:bodyPr>
          <a:lstStyle/>
          <a:p>
            <a:r>
              <a:rPr lang="uk-UA" sz="3200" dirty="0"/>
              <a:t> </a:t>
            </a:r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Плаває інфузорія завдяки хвилеподібним рухам війок</a:t>
            </a:r>
            <a:r>
              <a:rPr lang="en-US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 </a:t>
            </a:r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(до 15 тисяч), розташованих по поверхні клітини, тупим кінцем тіла вперед. </a:t>
            </a:r>
            <a:r>
              <a:rPr lang="ru-RU" sz="32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Швидкість</a:t>
            </a:r>
            <a:r>
              <a:rPr lang="ru-RU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пересування</a:t>
            </a:r>
            <a:r>
              <a:rPr lang="ru-RU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сягає</a:t>
            </a:r>
            <a:r>
              <a:rPr lang="ru-RU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 2-2,5 мм/с.  </a:t>
            </a:r>
          </a:p>
        </p:txBody>
      </p:sp>
      <p:pic>
        <p:nvPicPr>
          <p:cNvPr id="5122" name="Picture 2" descr="C:\Users\U\Downloads\картинки до дня захисту тварин - Поиск в Google1324_files\7432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11760" y="3397298"/>
            <a:ext cx="5077534" cy="328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4954562"/>
          </a:xfrm>
        </p:spPr>
        <p:txBody>
          <a:bodyPr>
            <a:normAutofit fontScale="90000"/>
          </a:bodyPr>
          <a:lstStyle/>
          <a:p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Живиться</a:t>
            </a:r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 </a:t>
            </a:r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інфузорія-туфелька бактеріями, отже, вона </a:t>
            </a:r>
            <a:r>
              <a:rPr lang="uk-UA" sz="32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гетеротроф</a:t>
            </a:r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. На черевному боці клітини є велика </a:t>
            </a:r>
            <a:r>
              <a:rPr lang="uk-UA" sz="32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передротова</a:t>
            </a:r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 западина. </a:t>
            </a:r>
            <a:b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На її дні розташований клітинний рот, відокремлений від цитоплазми клітинною мембраною. </a:t>
            </a:r>
            <a:b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Тут формуються травні вакуолі. Неперетравлені рештки їжі видаляються через порошицю. Газообмін відбувається через поверхню клітини.</a:t>
            </a:r>
            <a:endParaRPr lang="ru-RU" sz="32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4099" name="Picture 3" descr="C:\Users\U\Downloads\картинки до дня захисту тварин - Поиск в Google1324_files\333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4971339"/>
            <a:ext cx="2483768" cy="1834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/>
          <a:lstStyle/>
          <a:p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Інфузорія-туфелька має два ядра – велике і мале. Велике ядро за формою нагадує насінину квасолі. Воно керує процесами життєдіяльності в клітині</a:t>
            </a:r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. </a:t>
            </a:r>
            <a:b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Мале ядро кулястої форми зберігає спадкову інформацію та передає її дочірнім клітинам під час поділу клітини.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62A331-A75E-BC18-F728-081072D88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354055"/>
            <a:ext cx="3635896" cy="232635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3" y="624110"/>
            <a:ext cx="6914728" cy="128089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Розмножується інфузорія-туфелька поділом клітини навпіл.</a:t>
            </a:r>
            <a:endParaRPr lang="ru-RU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 descr="C:\Users\U\Downloads\картинки до дня захисту тварин - Поиск в Google1324_files\756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83768" y="2708920"/>
            <a:ext cx="5524717" cy="3778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139136" cy="1872208"/>
          </a:xfrm>
        </p:spPr>
        <p:txBody>
          <a:bodyPr>
            <a:normAutofit fontScale="90000"/>
          </a:bodyPr>
          <a:lstStyle/>
          <a:p>
            <a:r>
              <a:rPr lang="uk-UA" dirty="0"/>
              <a:t> </a:t>
            </a:r>
            <a:r>
              <a:rPr lang="uk-UA" sz="3600" dirty="0">
                <a:solidFill>
                  <a:schemeClr val="accent4"/>
                </a:solidFill>
                <a:latin typeface="Arial Black" panose="020B0A04020102020204" pitchFamily="34" charset="0"/>
              </a:rPr>
              <a:t>Їй також притаманне статеве розмноження – складний спосіб обміну спадковою інформацією без утворення статевих </a:t>
            </a:r>
            <a:r>
              <a:rPr lang="uk-UA" sz="3100" dirty="0">
                <a:solidFill>
                  <a:schemeClr val="accent4"/>
                </a:solidFill>
                <a:latin typeface="Arial Black" panose="020B0A04020102020204" pitchFamily="34" charset="0"/>
              </a:rPr>
              <a:t>клітин</a:t>
            </a:r>
            <a:r>
              <a:rPr lang="uk-UA" sz="3600" dirty="0">
                <a:solidFill>
                  <a:schemeClr val="accent4"/>
                </a:solidFill>
                <a:latin typeface="Arial Black" panose="020B0A04020102020204" pitchFamily="34" charset="0"/>
              </a:rPr>
              <a:t>.</a:t>
            </a:r>
            <a:endParaRPr lang="ru-RU" sz="36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8194" name="Picture 2" descr="C:\Users\U\Downloads\картинки до дня захисту тварин - Поиск в Google1324_files\713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51720" y="3104953"/>
            <a:ext cx="6012894" cy="338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916832"/>
            <a:ext cx="4248472" cy="4685842"/>
          </a:xfrm>
        </p:spPr>
        <p:txBody>
          <a:bodyPr>
            <a:normAutofit fontScale="90000"/>
          </a:bodyPr>
          <a:lstStyle/>
          <a:p>
            <a:r>
              <a:rPr lang="uk-UA" sz="31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Евглена</a:t>
            </a:r>
            <a:r>
              <a:rPr lang="uk-UA" sz="3100" dirty="0">
                <a:solidFill>
                  <a:schemeClr val="accent4"/>
                </a:solidFill>
                <a:latin typeface="Arial Black" panose="020B0A04020102020204" pitchFamily="34" charset="0"/>
              </a:rPr>
              <a:t> зелена мешкає в неглибоких прісних водоймах, зазвичай з високим вмістом органічних речовин. Форма клітини веретеноподібна. </a:t>
            </a:r>
            <a:r>
              <a:rPr lang="uk-UA" sz="2800" dirty="0">
                <a:solidFill>
                  <a:schemeClr val="accent4"/>
                </a:solidFill>
                <a:latin typeface="Arial Black" panose="020B0A04020102020204" pitchFamily="34" charset="0"/>
              </a:rPr>
              <a:t/>
            </a:r>
            <a:br>
              <a:rPr lang="uk-UA" sz="2800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endParaRPr lang="ru-RU" sz="28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13314" name="Picture 2" descr="C:\Users\U\Downloads\картинки до дня захисту тварин - Поиск в Google1324_files\87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64088" y="188640"/>
            <a:ext cx="3568036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742BF0-71F4-714B-07F9-F566329416C2}"/>
              </a:ext>
            </a:extLst>
          </p:cNvPr>
          <p:cNvSpPr txBox="1"/>
          <p:nvPr/>
        </p:nvSpPr>
        <p:spPr>
          <a:xfrm>
            <a:off x="1547664" y="260648"/>
            <a:ext cx="72728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Під клітинною мембраною в ущільненому шарі цитоплазми є структури, які підтримують форму клітини. Разом вони становлять </a:t>
            </a:r>
            <a:r>
              <a:rPr lang="uk-UA" sz="32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пелікулу</a:t>
            </a:r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.</a:t>
            </a:r>
            <a:endParaRPr lang="ru-RU" sz="32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7B13C8E-D5B3-9294-A81B-7712914B8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3518130"/>
            <a:ext cx="5580112" cy="30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91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4690864" cy="4104456"/>
          </a:xfrm>
        </p:spPr>
        <p:txBody>
          <a:bodyPr>
            <a:normAutofit/>
          </a:bodyPr>
          <a:lstStyle/>
          <a:p>
            <a:r>
              <a:rPr lang="uk-UA" sz="2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цитоплазмі клітини </a:t>
            </a:r>
            <a:r>
              <a:rPr lang="uk-UA" sz="28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евглени</a:t>
            </a:r>
            <a:r>
              <a:rPr lang="uk-UA" sz="2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зеленої знаходяться одне ядро, скоротлива вакуоля,червоне світлочутливе вічко, до 20 хлоропластів</a:t>
            </a:r>
            <a:r>
              <a:rPr lang="uk-UA" sz="2800" dirty="0">
                <a:solidFill>
                  <a:schemeClr val="accent4"/>
                </a:solidFill>
                <a:effectLst/>
                <a:latin typeface="Arial Black" panose="020B0A04020102020204" pitchFamily="34" charset="0"/>
              </a:rPr>
              <a:t>. </a:t>
            </a:r>
            <a:r>
              <a:rPr lang="uk-UA" sz="2400" dirty="0">
                <a:solidFill>
                  <a:schemeClr val="accent4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uk-UA" sz="2400" dirty="0">
                <a:solidFill>
                  <a:schemeClr val="accent4"/>
                </a:solidFill>
                <a:effectLst/>
                <a:latin typeface="Arial Black" panose="020B0A04020102020204" pitchFamily="34" charset="0"/>
              </a:rPr>
            </a:br>
            <a:endParaRPr lang="ru-RU" sz="24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C:\Users\U\Downloads\картинки до дня захисту тварин - Поиск в Google1324_files\12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345832"/>
            <a:ext cx="1996854" cy="1512168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D7EB8B7-F9B2-1411-CBF9-2979674DA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770" y="2636912"/>
            <a:ext cx="4094000" cy="37596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normAutofit fontScale="90000"/>
          </a:bodyPr>
          <a:lstStyle/>
          <a:p>
            <a:r>
              <a:rPr lang="uk-UA" sz="2800" dirty="0">
                <a:solidFill>
                  <a:schemeClr val="accent4"/>
                </a:solidFill>
                <a:latin typeface="Arial Black" panose="020B0A04020102020204" pitchFamily="34" charset="0"/>
              </a:rPr>
              <a:t>Одноклітинні – найпростіші тварини поширені по всій земній кулі – в морях</a:t>
            </a:r>
            <a:r>
              <a:rPr lang="uk-UA" sz="2800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, океанах</a:t>
            </a:r>
            <a:r>
              <a:rPr lang="uk-UA" sz="2800" dirty="0">
                <a:solidFill>
                  <a:schemeClr val="accent4"/>
                </a:solidFill>
                <a:latin typeface="Arial Black" panose="020B0A04020102020204" pitchFamily="34" charset="0"/>
              </a:rPr>
              <a:t>, прісних водоймах, </a:t>
            </a:r>
            <a:r>
              <a:rPr lang="uk-UA" sz="28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грунті</a:t>
            </a:r>
            <a:r>
              <a:rPr lang="uk-UA" sz="2800" dirty="0">
                <a:solidFill>
                  <a:schemeClr val="accent4"/>
                </a:solidFill>
                <a:latin typeface="Arial Black" panose="020B0A04020102020204" pitchFamily="34" charset="0"/>
              </a:rPr>
              <a:t>, в організмах тварин, рослин, людини. Всього відомо приблизно 25 тисяч видів найпростіших, в Україні – 1200 видів.</a:t>
            </a:r>
            <a:endParaRPr lang="ru-RU" sz="28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U\Downloads\картинки до дня захисту тварин - Поиск в Google1324_files\09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42793" y="2750455"/>
            <a:ext cx="3444007" cy="3832064"/>
          </a:xfrm>
          <a:prstGeom prst="rect">
            <a:avLst/>
          </a:prstGeom>
          <a:noFill/>
        </p:spPr>
      </p:pic>
      <p:pic>
        <p:nvPicPr>
          <p:cNvPr id="3" name="Picture 2" descr="C:\Users\U\Downloads\картинки до дня захисту тварин - Поиск в Google1324_files\6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25144"/>
            <a:ext cx="2457450" cy="1857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419480-DCF3-A14B-E36D-0EA705324118}"/>
              </a:ext>
            </a:extLst>
          </p:cNvPr>
          <p:cNvSpPr txBox="1"/>
          <p:nvPr/>
        </p:nvSpPr>
        <p:spPr>
          <a:xfrm>
            <a:off x="1331640" y="800079"/>
            <a:ext cx="74888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728653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На світлі в організмі </a:t>
            </a:r>
            <a:r>
              <a:rPr kumimoji="0" 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28653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евглени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728653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зеленої відбувається процес фотосинтезу, тобто, характерний автотрофний спосіб живлення. </a:t>
            </a:r>
            <a:b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728653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728653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За відсутності світла клітина поглинає із навколишнього середовища готові органічні речовини усією поверхнею тіла шляхом осмосу.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A8FFAEA-8B81-49B9-09D4-9CE68CAEA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4149080"/>
            <a:ext cx="413385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80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71920E-CCF1-2B39-D3B3-68BE4F6F4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624110"/>
            <a:ext cx="7272808" cy="2660874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Отже, </a:t>
            </a:r>
            <a:r>
              <a:rPr lang="uk-UA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евглені</a:t>
            </a:r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 зеленій властиве змішане живлення.</a:t>
            </a:r>
            <a:b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Рух </a:t>
            </a:r>
            <a:r>
              <a:rPr lang="uk-UA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евглени</a:t>
            </a:r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 забезпечує довгий джгутик, який робить до 40 обертів за секунду.</a:t>
            </a:r>
          </a:p>
        </p:txBody>
      </p:sp>
      <p:pic>
        <p:nvPicPr>
          <p:cNvPr id="2050" name="Picture 2" descr="Эвглена зелёная — краткое описание организма - Znatum.ru">
            <a:extLst>
              <a:ext uri="{FF2B5EF4-FFF2-40B4-BE49-F238E27FC236}">
                <a16:creationId xmlns:a16="http://schemas.microsoft.com/office/drawing/2014/main" xmlns="" id="{D8CACFBF-A40B-8A8C-F165-64F49C0FF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03143"/>
            <a:ext cx="61817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969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836712"/>
            <a:ext cx="7211144" cy="2016224"/>
          </a:xfrm>
        </p:spPr>
        <p:txBody>
          <a:bodyPr/>
          <a:lstStyle/>
          <a:p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Розмножується </a:t>
            </a:r>
            <a:r>
              <a:rPr lang="uk-UA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евглена</a:t>
            </a:r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 зелена поділом клітини навпіл</a:t>
            </a:r>
            <a:endParaRPr lang="ru-RU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15362" name="Picture 2" descr="C:\Users\U\Downloads\картинки до дня захисту тварин - Поиск в Google1324_files\8456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47664" y="3645024"/>
            <a:ext cx="7244498" cy="2535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481" y="232048"/>
            <a:ext cx="8280919" cy="1672952"/>
          </a:xfrm>
        </p:spPr>
        <p:txBody>
          <a:bodyPr>
            <a:noAutofit/>
          </a:bodyPr>
          <a:lstStyle/>
          <a:p>
            <a:pPr algn="ctr"/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Роль прісноводних одноклітинних твариноподібних організмів у природі та житті людини</a:t>
            </a:r>
            <a:endParaRPr lang="ru-RU" sz="32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2710460"/>
              </p:ext>
            </p:extLst>
          </p:nvPr>
        </p:nvGraphicFramePr>
        <p:xfrm>
          <a:off x="431540" y="2132856"/>
          <a:ext cx="8280920" cy="55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31640" y="882786"/>
            <a:ext cx="734481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Лабораторні дослідження</a:t>
            </a:r>
            <a:endParaRPr kumimoji="0" lang="uk-UA" sz="40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Aft>
                <a:spcPct val="0"/>
              </a:spcAft>
            </a:pPr>
            <a:r>
              <a:rPr kumimoji="0" lang="uk-UA" sz="40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Спостереження інфузорій. 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Мультимедиа в Интернете 3" title="Спостереження інфузорії">
            <a:hlinkClick r:id="" action="ppaction://media"/>
            <a:extLst>
              <a:ext uri="{FF2B5EF4-FFF2-40B4-BE49-F238E27FC236}">
                <a16:creationId xmlns:a16="http://schemas.microsoft.com/office/drawing/2014/main" xmlns="" id="{B9829A09-5110-DFEB-2CD6-FC6FD28532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55776" y="2704006"/>
            <a:ext cx="4711090" cy="2661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87624" y="116632"/>
            <a:ext cx="7770088" cy="2376488"/>
          </a:xfrm>
        </p:spPr>
        <p:txBody>
          <a:bodyPr>
            <a:normAutofit/>
          </a:bodyPr>
          <a:lstStyle/>
          <a:p>
            <a:pPr algn="ctr"/>
            <a:r>
              <a:rPr lang="uk-UA" sz="7200" dirty="0">
                <a:solidFill>
                  <a:schemeClr val="accent1"/>
                </a:solidFill>
                <a:latin typeface="Arial Black" panose="020B0A04020102020204" pitchFamily="34" charset="0"/>
              </a:rPr>
              <a:t>Дякую за увагу</a:t>
            </a:r>
            <a:endParaRPr lang="ru-RU" sz="72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832B744-A41E-C2AC-66FF-566109B19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997" y="3212976"/>
            <a:ext cx="4343342" cy="28593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/>
            </a:r>
            <a:b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/>
            </a:r>
            <a:b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uk-UA" dirty="0">
                <a:solidFill>
                  <a:schemeClr val="accent1"/>
                </a:solidFill>
                <a:latin typeface="Arial Black" panose="020B0A04020102020204" pitchFamily="34" charset="0"/>
              </a:rPr>
              <a:t>Мета:</a:t>
            </a:r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 встановити особливості організації амеби протея, </a:t>
            </a:r>
            <a:r>
              <a:rPr lang="uk-UA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інфузорії-туфельки </a:t>
            </a:r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та </a:t>
            </a:r>
            <a:r>
              <a:rPr lang="uk-UA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евглени</a:t>
            </a:r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 зеленої як одноклітинних організмів.</a:t>
            </a:r>
            <a:endParaRPr lang="ru-RU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11266" name="Picture 2" descr="C:\Users\U\Downloads\картинки до дня захисту тварин - Поиск в Google1324_files\72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96347" y="3356992"/>
            <a:ext cx="4791075" cy="30411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2650306"/>
          </a:xfrm>
        </p:spPr>
        <p:txBody>
          <a:bodyPr>
            <a:normAutofit fontScale="90000"/>
          </a:bodyPr>
          <a:lstStyle/>
          <a:p>
            <a:r>
              <a:rPr lang="uk-UA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Евглена</a:t>
            </a:r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 зелена, амеба протей,   </a:t>
            </a:r>
            <a:r>
              <a:rPr lang="uk-UA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інфузорія-туфелька </a:t>
            </a:r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мешкають в стоячих прісних водоймах з рослинними рештками, що гниють.</a:t>
            </a:r>
            <a:endParaRPr lang="ru-RU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12290" name="Picture 2" descr="C:\Users\U\Downloads\картинки до дня захисту тварин - Поиск в Google1324_files\75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039068"/>
            <a:ext cx="2664296" cy="1772968"/>
          </a:xfrm>
          <a:prstGeom prst="rect">
            <a:avLst/>
          </a:prstGeom>
          <a:noFill/>
        </p:spPr>
      </p:pic>
      <p:pic>
        <p:nvPicPr>
          <p:cNvPr id="12291" name="Picture 3" descr="C:\Users\U\Downloads\картинки до дня захисту тварин - Поиск в Google1324_files\734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5013176"/>
            <a:ext cx="2857500" cy="1600200"/>
          </a:xfrm>
          <a:prstGeom prst="rect">
            <a:avLst/>
          </a:prstGeom>
          <a:noFill/>
        </p:spPr>
      </p:pic>
      <p:pic>
        <p:nvPicPr>
          <p:cNvPr id="12292" name="Picture 4" descr="C:\Users\U\Downloads\картинки до дня захисту тварин - Поиск в Google1324_files\723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996952"/>
            <a:ext cx="2466975" cy="184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355160" cy="2636912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Амеба - мікроскопічна істота, розміром до 0,5 мм, зовні вкрита лише мембраною. Форма клітини непостійна. Рухається за допомогою несправжніх ніжок. </a:t>
            </a:r>
            <a:endParaRPr lang="ru-RU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U\Downloads\картинки до дня захисту тварин - Поиск в Google1324_files\123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79912" y="3284984"/>
            <a:ext cx="4536504" cy="339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5314602"/>
          </a:xfrm>
        </p:spPr>
        <p:txBody>
          <a:bodyPr/>
          <a:lstStyle/>
          <a:p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В цитоплазмі, майже в центрі клітини, міститься ядро.</a:t>
            </a:r>
            <a:b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Є скоротлива вакуоля, яка може змінювати свій об</a:t>
            </a:r>
            <a:r>
              <a:rPr lang="en-US" dirty="0">
                <a:solidFill>
                  <a:schemeClr val="accent4"/>
                </a:solidFill>
                <a:latin typeface="Arial Black" panose="020B0A04020102020204" pitchFamily="34" charset="0"/>
              </a:rPr>
              <a:t>`</a:t>
            </a:r>
            <a:r>
              <a:rPr lang="uk-UA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єм</a:t>
            </a:r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 і виводити надлишок води із клітини. Так регулюється тиск усередині клітини.</a:t>
            </a:r>
            <a:endParaRPr lang="ru-RU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U\Downloads\картинки до дня захисту тварин - Поиск в Google1324_files\55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5343525"/>
            <a:ext cx="2880320" cy="1514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740352" cy="4104456"/>
          </a:xfrm>
        </p:spPr>
        <p:txBody>
          <a:bodyPr>
            <a:normAutofit fontScale="90000"/>
          </a:bodyPr>
          <a:lstStyle/>
          <a:p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Живиться  амеба протей бактеріями та </a:t>
            </a:r>
            <a:r>
              <a:rPr lang="uk-UA" sz="32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одноклінними</a:t>
            </a:r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 водоростями, захоплюючи їх несправжніми ніжками. Дві сусідні несправжні ніжки огортають частинку їжі: оточена мембраною вона опиняється в цитоплазмі. Так формується травна вакуоля.</a:t>
            </a:r>
            <a:endParaRPr lang="ru-RU" sz="32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U\Downloads\картинки до дня захисту тварин - Поиск в Google1324_files\5432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91681" y="4437112"/>
            <a:ext cx="6681232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7488832" cy="5373216"/>
          </a:xfrm>
        </p:spPr>
        <p:txBody>
          <a:bodyPr>
            <a:normAutofit fontScale="90000"/>
          </a:bodyPr>
          <a:lstStyle/>
          <a:p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Тип живлення, за якого організм отримує готові органічні речовини, називається гетеротрофним. </a:t>
            </a:r>
            <a:b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Газообмін в амеби відбувається через поверхню клітини. Кисень, розчинений у воді, потрапляє в клітину та </a:t>
            </a:r>
            <a:r>
              <a:rPr lang="uk-UA" sz="32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окиснює</a:t>
            </a:r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 органічні речовини. </a:t>
            </a:r>
            <a:b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Вуглекислий газ, який при цьому утворюється, виводиться назовні також  через </a:t>
            </a:r>
            <a:b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uk-UA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поверхню клітини.</a:t>
            </a:r>
            <a:endParaRPr lang="ru-RU" sz="32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C:\Users\U\Downloads\картинки до дня захисту тварин - Поиск в Google1324_files\7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965698"/>
            <a:ext cx="1872208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696744" cy="2074242"/>
          </a:xfrm>
        </p:spPr>
        <p:txBody>
          <a:bodyPr/>
          <a:lstStyle/>
          <a:p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Розмножується амеба </a:t>
            </a:r>
            <a:b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протей поділом клітини </a:t>
            </a:r>
            <a:b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uk-UA" dirty="0">
                <a:solidFill>
                  <a:schemeClr val="accent4"/>
                </a:solidFill>
                <a:latin typeface="Arial Black" panose="020B0A04020102020204" pitchFamily="34" charset="0"/>
              </a:rPr>
              <a:t>навпіл.</a:t>
            </a:r>
            <a:endParaRPr lang="ru-RU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C:\Users\U\Downloads\картинки до дня захисту тварин - Поиск в Google1324_files\12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012529"/>
            <a:ext cx="7848872" cy="2969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1392</TotalTime>
  <Words>465</Words>
  <Application>Microsoft Office PowerPoint</Application>
  <PresentationFormat>Экран (4:3)</PresentationFormat>
  <Paragraphs>32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Легкий дым</vt:lpstr>
      <vt:lpstr>Евглена зелена, амеба протей,   інфузорія-туфелька - одноклітинні тварини.</vt:lpstr>
      <vt:lpstr>Одноклітинні – найпростіші тварини поширені по всій земній кулі – в морях, океанах, прісних водоймах, грунті, в організмах тварин, рослин, людини. Всього відомо приблизно 25 тисяч видів найпростіших, в Україні – 1200 видів.</vt:lpstr>
      <vt:lpstr>  Мета: встановити особливості організації амеби протея, інфузорії-туфельки та евглени зеленої як одноклітинних організмів.</vt:lpstr>
      <vt:lpstr>Евглена зелена, амеба протей,   інфузорія-туфелька мешкають в стоячих прісних водоймах з рослинними рештками, що гниють.</vt:lpstr>
      <vt:lpstr>Амеба - мікроскопічна істота, розміром до 0,5 мм, зовні вкрита лише мембраною. Форма клітини непостійна. Рухається за допомогою несправжніх ніжок. </vt:lpstr>
      <vt:lpstr>В цитоплазмі, майже в центрі клітини, міститься ядро. Є скоротлива вакуоля, яка може змінювати свій об`єм і виводити надлишок води із клітини. Так регулюється тиск усередині клітини.</vt:lpstr>
      <vt:lpstr>Живиться  амеба протей бактеріями та одноклінними водоростями, захоплюючи їх несправжніми ніжками. Дві сусідні несправжні ніжки огортають частинку їжі: оточена мембраною вона опиняється в цитоплазмі. Так формується травна вакуоля.</vt:lpstr>
      <vt:lpstr>Тип живлення, за якого організм отримує готові органічні речовини, називається гетеротрофним.  Газообмін в амеби відбувається через поверхню клітини. Кисень, розчинений у воді, потрапляє в клітину та окиснює органічні речовини.  Вуглекислий газ, який при цьому утворюється, виводиться назовні також  через  поверхню клітини.</vt:lpstr>
      <vt:lpstr>Розмножується амеба  протей поділом клітини  навпіл.</vt:lpstr>
      <vt:lpstr>В разі настання несприятливих умов, амеба, як і більшість одноклітинних тварин, здатна утворювати цисту: клітина вкривається щільною оболонкою і припиняє активні процеси життєдіяльності.   Циста  - це і форма розселення організмів. </vt:lpstr>
      <vt:lpstr>Інфузорія-туфелька – звичайний мешканець неглибоких прісних водойм.   Довжина клітини – до 0,3 мм. Клітина інфузорії  має відносно постійну форму, що нагадує відбиток туфлі. </vt:lpstr>
      <vt:lpstr> Плаває інфузорія завдяки хвилеподібним рухам війок (до 15 тисяч), розташованих по поверхні клітини, тупим кінцем тіла вперед. Швидкість пересування сягає 2-2,5 мм/с.  </vt:lpstr>
      <vt:lpstr>Живиться інфузорія-туфелька бактеріями, отже, вона гетеротроф. На черевному боці клітини є велика передротова западина.  На її дні розташований клітинний рот, відокремлений від цитоплазми клітинною мембраною.  Тут формуються травні вакуолі. Неперетравлені рештки їжі видаляються через порошицю. Газообмін відбувається через поверхню клітини.</vt:lpstr>
      <vt:lpstr>Інфузорія-туфелька має два ядра – велике і мале. Велике ядро за формою нагадує насінину квасолі. Воно керує процесами життєдіяльності в клітині.  Мале ядро кулястої форми зберігає спадкову інформацію та передає її дочірнім клітинам під час поділу клітини.</vt:lpstr>
      <vt:lpstr>Розмножується інфузорія-туфелька поділом клітини навпіл.</vt:lpstr>
      <vt:lpstr> Їй також притаманне статеве розмноження – складний спосіб обміну спадковою інформацією без утворення статевих клітин.</vt:lpstr>
      <vt:lpstr>Евглена зелена мешкає в неглибоких прісних водоймах, зазвичай з високим вмістом органічних речовин. Форма клітини веретеноподібна.  </vt:lpstr>
      <vt:lpstr>Презентация PowerPoint</vt:lpstr>
      <vt:lpstr>В цитоплазмі клітини евглени зеленої знаходяться одне ядро, скоротлива вакуоля,червоне світлочутливе вічко, до 20 хлоропластів.  </vt:lpstr>
      <vt:lpstr>Презентация PowerPoint</vt:lpstr>
      <vt:lpstr>Отже, евглені зеленій властиве змішане живлення. Рух евглени забезпечує довгий джгутик, який робить до 40 обертів за секунду.</vt:lpstr>
      <vt:lpstr>Розмножується евглена зелена поділом клітини навпіл</vt:lpstr>
      <vt:lpstr>Роль прісноводних одноклітинних твариноподібних організмів у природі та житті людини</vt:lpstr>
      <vt:lpstr>Лабораторні дослідження Спостереження інфузорій. 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найпростіші</dc:title>
  <dc:creator>U</dc:creator>
  <cp:lastModifiedBy>Сергей</cp:lastModifiedBy>
  <cp:revision>80</cp:revision>
  <dcterms:created xsi:type="dcterms:W3CDTF">2022-10-30T05:13:50Z</dcterms:created>
  <dcterms:modified xsi:type="dcterms:W3CDTF">2022-11-12T18:47:19Z</dcterms:modified>
</cp:coreProperties>
</file>