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</p:sldMasterIdLst>
  <p:notesMasterIdLst>
    <p:notesMasterId r:id="rId14"/>
  </p:notesMasterIdLst>
  <p:sldIdLst>
    <p:sldId id="292" r:id="rId5"/>
    <p:sldId id="284" r:id="rId6"/>
    <p:sldId id="285" r:id="rId7"/>
    <p:sldId id="290" r:id="rId8"/>
    <p:sldId id="286" r:id="rId9"/>
    <p:sldId id="287" r:id="rId10"/>
    <p:sldId id="288" r:id="rId11"/>
    <p:sldId id="289" r:id="rId12"/>
    <p:sldId id="293" r:id="rId13"/>
  </p:sldIdLst>
  <p:sldSz cx="9144000" cy="6858000" type="screen4x3"/>
  <p:notesSz cx="6858000" cy="9525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мила" initials="к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4660"/>
  </p:normalViewPr>
  <p:slideViewPr>
    <p:cSldViewPr>
      <p:cViewPr varScale="1">
        <p:scale>
          <a:sx n="54" d="100"/>
          <a:sy n="54" d="100"/>
        </p:scale>
        <p:origin x="1411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7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7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06B35-05B6-46FF-B9DA-8D1DD9C1C323}" type="datetimeFigureOut">
              <a:rPr lang="uk-UA" smtClean="0"/>
              <a:t>09.11.2022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1190625"/>
            <a:ext cx="4286250" cy="3214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584700"/>
            <a:ext cx="5486400" cy="3749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047163"/>
            <a:ext cx="2971800" cy="477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047163"/>
            <a:ext cx="2971800" cy="477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8966E-2672-439B-BDC5-FB77E801CA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014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3400" y="4740025"/>
            <a:ext cx="5467325" cy="44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7511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01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1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307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2BE4A-FDC0-498D-B1D7-EA2187764EF1}" type="datetimeFigureOut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09.11.2022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FB539-1775-46B8-AA67-1E836E262669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425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0EF14-1E73-4160-93DD-74027D30044D}" type="datetimeFigureOut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09.11.2022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A7B5A-7756-4BAB-B0AC-D6ED7086EE34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80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50ED-290F-4C3C-B4A8-3F06C2A0F96C}" type="datetimeFigureOut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09.11.2022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B09E3-88C8-4F37-9A61-FE0AC8E11A51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73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3B17E-678A-473E-B9AA-AECA3C2855A5}" type="datetimeFigureOut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09.11.2022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9A05-4958-4B4E-8BA6-86AB299EA101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44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3030D-84F9-4472-8B93-ABBB2D3A4272}" type="datetimeFigureOut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09.11.2022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6742-28A3-4F1F-9CFB-432B6E0ADEFF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072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45E48-A29C-460C-989B-CF5C7F94CEB7}" type="datetimeFigureOut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09.11.2022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01FD1-C408-46B8-A973-CD06F28C8EB3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69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4ACC6-3689-43AD-ACC3-8D9048FE8358}" type="datetimeFigureOut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09.11.2022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57693-7C7A-4A03-AD7A-F2FD6F171747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39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F1D67-C9B9-4889-8A47-3CB696EA3697}" type="datetimeFigureOut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09.11.2022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48559-E397-497E-BBAD-25B5C4BD5E9A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8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963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347CD-E875-415E-BB66-81219CA3B283}" type="datetimeFigureOut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09.11.2022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BF324-E924-40FA-8D7D-99577D0EE71B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54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93C33-BC3F-4398-90ED-B79C92754CED}" type="datetimeFigureOut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09.11.2022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C98DE-FBF5-4CA5-AF7E-D6DCBCD96019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90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9437D-6763-451F-BCD8-E2CBCBAAF34B}" type="datetimeFigureOut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09.11.2022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0603E-95DF-41A4-83E8-E032A200B0F5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51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1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95A80-07F9-4455-947D-97A15B4CBAF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2524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919C-5B0B-463B-9748-8E7820BA75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64EA-D1BB-4448-BD09-BCEBD6A1F7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918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919C-5B0B-463B-9748-8E7820BA75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64EA-D1BB-4448-BD09-BCEBD6A1F7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27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919C-5B0B-463B-9748-8E7820BA75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64EA-D1BB-4448-BD09-BCEBD6A1F7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429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919C-5B0B-463B-9748-8E7820BA75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64EA-D1BB-4448-BD09-BCEBD6A1F7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68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919C-5B0B-463B-9748-8E7820BA75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64EA-D1BB-4448-BD09-BCEBD6A1F7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64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919C-5B0B-463B-9748-8E7820BA75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64EA-D1BB-4448-BD09-BCEBD6A1F7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6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9453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919C-5B0B-463B-9748-8E7820BA75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64EA-D1BB-4448-BD09-BCEBD6A1F7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238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919C-5B0B-463B-9748-8E7820BA75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64EA-D1BB-4448-BD09-BCEBD6A1F7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1335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919C-5B0B-463B-9748-8E7820BA75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64EA-D1BB-4448-BD09-BCEBD6A1F7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70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919C-5B0B-463B-9748-8E7820BA75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64EA-D1BB-4448-BD09-BCEBD6A1F7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8699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919C-5B0B-463B-9748-8E7820BA75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64EA-D1BB-4448-BD09-BCEBD6A1F7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692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384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222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7504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15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5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9627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6684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60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554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2443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8963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259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6328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199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462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4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25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17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73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99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987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52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BFEE6F"/>
            </a:gs>
            <a:gs pos="88000">
              <a:srgbClr val="81AD3C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3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7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8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9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2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</p:grpSp>
        <p:grpSp>
          <p:nvGrpSpPr>
            <p:cNvPr id="1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4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5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grpSp>
            <p:nvGrpSpPr>
              <p:cNvPr id="16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7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8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9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0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1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</p:grpSp>
        <p:grpSp>
          <p:nvGrpSpPr>
            <p:cNvPr id="22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23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4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5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6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7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8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9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30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3655EE-A809-4C59-85B6-F88679A7BAF8}" type="datetimeFigureOut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09.11.2022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B8CBB1-72C8-4AA7-9CAB-644DAE07934F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41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F919C-5B0B-463B-9748-8E7820BA75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D64EA-D1BB-4448-BD09-BCEBD6A1F7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97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74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G:\22420163.jpg"/>
          <p:cNvPicPr preferRelativeResize="0"/>
          <p:nvPr/>
        </p:nvPicPr>
        <p:blipFill rotWithShape="1">
          <a:blip r:embed="rId3">
            <a:alphaModFix/>
          </a:blip>
          <a:srcRect l="2146" b="4328"/>
          <a:stretch/>
        </p:blipFill>
        <p:spPr>
          <a:xfrm>
            <a:off x="755576" y="332656"/>
            <a:ext cx="7668344" cy="537321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4357687" y="928687"/>
            <a:ext cx="3540125" cy="17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Corsiva"/>
              <a:buNone/>
            </a:pPr>
            <a:r>
              <a:rPr lang="en-US" sz="5400" b="1" i="0" u="none" strike="noStrike" cap="none">
                <a:solidFill>
                  <a:srgbClr val="00B0F0"/>
                </a:solidFill>
                <a:latin typeface="Corsiva"/>
                <a:ea typeface="Corsiva"/>
                <a:cs typeface="Corsiva"/>
                <a:sym typeface="Corsiva"/>
              </a:rPr>
              <a:t>Урок   хімії 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Corsiva"/>
              <a:buNone/>
            </a:pPr>
            <a:r>
              <a:rPr lang="en-US" sz="5400" b="1" i="0" u="none" strike="noStrike" cap="none">
                <a:solidFill>
                  <a:srgbClr val="00B0F0"/>
                </a:solidFill>
                <a:latin typeface="Corsiva"/>
                <a:ea typeface="Corsiva"/>
                <a:cs typeface="Corsiva"/>
                <a:sym typeface="Corsiva"/>
              </a:rPr>
              <a:t>у 8 класі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21860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620688"/>
            <a:ext cx="7560840" cy="430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571500" algn="l"/>
                <a:tab pos="1257300" algn="l"/>
                <a:tab pos="1371600" algn="l"/>
              </a:tabLst>
            </a:pP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1. Серед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запропонованих формул виділити формули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оксидів</a:t>
            </a:r>
            <a:endParaRPr lang="uk-UA" sz="14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>
              <a:lnSpc>
                <a:spcPct val="115000"/>
              </a:lnSpc>
              <a:spcAft>
                <a:spcPts val="1000"/>
              </a:spcAft>
              <a:tabLst>
                <a:tab pos="1257300" algn="l"/>
                <a:tab pos="1371600" algn="l"/>
              </a:tabLst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uk-UA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uk-UA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uk-UA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uk-UA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uk-UA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uk-UA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HF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H</a:t>
            </a:r>
            <a:r>
              <a:rPr lang="en-US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Cu</a:t>
            </a:r>
            <a:r>
              <a:rPr lang="uk-UA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4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>
              <a:lnSpc>
                <a:spcPct val="115000"/>
              </a:lnSpc>
              <a:spcAft>
                <a:spcPts val="1000"/>
              </a:spcAft>
              <a:tabLst>
                <a:tab pos="1257300" algn="l"/>
                <a:tab pos="1371600" algn="l"/>
              </a:tabLst>
            </a:pP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2.За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нормальних умов вода </a:t>
            </a:r>
            <a:endParaRPr lang="uk-UA" sz="14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257300" algn="l"/>
                <a:tab pos="1371600" algn="l"/>
              </a:tabLst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а) газ;                    б) тверда речовина;                    в) рідина;</a:t>
            </a:r>
            <a:endParaRPr lang="uk-UA" sz="14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257300" algn="l"/>
                <a:tab pos="1371600" algn="l"/>
              </a:tabLst>
            </a:pP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3.Знайдіть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формули оксидів, яким відповідають назви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257300" algn="l"/>
                <a:tab pos="1371600" algn="l"/>
              </a:tabLst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НАЗВИ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	                          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ФОРМУЛИ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14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257300" algn="l"/>
                <a:tab pos="1371600" algn="l"/>
              </a:tabLst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Плюмбум (І І) оксид                   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ru-RU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ru-RU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uk-UA" sz="14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257300" algn="l"/>
                <a:tab pos="1371600" algn="l"/>
              </a:tabLst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Купрум (І) оксид                                      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endParaRPr lang="uk-UA" sz="14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257300" algn="l"/>
                <a:tab pos="1371600" algn="l"/>
              </a:tabLst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Сульфур (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оксид                                 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uk-UA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endParaRPr lang="uk-UA" sz="14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257300" algn="l"/>
                <a:tab pos="1371600" algn="l"/>
                <a:tab pos="3771900" algn="l"/>
                <a:tab pos="3886200" algn="l"/>
                <a:tab pos="4686300" algn="l"/>
              </a:tabLst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Карбон (І І) оксид                                    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PbO</a:t>
            </a:r>
            <a:r>
              <a:rPr lang="uk-UA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PbO</a:t>
            </a:r>
            <a:endParaRPr lang="uk-UA" sz="1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715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770324"/>
            <a:ext cx="6984776" cy="365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Хімічна </a:t>
            </a:r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вікторина</a:t>
            </a:r>
            <a:endParaRPr lang="uk-UA" sz="32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який хімічний елемент багата морська капуста? </a:t>
            </a:r>
            <a:endParaRPr lang="uk-UA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Нестача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якого хімічного елемента призводить до карієсу?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Знайдемо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 у періодичній системі. Під яким номером? 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Яка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атомна маса?</a:t>
            </a:r>
            <a:endParaRPr lang="uk-UA" sz="14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 Як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називається елемент в періодичній системі під №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1?</a:t>
            </a:r>
            <a:endParaRPr lang="uk-UA" sz="14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  Скільки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заліза в організмі дорослої людини? </a:t>
            </a:r>
            <a:endParaRPr lang="uk-UA" sz="14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  Який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газ необхідний для дихання?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Формула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sz="14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  Що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являє собою піна, що утворюється коли варять суп або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варення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uk-UA" sz="1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219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836712"/>
            <a:ext cx="7128792" cy="2328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257300" algn="l"/>
                <a:tab pos="1371600" algn="l"/>
                <a:tab pos="3771900" algn="l"/>
                <a:tab pos="3886200" algn="l"/>
                <a:tab pos="4686300" algn="l"/>
              </a:tabLst>
            </a:pPr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Фізкульхвилинка</a:t>
            </a:r>
            <a:endParaRPr lang="uk-UA" sz="20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257300" algn="l"/>
                <a:tab pos="1371600" algn="l"/>
                <a:tab pos="3771900" algn="l"/>
                <a:tab pos="3886200" algn="l"/>
                <a:tab pos="4686300" algn="l"/>
              </a:tabLst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Елементи стали струнко, руки вгору підняли,</a:t>
            </a:r>
            <a:endParaRPr lang="uk-UA" sz="20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257300" algn="l"/>
                <a:tab pos="1371600" algn="l"/>
                <a:tab pos="3771900" algn="l"/>
                <a:tab pos="3886200" algn="l"/>
                <a:tab pos="4686300" algn="l"/>
              </a:tabLst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Потягнулись, повернулись, всі присіли. Раз, два, три.</a:t>
            </a:r>
            <a:endParaRPr lang="uk-UA" sz="20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257300" algn="l"/>
                <a:tab pos="1371600" algn="l"/>
                <a:tab pos="3771900" algn="l"/>
                <a:tab pos="3886200" algn="l"/>
                <a:tab pos="4686300" algn="l"/>
              </a:tabLst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Оксиген взяв руки в боки, Літій, Натрій – так стоять.</a:t>
            </a:r>
            <a:endParaRPr lang="uk-UA" sz="20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Височенько пострибаєм, дружно хімію вивчаєм.</a:t>
            </a:r>
            <a:endParaRPr lang="uk-UA" sz="2000" b="1" dirty="0">
              <a:solidFill>
                <a:srgbClr val="002060"/>
              </a:solidFill>
            </a:endParaRPr>
          </a:p>
        </p:txBody>
      </p:sp>
      <p:pic>
        <p:nvPicPr>
          <p:cNvPr id="3" name="Google Shape;19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52864" y="3284984"/>
            <a:ext cx="2510280" cy="223224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597951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54868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Використання</a:t>
            </a:r>
            <a:r>
              <a:rPr lang="uk-UA" b="1" dirty="0" smtClean="0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 кислот у харчовій промисловості</a:t>
            </a:r>
            <a:r>
              <a:rPr lang="en-US" b="1" dirty="0" smtClean="0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endParaRPr lang="uk-UA" dirty="0"/>
          </a:p>
        </p:txBody>
      </p:sp>
      <p:pic>
        <p:nvPicPr>
          <p:cNvPr id="4" name="Google Shape;23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8965" y="4150096"/>
            <a:ext cx="3773487" cy="224313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5" name="Google Shape;22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1052736"/>
            <a:ext cx="2085975" cy="148748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6" name="Google Shape;22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58752" y="908050"/>
            <a:ext cx="3419475" cy="225583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7" name="Google Shape;221;p27" descr="D:\Матеріали МАН\л м\sm29_bottle_vitamin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18596" y="1916707"/>
            <a:ext cx="1963737" cy="29273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8" name="Google Shape;227;p27"/>
          <p:cNvPicPr preferRelativeResize="0"/>
          <p:nvPr/>
        </p:nvPicPr>
        <p:blipFill rotWithShape="1">
          <a:blip r:embed="rId6">
            <a:alphaModFix/>
          </a:blip>
          <a:srcRect l="28169" r="26056"/>
          <a:stretch/>
        </p:blipFill>
        <p:spPr>
          <a:xfrm>
            <a:off x="3645843" y="4004047"/>
            <a:ext cx="1824037" cy="1755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9" name="Google Shape;230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2389" y="2607692"/>
            <a:ext cx="2524125" cy="187801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0" name="Google Shape;232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02411" y="760636"/>
            <a:ext cx="2352675" cy="177958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1" name="Google Shape;229;p2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658294" y="4004047"/>
            <a:ext cx="3113113" cy="230527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2" name="Google Shape;226;p2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844184" y="2523926"/>
            <a:ext cx="1951037" cy="171291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3" name="Google Shape;224;p27"/>
          <p:cNvPicPr preferRelativeResize="0"/>
          <p:nvPr/>
        </p:nvPicPr>
        <p:blipFill rotWithShape="1">
          <a:blip r:embed="rId11">
            <a:alphaModFix/>
          </a:blip>
          <a:srcRect b="5000"/>
          <a:stretch/>
        </p:blipFill>
        <p:spPr>
          <a:xfrm>
            <a:off x="2853784" y="2654894"/>
            <a:ext cx="2243137" cy="14509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8993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7;p28"/>
          <p:cNvSpPr/>
          <p:nvPr/>
        </p:nvSpPr>
        <p:spPr>
          <a:xfrm>
            <a:off x="285750" y="0"/>
            <a:ext cx="3143250" cy="2714625"/>
          </a:xfrm>
          <a:custGeom>
            <a:avLst/>
            <a:gdLst/>
            <a:ahLst/>
            <a:cxnLst/>
            <a:rect l="l" t="t" r="r" b="b"/>
            <a:pathLst>
              <a:path w="3143248" h="2714625" extrusionOk="0">
                <a:moveTo>
                  <a:pt x="0" y="678656"/>
                </a:moveTo>
                <a:lnTo>
                  <a:pt x="1047740" y="678645"/>
                </a:lnTo>
                <a:lnTo>
                  <a:pt x="1571624" y="0"/>
                </a:lnTo>
                <a:lnTo>
                  <a:pt x="2095508" y="678645"/>
                </a:lnTo>
                <a:lnTo>
                  <a:pt x="3143248" y="678656"/>
                </a:lnTo>
                <a:lnTo>
                  <a:pt x="2619391" y="1357313"/>
                </a:lnTo>
                <a:lnTo>
                  <a:pt x="3143248" y="2035969"/>
                </a:lnTo>
                <a:lnTo>
                  <a:pt x="2095508" y="2035980"/>
                </a:lnTo>
                <a:lnTo>
                  <a:pt x="1571624" y="2714625"/>
                </a:lnTo>
                <a:lnTo>
                  <a:pt x="1047740" y="2035980"/>
                </a:lnTo>
                <a:lnTo>
                  <a:pt x="0" y="2035969"/>
                </a:lnTo>
                <a:lnTo>
                  <a:pt x="523857" y="1357313"/>
                </a:lnTo>
                <a:close/>
              </a:path>
            </a:pathLst>
          </a:custGeom>
          <a:solidFill>
            <a:srgbClr val="FFCC99"/>
          </a:solidFill>
          <a:ln w="25400" cap="flat" cmpd="sng">
            <a:solidFill>
              <a:srgbClr val="FF996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1" i="0" u="none" strike="noStrike" cap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Times New Roman"/>
              <a:buNone/>
            </a:pPr>
            <a:r>
              <a:rPr lang="en-US" sz="32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побуті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Google Shape;240;p28"/>
          <p:cNvSpPr/>
          <p:nvPr/>
        </p:nvSpPr>
        <p:spPr>
          <a:xfrm>
            <a:off x="3779912" y="0"/>
            <a:ext cx="3168352" cy="2714625"/>
          </a:xfrm>
          <a:custGeom>
            <a:avLst/>
            <a:gdLst/>
            <a:ahLst/>
            <a:cxnLst/>
            <a:rect l="l" t="t" r="r" b="b"/>
            <a:pathLst>
              <a:path w="3714748" h="2786063" extrusionOk="0">
                <a:moveTo>
                  <a:pt x="0" y="696516"/>
                </a:moveTo>
                <a:lnTo>
                  <a:pt x="1238239" y="696504"/>
                </a:lnTo>
                <a:lnTo>
                  <a:pt x="1857374" y="0"/>
                </a:lnTo>
                <a:lnTo>
                  <a:pt x="2476509" y="696504"/>
                </a:lnTo>
                <a:lnTo>
                  <a:pt x="3714748" y="696516"/>
                </a:lnTo>
                <a:lnTo>
                  <a:pt x="3095644" y="1393032"/>
                </a:lnTo>
                <a:lnTo>
                  <a:pt x="3714748" y="2089547"/>
                </a:lnTo>
                <a:lnTo>
                  <a:pt x="2476509" y="2089559"/>
                </a:lnTo>
                <a:lnTo>
                  <a:pt x="1857374" y="2786063"/>
                </a:lnTo>
                <a:lnTo>
                  <a:pt x="1238239" y="2089559"/>
                </a:lnTo>
                <a:lnTo>
                  <a:pt x="0" y="2089547"/>
                </a:lnTo>
                <a:lnTo>
                  <a:pt x="619104" y="1393032"/>
                </a:lnTo>
                <a:close/>
              </a:path>
            </a:pathLst>
          </a:custGeom>
          <a:solidFill>
            <a:srgbClr val="FFCC99"/>
          </a:solidFill>
          <a:ln w="25400" cap="flat" cmpd="sng">
            <a:solidFill>
              <a:srgbClr val="FF996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Times New Roman"/>
              <a:buNone/>
            </a:pPr>
            <a:r>
              <a:rPr lang="en-US" sz="32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медицині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Google Shape;244;p28"/>
          <p:cNvPicPr preferRelativeResize="0"/>
          <p:nvPr/>
        </p:nvPicPr>
        <p:blipFill rotWithShape="1">
          <a:blip r:embed="rId2">
            <a:alphaModFix/>
          </a:blip>
          <a:srcRect l="27279" r="24984"/>
          <a:stretch/>
        </p:blipFill>
        <p:spPr>
          <a:xfrm>
            <a:off x="6948264" y="412237"/>
            <a:ext cx="1791600" cy="1834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5" name="Google Shape;241;p28"/>
          <p:cNvPicPr preferRelativeResize="0"/>
          <p:nvPr/>
        </p:nvPicPr>
        <p:blipFill rotWithShape="1">
          <a:blip r:embed="rId3">
            <a:alphaModFix/>
          </a:blip>
          <a:srcRect l="15939" t="14195" r="14992" b="14826"/>
          <a:stretch/>
        </p:blipFill>
        <p:spPr>
          <a:xfrm>
            <a:off x="6655594" y="1870732"/>
            <a:ext cx="2464800" cy="1528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6" name="Google Shape;245;p28" descr="Зображення 27 з 96000"/>
          <p:cNvPicPr preferRelativeResize="0"/>
          <p:nvPr/>
        </p:nvPicPr>
        <p:blipFill rotWithShape="1">
          <a:blip r:embed="rId4">
            <a:alphaModFix/>
          </a:blip>
          <a:srcRect t="28767" r="25595"/>
          <a:stretch/>
        </p:blipFill>
        <p:spPr>
          <a:xfrm>
            <a:off x="280444" y="2598702"/>
            <a:ext cx="3072600" cy="1902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7" name="Google Shape;238;p28"/>
          <p:cNvPicPr preferRelativeResize="0"/>
          <p:nvPr/>
        </p:nvPicPr>
        <p:blipFill rotWithShape="1">
          <a:blip r:embed="rId5">
            <a:alphaModFix/>
          </a:blip>
          <a:srcRect l="4464"/>
          <a:stretch/>
        </p:blipFill>
        <p:spPr>
          <a:xfrm>
            <a:off x="3429694" y="2726930"/>
            <a:ext cx="3225900" cy="1969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8" name="Google Shape;246;p28"/>
          <p:cNvPicPr preferRelativeResize="0"/>
          <p:nvPr/>
        </p:nvPicPr>
        <p:blipFill rotWithShape="1">
          <a:blip r:embed="rId6">
            <a:alphaModFix/>
          </a:blip>
          <a:srcRect l="15908" t="13562" r="20453"/>
          <a:stretch/>
        </p:blipFill>
        <p:spPr>
          <a:xfrm>
            <a:off x="2770712" y="1494350"/>
            <a:ext cx="2018400" cy="159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9" name="Google Shape;242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33096" y="3515379"/>
            <a:ext cx="2464800" cy="1685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0" name="Google Shape;239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1032" y="4600521"/>
            <a:ext cx="2939100" cy="1834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1" name="Google Shape;243;p28"/>
          <p:cNvPicPr preferRelativeResize="0"/>
          <p:nvPr/>
        </p:nvPicPr>
        <p:blipFill rotWithShape="1">
          <a:blip r:embed="rId9">
            <a:alphaModFix/>
          </a:blip>
          <a:srcRect t="7311" b="9833"/>
          <a:stretch/>
        </p:blipFill>
        <p:spPr>
          <a:xfrm>
            <a:off x="4130780" y="4437112"/>
            <a:ext cx="2781300" cy="1902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7303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1;p29"/>
          <p:cNvSpPr/>
          <p:nvPr/>
        </p:nvSpPr>
        <p:spPr>
          <a:xfrm>
            <a:off x="2071687" y="0"/>
            <a:ext cx="4429125" cy="2643187"/>
          </a:xfrm>
          <a:custGeom>
            <a:avLst/>
            <a:gdLst/>
            <a:ahLst/>
            <a:cxnLst/>
            <a:rect l="l" t="t" r="r" b="b"/>
            <a:pathLst>
              <a:path w="4429123" h="2643188" extrusionOk="0">
                <a:moveTo>
                  <a:pt x="0" y="660797"/>
                </a:moveTo>
                <a:lnTo>
                  <a:pt x="1476362" y="660786"/>
                </a:lnTo>
                <a:lnTo>
                  <a:pt x="2214562" y="0"/>
                </a:lnTo>
                <a:lnTo>
                  <a:pt x="2952761" y="660786"/>
                </a:lnTo>
                <a:lnTo>
                  <a:pt x="4429123" y="660797"/>
                </a:lnTo>
                <a:lnTo>
                  <a:pt x="3690961" y="1321594"/>
                </a:lnTo>
                <a:lnTo>
                  <a:pt x="4429123" y="1982391"/>
                </a:lnTo>
                <a:lnTo>
                  <a:pt x="2952761" y="1982402"/>
                </a:lnTo>
                <a:lnTo>
                  <a:pt x="2214562" y="2643188"/>
                </a:lnTo>
                <a:lnTo>
                  <a:pt x="1476362" y="1982402"/>
                </a:lnTo>
                <a:lnTo>
                  <a:pt x="0" y="1982391"/>
                </a:lnTo>
                <a:lnTo>
                  <a:pt x="738162" y="1321594"/>
                </a:lnTo>
                <a:close/>
              </a:path>
            </a:pathLst>
          </a:custGeom>
          <a:solidFill>
            <a:srgbClr val="FFCC99"/>
          </a:solidFill>
          <a:ln w="25400" cap="flat" cmpd="sng">
            <a:solidFill>
              <a:srgbClr val="FF996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Times New Roman"/>
              <a:buNone/>
            </a:pPr>
            <a:r>
              <a:rPr lang="en-US" sz="32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промисловості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Google Shape;252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7250" y="2214562"/>
            <a:ext cx="2714625" cy="1928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55;p29" descr="Зображення 42 з 96000"/>
          <p:cNvPicPr preferRelativeResize="0"/>
          <p:nvPr/>
        </p:nvPicPr>
        <p:blipFill rotWithShape="1">
          <a:blip r:embed="rId3">
            <a:alphaModFix/>
          </a:blip>
          <a:srcRect l="31500" t="44909" r="8499"/>
          <a:stretch/>
        </p:blipFill>
        <p:spPr>
          <a:xfrm>
            <a:off x="5652120" y="1427701"/>
            <a:ext cx="28575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5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45532" y="3416583"/>
            <a:ext cx="3813175" cy="2382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220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548680"/>
            <a:ext cx="54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F0000"/>
              </a:buClr>
            </a:pPr>
            <a:r>
              <a:rPr lang="uk-UA" sz="2800" b="1" dirty="0" smtClean="0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   Складемо </a:t>
            </a:r>
            <a:r>
              <a:rPr lang="uk-UA" sz="2800" b="1" dirty="0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сенкан</a:t>
            </a:r>
            <a:endParaRPr lang="uk-UA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1484784"/>
            <a:ext cx="1131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00000"/>
              </a:buClr>
            </a:pPr>
            <a:r>
              <a:rPr lang="uk-UA" b="1" dirty="0">
                <a:solidFill>
                  <a:srgbClr val="002060"/>
                </a:solidFill>
                <a:latin typeface="Domine"/>
                <a:ea typeface="Domine"/>
                <a:cs typeface="Domine"/>
                <a:sym typeface="Domine"/>
              </a:rPr>
              <a:t>Кислоти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1935089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Domine"/>
                <a:ea typeface="Domine"/>
                <a:cs typeface="Domine"/>
                <a:sym typeface="Domine"/>
              </a:rPr>
              <a:t>Безбарвні, концентровані, </a:t>
            </a:r>
            <a:r>
              <a:rPr lang="en-US" b="1" dirty="0" smtClean="0">
                <a:solidFill>
                  <a:srgbClr val="002060"/>
                </a:solidFill>
                <a:latin typeface="Domine"/>
                <a:ea typeface="Domine"/>
                <a:cs typeface="Domine"/>
                <a:sym typeface="Domine"/>
              </a:rPr>
              <a:t>розбавлен</a:t>
            </a:r>
            <a:r>
              <a:rPr lang="uk-UA" b="1" dirty="0" smtClean="0">
                <a:solidFill>
                  <a:srgbClr val="002060"/>
                </a:solidFill>
                <a:latin typeface="Domine"/>
                <a:ea typeface="Domine"/>
                <a:cs typeface="Domine"/>
                <a:sym typeface="Domine"/>
              </a:rPr>
              <a:t>і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2492896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00000"/>
              </a:buClr>
            </a:pPr>
            <a:r>
              <a:rPr lang="uk-UA" b="1" dirty="0">
                <a:solidFill>
                  <a:srgbClr val="002060"/>
                </a:solidFill>
                <a:latin typeface="Domine"/>
                <a:ea typeface="Domine"/>
                <a:cs typeface="Domine"/>
                <a:sym typeface="Domine"/>
              </a:rPr>
              <a:t>Реагують, розчиняються, окиснюють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2982944"/>
            <a:ext cx="3240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00000"/>
              </a:buClr>
            </a:pPr>
            <a:r>
              <a:rPr lang="uk-UA" b="1" dirty="0">
                <a:solidFill>
                  <a:srgbClr val="002060"/>
                </a:solidFill>
                <a:latin typeface="Domine"/>
                <a:ea typeface="Domine"/>
                <a:cs typeface="Domine"/>
                <a:sym typeface="Domine"/>
              </a:rPr>
              <a:t>Клас неорганічних сполук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92193" y="3472992"/>
            <a:ext cx="1037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00000"/>
              </a:buClr>
            </a:pPr>
            <a:r>
              <a:rPr lang="uk-UA" b="1" dirty="0">
                <a:solidFill>
                  <a:srgbClr val="002060"/>
                </a:solidFill>
                <a:latin typeface="Domine"/>
                <a:ea typeface="Domine"/>
                <a:cs typeface="Domine"/>
                <a:sym typeface="Domine"/>
              </a:rPr>
              <a:t>Рідини</a:t>
            </a:r>
            <a:r>
              <a:rPr lang="uk-UA" b="1" dirty="0">
                <a:solidFill>
                  <a:srgbClr val="C00000"/>
                </a:solidFill>
                <a:latin typeface="Domine"/>
                <a:ea typeface="Domine"/>
                <a:cs typeface="Domine"/>
                <a:sym typeface="Domine"/>
              </a:rPr>
              <a:t> 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3652713" cy="257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29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35;p38"/>
          <p:cNvPicPr preferRelativeResize="0"/>
          <p:nvPr/>
        </p:nvPicPr>
        <p:blipFill rotWithShape="1">
          <a:blip r:embed="rId2">
            <a:alphaModFix/>
          </a:blip>
          <a:srcRect l="34154" t="18817" r="18392" b="12904"/>
          <a:stretch/>
        </p:blipFill>
        <p:spPr>
          <a:xfrm>
            <a:off x="2267744" y="692696"/>
            <a:ext cx="4984380" cy="4824536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" name="Google Shape;336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7034" y="1484784"/>
            <a:ext cx="2725800" cy="2730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" name="Google Shape;337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568" y="108558"/>
            <a:ext cx="1298575" cy="599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38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26570" y="108558"/>
            <a:ext cx="1309687" cy="5992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85307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332</TotalTime>
  <Words>230</Words>
  <Application>Microsoft Office PowerPoint</Application>
  <PresentationFormat>Экран (4:3)</PresentationFormat>
  <Paragraphs>38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23" baseType="lpstr">
      <vt:lpstr>Arial</vt:lpstr>
      <vt:lpstr>Calibri</vt:lpstr>
      <vt:lpstr>Century Gothic</vt:lpstr>
      <vt:lpstr>Corsiva</vt:lpstr>
      <vt:lpstr>Courier New</vt:lpstr>
      <vt:lpstr>Domine</vt:lpstr>
      <vt:lpstr>Times New Roman</vt:lpstr>
      <vt:lpstr>Trebuchet MS</vt:lpstr>
      <vt:lpstr>Verdana</vt:lpstr>
      <vt:lpstr>Wingdings 2</vt:lpstr>
      <vt:lpstr>Тема1</vt:lpstr>
      <vt:lpstr>Spring</vt:lpstr>
      <vt:lpstr>2_Тема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дистанційного навчання в школі</dc:title>
  <dc:creator>камила</dc:creator>
  <cp:lastModifiedBy>ПК</cp:lastModifiedBy>
  <cp:revision>46</cp:revision>
  <dcterms:created xsi:type="dcterms:W3CDTF">2021-01-05T13:11:55Z</dcterms:created>
  <dcterms:modified xsi:type="dcterms:W3CDTF">2022-11-09T18:26:12Z</dcterms:modified>
</cp:coreProperties>
</file>