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8" r:id="rId13"/>
    <p:sldId id="269" r:id="rId14"/>
    <p:sldId id="270" r:id="rId15"/>
    <p:sldId id="264" r:id="rId16"/>
    <p:sldId id="271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F5CF9-68C1-45AE-9D3F-00DB0A8A96B1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767A9-092E-4C4B-ABA3-5542C17D3B8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243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D767A9-092E-4C4B-ABA3-5542C17D3B82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6099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FD2432-0D93-4EF5-BA52-B107E91DCA36}" type="datetimeFigureOut">
              <a:rPr lang="uk-UA" smtClean="0"/>
              <a:t>07.11.2022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67A9382-37F9-4CEF-8712-E66328548A5B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Формули</a:t>
            </a:r>
            <a:r>
              <a:rPr lang="uk-UA" dirty="0"/>
              <a:t> </a:t>
            </a:r>
            <a:r>
              <a:rPr lang="uk-UA" dirty="0" smtClean="0"/>
              <a:t>в табличному процесорі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/>
              <a:t>7 </a:t>
            </a:r>
            <a:r>
              <a:rPr lang="uk-UA" b="1" dirty="0" smtClean="0"/>
              <a:t>клас</a:t>
            </a:r>
          </a:p>
          <a:p>
            <a:r>
              <a:rPr lang="uk-UA" sz="1400" dirty="0" smtClean="0"/>
              <a:t>Автор:</a:t>
            </a:r>
          </a:p>
          <a:p>
            <a:r>
              <a:rPr lang="uk-UA" sz="1400" dirty="0" err="1" smtClean="0"/>
              <a:t>Нос</a:t>
            </a:r>
            <a:r>
              <a:rPr lang="uk-UA" sz="1400" dirty="0" smtClean="0"/>
              <a:t> Роман Васильович</a:t>
            </a:r>
            <a:endParaRPr lang="uk-UA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5" y="0"/>
            <a:ext cx="4633208" cy="243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Aбсолютне посилання в Excel - Blogchai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t="4335" r="25054" b="9164"/>
          <a:stretch/>
        </p:blipFill>
        <p:spPr bwMode="auto">
          <a:xfrm>
            <a:off x="-20635" y="2439963"/>
            <a:ext cx="4633207" cy="44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92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24744" cy="1143000"/>
          </a:xfrm>
        </p:spPr>
        <p:txBody>
          <a:bodyPr/>
          <a:lstStyle/>
          <a:p>
            <a:r>
              <a:rPr lang="uk-UA" dirty="0" smtClean="0"/>
              <a:t>Редагування формул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419853"/>
          </a:xfrm>
        </p:spPr>
        <p:txBody>
          <a:bodyPr/>
          <a:lstStyle/>
          <a:p>
            <a:pPr marL="68580"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Для редагування формули слід помістити курсор у рядок формул і внести необхідні зміни</a:t>
            </a: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6221644" cy="412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81206" y="2204864"/>
            <a:ext cx="3035010" cy="6732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908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024744" cy="1143000"/>
          </a:xfrm>
        </p:spPr>
        <p:txBody>
          <a:bodyPr/>
          <a:lstStyle/>
          <a:p>
            <a:r>
              <a:rPr lang="uk-UA" dirty="0" smtClean="0"/>
              <a:t>Редагування формул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4419853"/>
          </a:xfrm>
        </p:spPr>
        <p:txBody>
          <a:bodyPr/>
          <a:lstStyle/>
          <a:p>
            <a:pPr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Також можна переглядати й редагувати формули безпосередньо в клітинці. Для цього потрібно двічі клацнути по ній мишею.</a:t>
            </a: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46501"/>
            <a:ext cx="5546193" cy="367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70" y="3933054"/>
            <a:ext cx="13906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87601" y="5373216"/>
            <a:ext cx="1312391" cy="5040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Стрелка вниз 7"/>
          <p:cNvSpPr/>
          <p:nvPr/>
        </p:nvSpPr>
        <p:spPr>
          <a:xfrm rot="4414214">
            <a:off x="5505565" y="3876103"/>
            <a:ext cx="1115022" cy="2936606"/>
          </a:xfrm>
          <a:prstGeom prst="downArrow">
            <a:avLst>
              <a:gd name="adj1" fmla="val 9611"/>
              <a:gd name="adj2" fmla="val 47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85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92088"/>
          </a:xfrm>
        </p:spPr>
        <p:txBody>
          <a:bodyPr>
            <a:normAutofit/>
          </a:bodyPr>
          <a:lstStyle/>
          <a:p>
            <a:r>
              <a:rPr lang="uk-UA" dirty="0" smtClean="0"/>
              <a:t>Функції табличного процесора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4491861"/>
          </a:xfrm>
        </p:spPr>
        <p:txBody>
          <a:bodyPr/>
          <a:lstStyle/>
          <a:p>
            <a:pPr marL="68580" lvl="0" indent="0" algn="just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Табличний процесор містить набір вбудованих функцій, які можуть використовуватись у формулах. До основних функцій належать знаходження</a:t>
            </a:r>
            <a:r>
              <a:rPr lang="uk-UA" b="1" i="1" kern="0" dirty="0" smtClean="0">
                <a:solidFill>
                  <a:schemeClr val="tx1"/>
                </a:solidFill>
              </a:rPr>
              <a:t>: сума, кількість, середнє значення, максимальне та мінімальне значення.</a:t>
            </a:r>
            <a:endParaRPr lang="uk-UA" b="1" i="1" kern="0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53" b="70040"/>
          <a:stretch/>
        </p:blipFill>
        <p:spPr bwMode="auto">
          <a:xfrm>
            <a:off x="683568" y="3255649"/>
            <a:ext cx="2932038" cy="300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79912" y="3255649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b="1" i="1" kern="0" dirty="0"/>
              <a:t>Ці функції використовують для аналізу даних в електронних таблицях. </a:t>
            </a:r>
            <a:endParaRPr lang="uk-UA" b="1" i="1" kern="0" dirty="0" smtClean="0"/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/>
              <a:t>Наприклад, для знаходження: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i="1" kern="0" dirty="0"/>
              <a:t>найбільшої вартості покупки,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i="1" kern="0" dirty="0"/>
              <a:t>найнижчої оцінки в таблиці успішності учнів,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i="1" kern="0" dirty="0"/>
              <a:t>середньої температури розчину під час проведення досліду, 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b="1" i="1" kern="0" dirty="0"/>
              <a:t>кількості учасників змагань тощо.</a:t>
            </a:r>
          </a:p>
          <a:p>
            <a:pPr lvl="0"/>
            <a:endParaRPr lang="uk-UA" b="1" i="1" kern="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933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0891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Приклади вбу</a:t>
            </a:r>
            <a:r>
              <a:rPr lang="uk-UA" dirty="0"/>
              <a:t>д</a:t>
            </a:r>
            <a:r>
              <a:rPr lang="uk-UA" dirty="0" smtClean="0"/>
              <a:t>ованих функцій в </a:t>
            </a:r>
            <a:r>
              <a:rPr lang="en-US" dirty="0" smtClean="0"/>
              <a:t>excel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403268"/>
              </p:ext>
            </p:extLst>
          </p:nvPr>
        </p:nvGraphicFramePr>
        <p:xfrm>
          <a:off x="468313" y="1628800"/>
          <a:ext cx="8207376" cy="474395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3688"/>
                <a:gridCol w="4103688"/>
              </a:tblGrid>
              <a:tr h="594713">
                <a:tc>
                  <a:txBody>
                    <a:bodyPr/>
                    <a:lstStyle/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Функція</a:t>
                      </a:r>
                    </a:p>
                    <a:p>
                      <a:pPr lvl="0" algn="ctr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та її призначення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Приклад запису функції та її результат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33479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МАХ</a:t>
                      </a:r>
                      <a:r>
                        <a:rPr lang="uk-UA" sz="1800" b="1" i="1" kern="0" dirty="0" smtClean="0">
                          <a:solidFill>
                            <a:srgbClr val="FF0000"/>
                          </a:solidFill>
                        </a:rPr>
                        <a:t>(діапазон)</a:t>
                      </a:r>
                    </a:p>
                    <a:p>
                      <a:pPr lvl="0" algn="just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Знаходить максимальне число серед чисел у вказаному діапазоні клітинок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МАХ(D5:К5)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Найбільше із чисел у діапазоні клітинок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D5:К5</a:t>
                      </a:r>
                      <a:endParaRPr lang="uk-UA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МІ</a:t>
                      </a:r>
                      <a:r>
                        <a:rPr lang="en-US" sz="1600" b="1" i="1" kern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uk-UA" sz="1800" b="1" i="1" kern="0" dirty="0" smtClean="0">
                          <a:solidFill>
                            <a:srgbClr val="FF0000"/>
                          </a:solidFill>
                        </a:rPr>
                        <a:t>(діапазон)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Знаходить мінімальне число серед чисел у вказаному діапазоні клітинок</a:t>
                      </a:r>
                      <a:endParaRPr lang="uk-UA" sz="1800" b="1" i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МІ</a:t>
                      </a:r>
                      <a:r>
                        <a:rPr lang="en-US" sz="1600" b="1" i="1" kern="0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(3:5)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Найменше число серед чисел у рядках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3, 4 та 5</a:t>
                      </a:r>
                    </a:p>
                  </a:txBody>
                  <a:tcPr/>
                </a:tc>
              </a:tr>
              <a:tr h="774928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SUM(діапазон)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Обчислює суму чисел у вказаному діапазоні клітинок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SUM(В10:С15)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Сума чисел з діапазону клітинок В10:С15</a:t>
                      </a:r>
                    </a:p>
                  </a:txBody>
                  <a:tcPr/>
                </a:tc>
              </a:tr>
              <a:tr h="1095523"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AVERAGE(діапазон)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Обчислює середнє арифметичне чисел у вказаному діапазоні клітинок</a:t>
                      </a:r>
                    </a:p>
                    <a:p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rgbClr val="FF0000"/>
                          </a:solidFill>
                        </a:rPr>
                        <a:t>AVERAGE(А1:А100)</a:t>
                      </a: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Середнє арифметичне</a:t>
                      </a:r>
                      <a:endParaRPr lang="en-US" sz="1600" b="1" i="1" kern="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fontAlgn="base"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uk-UA" sz="1600" b="1" i="1" kern="0" dirty="0" smtClean="0">
                          <a:solidFill>
                            <a:schemeClr val="tx1"/>
                          </a:solidFill>
                        </a:rPr>
                        <a:t>чисел з діапазону клітинок А1:А100</a:t>
                      </a:r>
                      <a:endParaRPr lang="uk-UA" sz="1600" b="1" i="1" kern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13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764704"/>
            <a:ext cx="4176464" cy="5544616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Для спрощення використання у формулах діапазонів клітинок і пояснення даних, що містяться у клітинках, їм можна задати ім’я</a:t>
            </a:r>
            <a:r>
              <a:rPr lang="uk-UA" b="1" i="1" dirty="0" smtClean="0">
                <a:solidFill>
                  <a:schemeClr val="tx1"/>
                </a:solidFill>
              </a:rPr>
              <a:t>.</a:t>
            </a:r>
            <a:endParaRPr lang="en-US" b="1" i="1" dirty="0" smtClean="0">
              <a:solidFill>
                <a:schemeClr val="tx1"/>
              </a:solidFill>
            </a:endParaRPr>
          </a:p>
          <a:p>
            <a:pPr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Наприклад, при обчисленні суми канцелярського приладдя для школяра діапазону клітинок </a:t>
            </a:r>
            <a:r>
              <a:rPr lang="en-US" b="1" i="1" dirty="0">
                <a:solidFill>
                  <a:schemeClr val="tx1"/>
                </a:solidFill>
              </a:rPr>
              <a:t>D3:D9 </a:t>
            </a:r>
            <a:r>
              <a:rPr lang="uk-UA" b="1" i="1" dirty="0">
                <a:solidFill>
                  <a:schemeClr val="tx1"/>
                </a:solidFill>
              </a:rPr>
              <a:t>можна надати ім'я </a:t>
            </a:r>
          </a:p>
          <a:p>
            <a:pPr indent="0" algn="just">
              <a:buNone/>
            </a:pPr>
            <a:endParaRPr lang="uk-UA" b="1" i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839" y="2348880"/>
            <a:ext cx="42481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0E4AA68-5BE8-45BF-92CE-FC96B54D560A}"/>
              </a:ext>
            </a:extLst>
          </p:cNvPr>
          <p:cNvSpPr txBox="1"/>
          <p:nvPr/>
        </p:nvSpPr>
        <p:spPr>
          <a:xfrm>
            <a:off x="4862839" y="5907649"/>
            <a:ext cx="3336638" cy="52322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err="1">
                <a:solidFill>
                  <a:schemeClr val="bg1"/>
                </a:solidFill>
              </a:rPr>
              <a:t>Вартість_товарів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7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3"/>
            <a:ext cx="7992888" cy="1728191"/>
          </a:xfrm>
        </p:spPr>
        <p:txBody>
          <a:bodyPr/>
          <a:lstStyle/>
          <a:p>
            <a:pPr marL="68580"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Для іменування діапазону клітинок потрібно його виділити, у полі Ім'я замість адреси ввести з клавіатури ім'я, наприклад, Вартість_товарів, та натиснути </a:t>
            </a:r>
            <a:r>
              <a:rPr lang="en-US" b="1" i="1" dirty="0">
                <a:solidFill>
                  <a:schemeClr val="tx1"/>
                </a:solidFill>
              </a:rPr>
              <a:t>Enter.</a:t>
            </a: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39909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Большой клавишу enter - купить недорого | Ali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060848"/>
            <a:ext cx="33337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2708920"/>
            <a:ext cx="194421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2826327" y="2708920"/>
            <a:ext cx="4265954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5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інокадри фільму Люди в чорному 3: Вілл Сміт - інформація про Вілл Сміт.  Кiнокадр №27495 - Kino-teatr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25259"/>
            <a:ext cx="8236484" cy="4272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00691" y="501929"/>
            <a:ext cx="6155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Дякую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увагу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0374" y="5697935"/>
            <a:ext cx="824059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Презентація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завершена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5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kern="0" dirty="0">
                <a:solidFill>
                  <a:schemeClr val="tx1"/>
                </a:solidFill>
              </a:rPr>
              <a:t>Формула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3508977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У клітинки таблиці можна вводити не лише конкретні значення (числові та текстові дані), а й формули. За допомогою формул виконують обчислення з використанням значень, що розміщуються в інших клітинках таблиці.</a:t>
            </a:r>
          </a:p>
          <a:p>
            <a:pPr marL="68580" lvl="0" indent="0" algn="just">
              <a:buNone/>
            </a:pPr>
            <a:r>
              <a:rPr lang="uk-UA" b="1" i="1" kern="0" dirty="0">
                <a:solidFill>
                  <a:srgbClr val="FF0000"/>
                </a:solidFill>
              </a:rPr>
              <a:t>Формула — це вираз, що може містити числові дані, адреси клітинок чи їх діапазонів, функції та знаки арифметичних операцій.</a:t>
            </a:r>
            <a:endParaRPr lang="uk-UA" b="1" i="1" kern="0" dirty="0">
              <a:solidFill>
                <a:srgbClr val="FF0000"/>
              </a:solidFill>
              <a:latin typeface="Verdana"/>
            </a:endParaRP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48" y="764704"/>
            <a:ext cx="5009381" cy="1408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D51651-D923-442C-A7F0-CBEEA6D1C341}"/>
              </a:ext>
            </a:extLst>
          </p:cNvPr>
          <p:cNvSpPr txBox="1"/>
          <p:nvPr/>
        </p:nvSpPr>
        <p:spPr>
          <a:xfrm>
            <a:off x="5508104" y="5595098"/>
            <a:ext cx="288032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smtClean="0">
                <a:solidFill>
                  <a:srgbClr val="FFFFFF"/>
                </a:solidFill>
              </a:rPr>
              <a:t>=(</a:t>
            </a:r>
            <a:r>
              <a:rPr lang="en-US" sz="3600" b="1" i="1" kern="0" dirty="0" smtClean="0">
                <a:solidFill>
                  <a:srgbClr val="FFFFFF"/>
                </a:solidFill>
              </a:rPr>
              <a:t>B</a:t>
            </a:r>
            <a:r>
              <a:rPr lang="uk-UA" sz="3600" b="1" i="1" kern="0" dirty="0" smtClean="0">
                <a:solidFill>
                  <a:srgbClr val="FFFFFF"/>
                </a:solidFill>
              </a:rPr>
              <a:t>1 </a:t>
            </a:r>
            <a:r>
              <a:rPr lang="uk-UA" sz="3600" b="1" i="1" kern="0" dirty="0">
                <a:solidFill>
                  <a:srgbClr val="FFFFFF"/>
                </a:solidFill>
              </a:rPr>
              <a:t>+ </a:t>
            </a:r>
            <a:r>
              <a:rPr lang="en-US" sz="3600" b="1" i="1" kern="0" dirty="0" smtClean="0">
                <a:solidFill>
                  <a:srgbClr val="FFFFFF"/>
                </a:solidFill>
              </a:rPr>
              <a:t>B</a:t>
            </a:r>
            <a:r>
              <a:rPr lang="uk-UA" sz="3600" b="1" i="1" kern="0" dirty="0" smtClean="0">
                <a:solidFill>
                  <a:srgbClr val="FFFFFF"/>
                </a:solidFill>
              </a:rPr>
              <a:t>2)/</a:t>
            </a:r>
            <a:r>
              <a:rPr lang="en-US" sz="3600" b="1" i="1" kern="0" dirty="0" smtClean="0">
                <a:solidFill>
                  <a:srgbClr val="FFFFFF"/>
                </a:solidFill>
              </a:rPr>
              <a:t>3</a:t>
            </a:r>
            <a:endParaRPr lang="uk-UA" sz="36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211941"/>
          </a:xfrm>
        </p:spPr>
        <p:txBody>
          <a:bodyPr/>
          <a:lstStyle/>
          <a:p>
            <a:pPr marL="68580" lvl="0" indent="0" algn="just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Запис формули в середовищі табличного процесора завжди починається зі знака « = » для того, щоб можна було відрізняти формули від даних.</a:t>
            </a:r>
          </a:p>
          <a:p>
            <a:pPr marL="68580" indent="0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Наприклад, формула може мати такий вигляд</a:t>
            </a:r>
            <a:r>
              <a:rPr lang="uk-UA" b="1" i="1" kern="0" dirty="0" smtClean="0">
                <a:solidFill>
                  <a:schemeClr val="tx1"/>
                </a:solidFill>
              </a:rPr>
              <a:t>:</a:t>
            </a:r>
            <a:r>
              <a:rPr lang="uk-UA" b="1" i="1" kern="0" dirty="0">
                <a:solidFill>
                  <a:srgbClr val="FFFFFF"/>
                </a:solidFill>
              </a:rPr>
              <a:t> </a:t>
            </a:r>
            <a:r>
              <a:rPr lang="uk-UA" b="1" i="1" kern="0" dirty="0">
                <a:solidFill>
                  <a:srgbClr val="FF0000"/>
                </a:solidFill>
              </a:rPr>
              <a:t>=(</a:t>
            </a:r>
            <a:r>
              <a:rPr lang="en-US" b="1" i="1" kern="0" dirty="0">
                <a:solidFill>
                  <a:srgbClr val="FF0000"/>
                </a:solidFill>
              </a:rPr>
              <a:t>B</a:t>
            </a:r>
            <a:r>
              <a:rPr lang="uk-UA" b="1" i="1" kern="0" dirty="0">
                <a:solidFill>
                  <a:srgbClr val="FF0000"/>
                </a:solidFill>
              </a:rPr>
              <a:t>1 + </a:t>
            </a:r>
            <a:r>
              <a:rPr lang="en-US" b="1" i="1" kern="0" dirty="0">
                <a:solidFill>
                  <a:srgbClr val="FF0000"/>
                </a:solidFill>
              </a:rPr>
              <a:t>B</a:t>
            </a:r>
            <a:r>
              <a:rPr lang="uk-UA" b="1" i="1" kern="0" dirty="0">
                <a:solidFill>
                  <a:srgbClr val="FF0000"/>
                </a:solidFill>
              </a:rPr>
              <a:t>2)/</a:t>
            </a:r>
            <a:r>
              <a:rPr lang="en-US" b="1" i="1" kern="0" dirty="0" smtClean="0">
                <a:solidFill>
                  <a:srgbClr val="FF0000"/>
                </a:solidFill>
              </a:rPr>
              <a:t>3</a:t>
            </a:r>
          </a:p>
          <a:p>
            <a:pPr marL="68580" indent="0">
              <a:buNone/>
            </a:pPr>
            <a:endParaRPr lang="uk-UA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65985"/>
              </p:ext>
            </p:extLst>
          </p:nvPr>
        </p:nvGraphicFramePr>
        <p:xfrm>
          <a:off x="467544" y="3645024"/>
          <a:ext cx="8208912" cy="222504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1440160"/>
                <a:gridCol w="67687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B1, </a:t>
                      </a:r>
                      <a:r>
                        <a:rPr lang="en-US" sz="3200" baseline="0" dirty="0" smtClean="0"/>
                        <a:t> B2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kern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uk-UA" sz="3200" b="1" i="1" kern="0" dirty="0" smtClean="0">
                          <a:solidFill>
                            <a:srgbClr val="FFFFFF"/>
                          </a:solidFill>
                        </a:rPr>
                        <a:t>адреси клітинок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kern="0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uk-UA" sz="3200" b="1" i="1" kern="0" dirty="0" smtClean="0">
                          <a:solidFill>
                            <a:srgbClr val="FFFFFF"/>
                          </a:solidFill>
                        </a:rPr>
                        <a:t>число</a:t>
                      </a:r>
                      <a:endParaRPr lang="uk-UA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+    /</a:t>
                      </a:r>
                      <a:endParaRPr lang="uk-UA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kern="0" smtClean="0">
                          <a:solidFill>
                            <a:srgbClr val="FFFFFF"/>
                          </a:solidFill>
                        </a:rPr>
                        <a:t>-</a:t>
                      </a:r>
                      <a:r>
                        <a:rPr lang="uk-UA" sz="3200" b="1" i="1" kern="0" smtClean="0">
                          <a:solidFill>
                            <a:srgbClr val="FFFFFF"/>
                          </a:solidFill>
                        </a:rPr>
                        <a:t>знаки </a:t>
                      </a:r>
                      <a:r>
                        <a:rPr lang="uk-UA" sz="3200" b="1" i="1" kern="0" dirty="0" smtClean="0">
                          <a:solidFill>
                            <a:srgbClr val="FFFFFF"/>
                          </a:solidFill>
                        </a:rPr>
                        <a:t>арифметичних операцій</a:t>
                      </a:r>
                      <a:endParaRPr lang="uk-UA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1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uk-UA" dirty="0" err="1" smtClean="0"/>
              <a:t>Цікавинка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08912" cy="3024336"/>
              </a:xfrm>
            </p:spPr>
            <p:txBody>
              <a:bodyPr>
                <a:normAutofit lnSpcReduction="10000"/>
              </a:bodyPr>
              <a:lstStyle/>
              <a:p>
                <a:pPr marL="68580" lvl="0" indent="0" algn="just">
                  <a:buNone/>
                </a:pPr>
                <a:r>
                  <a:rPr lang="uk-UA" b="1" i="1" kern="0" dirty="0" smtClean="0">
                    <a:solidFill>
                      <a:schemeClr val="tx1"/>
                    </a:solidFill>
                  </a:rPr>
                  <a:t>На </a:t>
                </a:r>
                <a:r>
                  <a:rPr lang="uk-UA" b="1" i="1" kern="0" dirty="0">
                    <a:solidFill>
                      <a:schemeClr val="tx1"/>
                    </a:solidFill>
                  </a:rPr>
                  <a:t>відміну від запису формул у математиці, формули в клітинках електронних таблиць, так само, як мовою і програмування, записують у рядок.</a:t>
                </a:r>
                <a:r>
                  <a:rPr lang="uk-UA" b="1" kern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k-UA" b="1" i="1" ker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uk-UA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b="1" i="1" kern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𝟓𝟐</m:t>
                        </m:r>
                      </m:den>
                    </m:f>
                  </m:oMath>
                </a14:m>
                <a:endParaRPr lang="uk-UA" b="1" i="1" kern="0" dirty="0" smtClean="0">
                  <a:solidFill>
                    <a:schemeClr val="tx1"/>
                  </a:solidFill>
                </a:endParaRPr>
              </a:p>
              <a:p>
                <a:pPr marL="68580" lvl="0" indent="0" algn="just">
                  <a:buNone/>
                </a:pPr>
                <a:endParaRPr lang="uk-UA" b="1" i="1" kern="0" dirty="0">
                  <a:solidFill>
                    <a:schemeClr val="tx1"/>
                  </a:solidFill>
                </a:endParaRPr>
              </a:p>
              <a:p>
                <a:pPr marL="68580" lvl="0" indent="0" algn="just">
                  <a:buNone/>
                </a:pPr>
                <a:r>
                  <a:rPr lang="uk-UA" b="1" i="1" kern="0" dirty="0">
                    <a:solidFill>
                      <a:schemeClr val="tx1"/>
                    </a:solidFill>
                  </a:rPr>
                  <a:t>формула виглядатиме так:</a:t>
                </a:r>
              </a:p>
              <a:p>
                <a:pPr marL="68580" indent="0">
                  <a:buNone/>
                </a:pPr>
                <a:r>
                  <a:rPr lang="uk-UA" b="1" i="1" kern="0" dirty="0" smtClean="0">
                    <a:solidFill>
                      <a:schemeClr val="tx1"/>
                    </a:solidFill>
                  </a:rPr>
                  <a:t>=(27*3+31 )/(33*5-52)</a:t>
                </a:r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08912" cy="3024336"/>
              </a:xfrm>
              <a:blipFill rotWithShape="1">
                <a:blip r:embed="rId2"/>
                <a:stretch>
                  <a:fillRect l="-371" t="-2823" r="-1114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180091"/>
            <a:ext cx="5082679" cy="225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1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3096344"/>
          </a:xfrm>
        </p:spPr>
        <p:txBody>
          <a:bodyPr>
            <a:normAutofit/>
          </a:bodyPr>
          <a:lstStyle/>
          <a:p>
            <a:pPr marL="68580" lvl="0" indent="0" algn="just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Формула відображається у рядку формул. А її результат по завершенні введення — у відповідній клітинці, наприклад, A3. Для перевірки правильності написання формули при її уведенні або редагуванні посилання на різні клітинки позначаються різними кольорами, і навколо таких клітинок на екрані відображаються рамки відповідного кольору.</a:t>
            </a: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4486275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91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Порядок арифметичних дій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23652"/>
            <a:ext cx="8208912" cy="3508977"/>
          </a:xfrm>
        </p:spPr>
        <p:txBody>
          <a:bodyPr/>
          <a:lstStyle/>
          <a:p>
            <a:pPr marL="68580" indent="0" algn="just">
              <a:buNone/>
            </a:pPr>
            <a:r>
              <a:rPr lang="uk-UA" b="1" i="1" dirty="0">
                <a:solidFill>
                  <a:schemeClr val="tx1"/>
                </a:solidFill>
              </a:rPr>
              <a:t>Порядок виконання арифметичних дій у формулах визначається пріоритетом операцій за правилами математики. </a:t>
            </a:r>
            <a:endParaRPr lang="uk-UA" b="1" i="1" dirty="0" smtClean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uk-UA" b="1" i="1" dirty="0">
              <a:solidFill>
                <a:schemeClr val="tx1"/>
              </a:solidFill>
            </a:endParaRPr>
          </a:p>
          <a:p>
            <a:pPr marL="6858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465656"/>
              </p:ext>
            </p:extLst>
          </p:nvPr>
        </p:nvGraphicFramePr>
        <p:xfrm>
          <a:off x="467544" y="3789040"/>
          <a:ext cx="820891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590"/>
                <a:gridCol w="4136322"/>
              </a:tblGrid>
              <a:tr h="432048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Знак арифметики</a:t>
                      </a:r>
                      <a:endParaRPr lang="uk-U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Арифметична операція</a:t>
                      </a:r>
                      <a:endParaRPr lang="uk-UA" sz="24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^</a:t>
                      </a:r>
                      <a:endParaRPr lang="uk-U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Піднесення</a:t>
                      </a:r>
                      <a:r>
                        <a:rPr lang="uk-UA" sz="2400" baseline="0" dirty="0" smtClean="0"/>
                        <a:t> до степеня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*  /</a:t>
                      </a:r>
                      <a:endParaRPr lang="uk-U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Множення та ділення</a:t>
                      </a:r>
                      <a:endParaRPr lang="uk-UA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+  - </a:t>
                      </a:r>
                      <a:endParaRPr lang="uk-UA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Додавання та віднімання</a:t>
                      </a:r>
                      <a:endParaRPr lang="uk-UA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24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781" y="85555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Порядок арифметичних дій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268760"/>
                <a:ext cx="8219256" cy="5256584"/>
              </a:xfrm>
            </p:spPr>
            <p:txBody>
              <a:bodyPr>
                <a:normAutofit lnSpcReduction="10000"/>
              </a:bodyPr>
              <a:lstStyle/>
              <a:p>
                <a:pPr marL="68580" indent="0" algn="just">
                  <a:buNone/>
                </a:pPr>
                <a:r>
                  <a:rPr lang="uk-UA" i="1" dirty="0" smtClean="0">
                    <a:solidFill>
                      <a:schemeClr val="tx1"/>
                    </a:solidFill>
                  </a:rPr>
                  <a:t>Піднесення до степеня виконується в першу чергу, потім</a:t>
                </a:r>
                <a:r>
                  <a:rPr lang="uk-UA" dirty="0" smtClean="0">
                    <a:solidFill>
                      <a:schemeClr val="tx1"/>
                    </a:solidFill>
                  </a:rPr>
                  <a:t> </a:t>
                </a:r>
                <a:r>
                  <a:rPr lang="uk-UA" i="1" dirty="0" smtClean="0">
                    <a:solidFill>
                      <a:schemeClr val="tx1"/>
                    </a:solidFill>
                  </a:rPr>
                  <a:t>— множення й ділення. Останніми виконуються операції додавання й віднімання. Усі операції виконуються в порядку запису послідовно зліва направо. За допомогою використання дужок можна змінити порядок виконання арифметичних операцій: вираз, записаний у дужках, обчислюється в першу чергу.</a:t>
                </a:r>
              </a:p>
              <a:p>
                <a:pPr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uk-UA" i="1" dirty="0" smtClean="0">
                    <a:solidFill>
                      <a:schemeClr val="tx1"/>
                    </a:solidFill>
                  </a:rPr>
                  <a:t>Наприклад, якщо в клітинку треба ввести формулу для обчислення значення виразу</a:t>
                </a:r>
              </a:p>
              <a:p>
                <a:pPr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uk-UA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25</m:t>
                        </m:r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∗5+</m:t>
                        </m:r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12</m:t>
                        </m:r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36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23</m:t>
                        </m:r>
                      </m:den>
                    </m:f>
                    <m:r>
                      <a:rPr lang="en-US" sz="3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5</m:t>
                        </m:r>
                      </m:e>
                      <m:sup>
                        <m:r>
                          <a:rPr lang="uk-UA" sz="3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uk-UA" sz="3600" b="0" i="1" smtClean="0">
                        <a:solidFill>
                          <a:srgbClr val="FF000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en-US" sz="3600" i="1" dirty="0">
                    <a:solidFill>
                      <a:schemeClr val="tx1"/>
                    </a:solidFill>
                  </a:rPr>
                  <a:t> </a:t>
                </a:r>
                <a:r>
                  <a:rPr lang="uk-UA" sz="3600" i="1" dirty="0">
                    <a:solidFill>
                      <a:schemeClr val="tx1"/>
                    </a:solidFill>
                  </a:rPr>
                  <a:t> </a:t>
                </a:r>
                <a:endParaRPr lang="uk-UA" sz="3600" i="1" dirty="0" smtClean="0">
                  <a:solidFill>
                    <a:schemeClr val="tx1"/>
                  </a:solidFill>
                </a:endParaRPr>
              </a:p>
              <a:p>
                <a:pPr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uk-UA" i="1" dirty="0" smtClean="0">
                    <a:solidFill>
                      <a:schemeClr val="tx1"/>
                    </a:solidFill>
                  </a:rPr>
                  <a:t>то </a:t>
                </a:r>
                <a:r>
                  <a:rPr lang="uk-UA" i="1" dirty="0">
                    <a:solidFill>
                      <a:schemeClr val="tx1"/>
                    </a:solidFill>
                  </a:rPr>
                  <a:t>вона виглядатиме так: </a:t>
                </a:r>
                <a:endParaRPr lang="uk-UA" i="1" dirty="0" smtClean="0">
                  <a:solidFill>
                    <a:schemeClr val="tx1"/>
                  </a:solidFill>
                </a:endParaRPr>
              </a:p>
              <a:p>
                <a:pPr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uk-UA" b="1" i="1" dirty="0" smtClean="0">
                    <a:solidFill>
                      <a:srgbClr val="FF0000"/>
                    </a:solidFill>
                  </a:rPr>
                  <a:t>=(25*5+31)/(12*3-23)-5^2*2</a:t>
                </a:r>
              </a:p>
              <a:p>
                <a:pPr lvl="0" indent="0" algn="just"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uk-UA" i="1" dirty="0">
                  <a:solidFill>
                    <a:schemeClr val="tx1"/>
                  </a:solidFill>
                </a:endParaRPr>
              </a:p>
              <a:p>
                <a:pPr marL="68580" indent="0" algn="just">
                  <a:buNone/>
                </a:pPr>
                <a:endParaRPr lang="uk-U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268760"/>
                <a:ext cx="8219256" cy="5256584"/>
              </a:xfrm>
              <a:blipFill rotWithShape="1">
                <a:blip r:embed="rId2"/>
                <a:stretch>
                  <a:fillRect l="-371" t="-1624" r="-1113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723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1143000"/>
          </a:xfrm>
        </p:spPr>
        <p:txBody>
          <a:bodyPr/>
          <a:lstStyle/>
          <a:p>
            <a:r>
              <a:rPr lang="uk-UA" dirty="0" smtClean="0"/>
              <a:t>Введення формул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347845"/>
          </a:xfrm>
        </p:spPr>
        <p:txBody>
          <a:bodyPr/>
          <a:lstStyle/>
          <a:p>
            <a:pPr marL="68580" lvl="0" indent="0" algn="just">
              <a:buNone/>
            </a:pPr>
            <a:r>
              <a:rPr lang="uk-UA" b="1" i="1" kern="0" dirty="0">
                <a:solidFill>
                  <a:schemeClr val="tx1"/>
                </a:solidFill>
              </a:rPr>
              <a:t>Адреси клітинок при створенні формул можна задавати різними способами. Найзручніше клацнути мишею на відповідній клітинці чи виділити діапазон клітинок.</a:t>
            </a:r>
          </a:p>
          <a:p>
            <a:pPr marL="68580" indent="0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28999"/>
            <a:ext cx="13906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86111"/>
            <a:ext cx="46577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06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1143000"/>
          </a:xfrm>
        </p:spPr>
        <p:txBody>
          <a:bodyPr/>
          <a:lstStyle/>
          <a:p>
            <a:r>
              <a:rPr lang="uk-UA" dirty="0" smtClean="0"/>
              <a:t>Введення формул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5"/>
            <a:ext cx="8208912" cy="1512168"/>
          </a:xfrm>
        </p:spPr>
        <p:txBody>
          <a:bodyPr/>
          <a:lstStyle/>
          <a:p>
            <a:pPr marL="68580" indent="0" algn="just">
              <a:buNone/>
            </a:pPr>
            <a:r>
              <a:rPr lang="uk-UA" b="1" i="1" kern="0" dirty="0" smtClean="0">
                <a:solidFill>
                  <a:schemeClr val="tx1"/>
                </a:solidFill>
              </a:rPr>
              <a:t>Можливо вводити </a:t>
            </a:r>
            <a:r>
              <a:rPr lang="uk-UA" b="1" i="1" kern="0" dirty="0">
                <a:solidFill>
                  <a:schemeClr val="tx1"/>
                </a:solidFill>
              </a:rPr>
              <a:t>адреси клітинок із клавіатури, то важливо слідкувати, щоб вводилися символи </a:t>
            </a:r>
            <a:r>
              <a:rPr lang="uk-UA" sz="3200" b="1" i="1" kern="0" dirty="0">
                <a:solidFill>
                  <a:srgbClr val="FF0000"/>
                </a:solidFill>
              </a:rPr>
              <a:t>латинського алфавіту</a:t>
            </a:r>
            <a:r>
              <a:rPr lang="uk-UA" sz="3200" b="1" i="1" kern="0" dirty="0" smtClean="0">
                <a:solidFill>
                  <a:srgbClr val="FF0000"/>
                </a:solidFill>
              </a:rPr>
              <a:t>.</a:t>
            </a:r>
          </a:p>
          <a:p>
            <a:pPr marL="68580" indent="0" algn="just">
              <a:buNone/>
            </a:pPr>
            <a:endParaRPr lang="uk-UA" sz="3200" dirty="0">
              <a:solidFill>
                <a:srgbClr val="FF0000"/>
              </a:solidFill>
            </a:endParaRPr>
          </a:p>
        </p:txBody>
      </p:sp>
      <p:sp>
        <p:nvSpPr>
          <p:cNvPr id="4" name="AutoShape 2" descr="Расположение рук на клавиатуре и слепая печ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⬇ Скачать картинки Руки на клавиатуре, стоковые фото Руки на клавиатуре в  хорошем качестве |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2"/>
            <a:ext cx="5400600" cy="334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9392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597</Words>
  <Application>Microsoft Office PowerPoint</Application>
  <PresentationFormat>Экран (4:3)</PresentationFormat>
  <Paragraphs>85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Формули в табличному процесорі</vt:lpstr>
      <vt:lpstr>Формула</vt:lpstr>
      <vt:lpstr>Презентация PowerPoint</vt:lpstr>
      <vt:lpstr>Цікавинка</vt:lpstr>
      <vt:lpstr>Презентация PowerPoint</vt:lpstr>
      <vt:lpstr>Порядок арифметичних дій</vt:lpstr>
      <vt:lpstr>Порядок арифметичних дій</vt:lpstr>
      <vt:lpstr>Введення формул</vt:lpstr>
      <vt:lpstr>Введення формул</vt:lpstr>
      <vt:lpstr>Редагування формул</vt:lpstr>
      <vt:lpstr>Редагування формул</vt:lpstr>
      <vt:lpstr>Функції табличного процесора</vt:lpstr>
      <vt:lpstr>Приклади вбудованих функцій в excel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Адресація. Формули.</dc:title>
  <dc:creator>Школа</dc:creator>
  <cp:lastModifiedBy>sex</cp:lastModifiedBy>
  <cp:revision>13</cp:revision>
  <dcterms:created xsi:type="dcterms:W3CDTF">2022-11-07T10:40:49Z</dcterms:created>
  <dcterms:modified xsi:type="dcterms:W3CDTF">2022-11-07T14:40:30Z</dcterms:modified>
</cp:coreProperties>
</file>