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83F0F83-266C-440D-91D9-B7803088A715}">
  <a:tblStyle styleId="{D83F0F83-266C-440D-91D9-B7803088A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61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64;p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65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42;g1866acebe5e_0_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143;g1866acebe5e_0_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52;g1866acebe5e_0_1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153;g1866acebe5e_0_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61;g14f8aef960a_0_19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162;g14f8aef960a_0_1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68;g1866acebe5e_0_7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Google Shape;169;g1866acebe5e_0_7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74;g14f8aef960a_0_21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Google Shape;175;g14f8aef960a_0_2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83;g14f8aef960a_0_27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4" name="Google Shape;184;g14f8aef960a_0_27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89;g14f8aef960a_0_27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2" name="Google Shape;190;g14f8aef960a_0_27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96;g14f8aef960a_0_28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0" name="Google Shape;197;g14f8aef960a_0_28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02;g1866acebe5e_0_3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8" name="Google Shape;203;g1866acebe5e_0_3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12;g14f8aef960a_0_20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6" name="Google Shape;213;g14f8aef960a_0_2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71;g14f8aef960a_0_12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Google Shape;72;g14f8aef960a_0_1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19;g1866acebe5e_0_6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4" name="Google Shape;220;g1866acebe5e_0_6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81;g14f8aef960a_0_5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82;g14f8aef960a_0_5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88;g14f8aef960a_0_15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89;g14f8aef960a_0_15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95;g14f8aef960a_0_13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96;g14f8aef960a_0_1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4;g14f8aef960a_0_14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105;g14f8aef960a_0_1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12;g14f8aef960a_0_16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Google Shape;113;g14f8aef960a_0_16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21;g14f8aef960a_0_17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Google Shape;122;g14f8aef960a_0_17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28;g14f8aef960a_0_18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Google Shape;129;g14f8aef960a_0_18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 flipH="1">
            <a:off x="8247063" y="4246563"/>
            <a:ext cx="896937" cy="896937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11;p2"/>
          <p:cNvSpPr/>
          <p:nvPr/>
        </p:nvSpPr>
        <p:spPr>
          <a:xfrm flipH="1">
            <a:off x="8247063" y="4246563"/>
            <a:ext cx="896937" cy="896937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14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88ADBF-EA6B-4C3A-A973-A630E9389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60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7CAC3C-3EC2-4E97-B977-5B7454283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DC7E85-A657-4A76-A7E3-9ADB5503A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" name="Google Shape;1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34A625-1CD6-4A58-A899-91DDE5365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4"/>
          <p:cNvSpPr/>
          <p:nvPr/>
        </p:nvSpPr>
        <p:spPr>
          <a:xfrm rot="10800000" flipH="1">
            <a:off x="0" y="1685925"/>
            <a:ext cx="9144000" cy="3457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;p4"/>
          <p:cNvSpPr>
            <a:spLocks noChangeArrowheads="1"/>
          </p:cNvSpPr>
          <p:nvPr/>
        </p:nvSpPr>
        <p:spPr bwMode="auto">
          <a:xfrm>
            <a:off x="0" y="1685925"/>
            <a:ext cx="91440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23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4C47E9-B6FE-4143-8FEB-BC461B8EB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5"/>
          <p:cNvSpPr/>
          <p:nvPr/>
        </p:nvSpPr>
        <p:spPr>
          <a:xfrm rot="10800000" flipH="1">
            <a:off x="0" y="1685925"/>
            <a:ext cx="9144000" cy="3457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5"/>
          <p:cNvSpPr>
            <a:spLocks noChangeArrowheads="1"/>
          </p:cNvSpPr>
          <p:nvPr/>
        </p:nvSpPr>
        <p:spPr bwMode="auto">
          <a:xfrm>
            <a:off x="0" y="1685925"/>
            <a:ext cx="91440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" name="Google Shape;3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66A57F-AE6D-4960-AA14-9DDA77DC4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;p6"/>
          <p:cNvSpPr/>
          <p:nvPr/>
        </p:nvSpPr>
        <p:spPr>
          <a:xfrm rot="10800000" flipH="1">
            <a:off x="0" y="655638"/>
            <a:ext cx="9144000" cy="4487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3;p6"/>
          <p:cNvSpPr>
            <a:spLocks noChangeArrowheads="1"/>
          </p:cNvSpPr>
          <p:nvPr/>
        </p:nvSpPr>
        <p:spPr bwMode="auto">
          <a:xfrm>
            <a:off x="0" y="655638"/>
            <a:ext cx="9144000" cy="109537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35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242B20-986A-40C4-985A-3DAD98321B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7"/>
          <p:cNvSpPr txBox="1"/>
          <p:nvPr/>
        </p:nvSpPr>
        <p:spPr>
          <a:xfrm rot="10800000" flipH="1">
            <a:off x="3276600" y="0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8;p7"/>
          <p:cNvSpPr>
            <a:spLocks noChangeArrowheads="1"/>
          </p:cNvSpPr>
          <p:nvPr/>
        </p:nvSpPr>
        <p:spPr bwMode="auto">
          <a:xfrm rot="16200000">
            <a:off x="758825" y="2517775"/>
            <a:ext cx="51435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41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280EAF-F76B-4139-8CFF-3D3838898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" name="Google Shape;44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4A1BE-6E24-40DB-BD58-58F583F49F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7;p9"/>
          <p:cNvSpPr>
            <a:spLocks noChangeArrowheads="1"/>
          </p:cNvSpPr>
          <p:nvPr/>
        </p:nvSpPr>
        <p:spPr bwMode="auto">
          <a:xfrm rot="5400000">
            <a:off x="1946275" y="2517775"/>
            <a:ext cx="51435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1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97DDB3-5E95-4C28-8737-3DA5680DA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;p10"/>
          <p:cNvSpPr txBox="1"/>
          <p:nvPr/>
        </p:nvSpPr>
        <p:spPr>
          <a:xfrm rot="10800000" flipH="1">
            <a:off x="0" y="0"/>
            <a:ext cx="9144000" cy="4695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4;p10"/>
          <p:cNvSpPr>
            <a:spLocks noChangeArrowheads="1"/>
          </p:cNvSpPr>
          <p:nvPr/>
        </p:nvSpPr>
        <p:spPr bwMode="auto">
          <a:xfrm rot="10800000" flipH="1">
            <a:off x="0" y="4622800"/>
            <a:ext cx="9144000" cy="74613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" name="Google Shape;56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5D432-05FF-43AA-AAD9-9D84E49F1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71488" y="738188"/>
            <a:ext cx="822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71488" y="1919288"/>
            <a:ext cx="82232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523288" y="4695825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737373"/>
                </a:solidFill>
                <a:latin typeface="Roboto" charset="-52"/>
                <a:sym typeface="Roboto" charset="-52"/>
              </a:defRPr>
            </a:lvl1pPr>
          </a:lstStyle>
          <a:p>
            <a:fld id="{768F089C-F0E7-46DD-915A-2C3E3564F2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Lenovo\Desktop\&#1060;&#1083;&#1077;&#1096;&#1084;&#1086;&#1073;%20'&#1052;&#1080;&#1088;%20&#1085;&#1072;&#1076;%20&#1059;&#1082;&#1088;&#1072;&#1111;&#1085;&#1086;&#1102;'%20&#1050;&#1072;&#1085;&#1086;&#1085;&#1080;&#1094;&#1100;&#1082;&#1080;&#1081;%20&#1057;&#1041;&#1050;.mp4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1663" cy="9334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27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Програми для опрацювання даних різних типів (текстових, числових, графічних, мультимедійних)</a:t>
            </a:r>
            <a:br>
              <a:rPr lang="ru-RU" sz="2700" b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5100" b="1" smtClean="0">
              <a:latin typeface="Roboto" charset="-52"/>
              <a:cs typeface="Arial" charset="0"/>
              <a:sym typeface="Roboto" charset="-52"/>
            </a:endParaRPr>
          </a:p>
        </p:txBody>
      </p:sp>
      <p:pic>
        <p:nvPicPr>
          <p:cNvPr id="14338" name="Google Shape;68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3" y="2035175"/>
            <a:ext cx="21875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Google Shape;69;p13"/>
          <p:cNvSpPr txBox="1">
            <a:spLocks noChangeArrowheads="1"/>
          </p:cNvSpPr>
          <p:nvPr/>
        </p:nvSpPr>
        <p:spPr bwMode="auto">
          <a:xfrm>
            <a:off x="5627688" y="2886075"/>
            <a:ext cx="353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charset="-52"/>
                <a:sym typeface="Roboto" charset="-52"/>
              </a:rPr>
              <a:t> 5 клас НУШ   дистанційне навчання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charset="-52"/>
                <a:sym typeface="Roboto" charset="-52"/>
              </a:rPr>
              <a:t>За модельною програмою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charset="-52"/>
                <a:sym typeface="Roboto" charset="-52"/>
              </a:rPr>
              <a:t> Наталії Морзе та Ольги Барна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2"/>
          <p:cNvGraphicFramePr>
            <a:graphicFrameLocks noGrp="1"/>
          </p:cNvGraphicFramePr>
          <p:nvPr/>
        </p:nvGraphicFramePr>
        <p:xfrm>
          <a:off x="203200" y="1844675"/>
          <a:ext cx="8423275" cy="2500313"/>
        </p:xfrm>
        <a:graphic>
          <a:graphicData uri="http://schemas.openxmlformats.org/drawingml/2006/table">
            <a:tbl>
              <a:tblPr/>
              <a:tblGrid>
                <a:gridCol w="1438275"/>
                <a:gridCol w="1438275"/>
                <a:gridCol w="1727200"/>
                <a:gridCol w="2203450"/>
                <a:gridCol w="16160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Редактори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Назва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Розширення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Об’єкти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Зображення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Текстові редактори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Блокнот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файли *.txt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текст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Текстові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процесори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WordPad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файли *.doc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текст + рисунки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Word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файли *.doc, *.docx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текст + рисунки + таблиці + автофігури + діаграми …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OpenOffice Writer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файли *.odt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300"/>
                        <a:buFontTx/>
                        <a:buChar char="+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створення великих документів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05" name="Google Shape;146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563" y="2287588"/>
            <a:ext cx="428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6" name="Google Shape;147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2835275"/>
            <a:ext cx="277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7" name="Google Shape;148;p2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4913" y="3222625"/>
            <a:ext cx="355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8" name="Google Shape;149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7925" y="3803650"/>
            <a:ext cx="4095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9" name="Google Shape;150;p22"/>
          <p:cNvSpPr txBox="1">
            <a:spLocks noChangeArrowheads="1"/>
          </p:cNvSpPr>
          <p:nvPr/>
        </p:nvSpPr>
        <p:spPr bwMode="auto">
          <a:xfrm>
            <a:off x="152400" y="152400"/>
            <a:ext cx="81756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800"/>
              <a:t>Т</a:t>
            </a:r>
            <a:r>
              <a:rPr lang="ru-RU" sz="3500"/>
              <a:t>екстові дані опрацьовують у текстових редакторах і процесорах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3"/>
          <p:cNvGraphicFramePr>
            <a:graphicFrameLocks noGrp="1"/>
          </p:cNvGraphicFramePr>
          <p:nvPr/>
        </p:nvGraphicFramePr>
        <p:xfrm>
          <a:off x="203200" y="1844675"/>
          <a:ext cx="8135938" cy="3124200"/>
        </p:xfrm>
        <a:graphic>
          <a:graphicData uri="http://schemas.openxmlformats.org/drawingml/2006/table">
            <a:tbl>
              <a:tblPr/>
              <a:tblGrid>
                <a:gridCol w="1881188"/>
                <a:gridCol w="1881187"/>
                <a:gridCol w="2259013"/>
                <a:gridCol w="211455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Редактори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Назва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Розширення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Зображення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Графічні редактори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Paint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файли *.bmp (також *.gif, *.jpg)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Gimp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безкоштовно www.gimp.org.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Редактори відео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OpenShot Video Editor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файли *.avi, *.mpg, *.wmv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Ігри та навчальні програми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.com, .exe.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8" name="Google Shape;156;p23"/>
          <p:cNvSpPr txBox="1">
            <a:spLocks noChangeArrowheads="1"/>
          </p:cNvSpPr>
          <p:nvPr/>
        </p:nvSpPr>
        <p:spPr bwMode="auto">
          <a:xfrm>
            <a:off x="0" y="0"/>
            <a:ext cx="8488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700" b="1"/>
              <a:t>Графічні редактори використовують для опрацювання графічних даних </a:t>
            </a:r>
          </a:p>
        </p:txBody>
      </p:sp>
      <p:pic>
        <p:nvPicPr>
          <p:cNvPr id="34849" name="Google Shape;157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913" y="2365375"/>
            <a:ext cx="444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Google Shape;158;p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913" y="3103563"/>
            <a:ext cx="8001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Google Shape;159;p2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725" y="3732213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64;p24"/>
          <p:cNvSpPr txBox="1">
            <a:spLocks noGrp="1"/>
          </p:cNvSpPr>
          <p:nvPr>
            <p:ph type="body" idx="1"/>
          </p:nvPr>
        </p:nvSpPr>
        <p:spPr>
          <a:xfrm>
            <a:off x="65088" y="1919288"/>
            <a:ext cx="5691187" cy="32242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900" smtClean="0">
                <a:latin typeface="Roboto" charset="-52"/>
                <a:cs typeface="Arial" charset="0"/>
                <a:sym typeface="Roboto" charset="-52"/>
              </a:rPr>
              <a:t>Організацію й роботу з файловою системою забезпечує операційна система. Об’єктами файлової системи є файли та папки, а також пристрої зберігання даних (жорсткі диски, флешнакопичувачі тощо). </a:t>
            </a:r>
          </a:p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900" smtClean="0">
                <a:latin typeface="Roboto" charset="-52"/>
                <a:cs typeface="Arial" charset="0"/>
                <a:sym typeface="Roboto" charset="-52"/>
              </a:rPr>
              <a:t>Структуру файлової системи можна зобразити як дерево, де диск є коренем, папки — гілками, а файли — листками (мал.</a:t>
            </a:r>
            <a:r>
              <a:rPr lang="ru-RU" sz="2000" smtClean="0">
                <a:latin typeface="Roboto" charset="-52"/>
                <a:cs typeface="Arial" charset="0"/>
                <a:sym typeface="Roboto" charset="-52"/>
              </a:rPr>
              <a:t> 6.10)</a:t>
            </a:r>
          </a:p>
        </p:txBody>
      </p:sp>
      <p:sp>
        <p:nvSpPr>
          <p:cNvPr id="36866" name="Google Shape;165;p24"/>
          <p:cNvSpPr txBox="1">
            <a:spLocks noChangeArrowheads="1"/>
          </p:cNvSpPr>
          <p:nvPr/>
        </p:nvSpPr>
        <p:spPr bwMode="auto">
          <a:xfrm>
            <a:off x="152400" y="152400"/>
            <a:ext cx="87391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Roboto" charset="-52"/>
                <a:sym typeface="Roboto" charset="-52"/>
              </a:rPr>
              <a:t>Файлова система </a:t>
            </a:r>
            <a:r>
              <a:rPr lang="ru-RU" sz="2000">
                <a:latin typeface="Roboto" charset="-52"/>
                <a:sym typeface="Roboto" charset="-52"/>
              </a:rPr>
              <a:t>— спосіб організації даних для зберігання на зовнішніх носіях даних у вигляді файлів і папок на комп’ютері.</a:t>
            </a:r>
            <a:endParaRPr lang="ru-RU" sz="1600"/>
          </a:p>
        </p:txBody>
      </p:sp>
      <p:pic>
        <p:nvPicPr>
          <p:cNvPr id="36867" name="Google Shape;166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863" y="1573213"/>
            <a:ext cx="24511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42900" y="449263"/>
            <a:ext cx="8221663" cy="7667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3800" smtClean="0">
                <a:solidFill>
                  <a:srgbClr val="424242"/>
                </a:solidFill>
                <a:latin typeface="Roboto" charset="-52"/>
                <a:cs typeface="Arial" charset="0"/>
                <a:sym typeface="Roboto" charset="-52"/>
              </a:rPr>
              <a:t>Руханка </a:t>
            </a:r>
            <a:r>
              <a:rPr lang="ru-RU" sz="29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 </a:t>
            </a:r>
          </a:p>
        </p:txBody>
      </p:sp>
      <p:pic>
        <p:nvPicPr>
          <p:cNvPr id="38916" name="Флешмоб 'Мир над Україною' Каноницький СБК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14650" y="207645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Google Shape;177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19601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Google Shape;178;p26"/>
          <p:cNvSpPr txBox="1">
            <a:spLocks noChangeArrowheads="1"/>
          </p:cNvSpPr>
          <p:nvPr/>
        </p:nvSpPr>
        <p:spPr bwMode="auto">
          <a:xfrm>
            <a:off x="88900" y="1765300"/>
            <a:ext cx="669131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10. За повними іменами поданих файлів у редакторі карти знань побудуй відповідну структуру об’єктів.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 С: \ Документи\інструкція.txt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 Документи\Тексти\Текст.docx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 Документи\Тексти\Оригінал.rаr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 Документи\Правила.ехе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\Зразки\Приклад.ppt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\Зразки\Приклад.mp3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 С: \Зразки\Тексти\Висновки.txt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\Фото\Київ\свято.bmp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С: \Фото\Київ\Клаc.jpeg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C: \ Диск.txt</a:t>
            </a:r>
          </a:p>
        </p:txBody>
      </p:sp>
      <p:sp>
        <p:nvSpPr>
          <p:cNvPr id="40963" name="Google Shape;179;p26"/>
          <p:cNvSpPr txBox="1">
            <a:spLocks noChangeArrowheads="1"/>
          </p:cNvSpPr>
          <p:nvPr/>
        </p:nvSpPr>
        <p:spPr bwMode="auto">
          <a:xfrm>
            <a:off x="403225" y="1187450"/>
            <a:ext cx="64976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300">
                <a:latin typeface="Calibri" pitchFamily="34" charset="0"/>
                <a:cs typeface="Calibri" pitchFamily="34" charset="0"/>
                <a:sym typeface="Calibri" pitchFamily="34" charset="0"/>
              </a:rPr>
              <a:t>https://app.mindmup.com/</a:t>
            </a:r>
          </a:p>
        </p:txBody>
      </p:sp>
      <p:pic>
        <p:nvPicPr>
          <p:cNvPr id="40964" name="Google Shape;180;p2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2830513"/>
            <a:ext cx="205898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Google Shape;181;p26"/>
          <p:cNvSpPr txBox="1">
            <a:spLocks noChangeArrowheads="1"/>
          </p:cNvSpPr>
          <p:nvPr/>
        </p:nvSpPr>
        <p:spPr bwMode="auto">
          <a:xfrm>
            <a:off x="6264275" y="334963"/>
            <a:ext cx="3000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400">
                <a:solidFill>
                  <a:srgbClr val="FFFFFF"/>
                </a:solidFill>
                <a:latin typeface="Roboto" charset="-52"/>
                <a:sym typeface="Roboto" charset="-52"/>
              </a:rPr>
              <a:t>(</a:t>
            </a:r>
            <a:r>
              <a:rPr lang="ru-RU" sz="2400" b="1">
                <a:solidFill>
                  <a:srgbClr val="FFFFFF"/>
                </a:solidFill>
                <a:latin typeface="Roboto" charset="-52"/>
                <a:sym typeface="Roboto" charset="-52"/>
              </a:rPr>
              <a:t>асинхронно)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oogle Shape;186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Google Shape;187;p2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66825"/>
            <a:ext cx="84391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oogle Shape;192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Google Shape;193;p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3" y="1419225"/>
            <a:ext cx="69135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Google Shape;194;p2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877888"/>
            <a:ext cx="18129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oogle Shape;199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552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0" name="Google Shape;200;p29"/>
          <p:cNvGraphicFramePr>
            <a:graphicFrameLocks noGrp="1"/>
          </p:cNvGraphicFramePr>
          <p:nvPr/>
        </p:nvGraphicFramePr>
        <p:xfrm>
          <a:off x="198438" y="1725613"/>
          <a:ext cx="8574087" cy="4572000"/>
        </p:xfrm>
        <a:graphic>
          <a:graphicData uri="http://schemas.openxmlformats.org/drawingml/2006/table">
            <a:tbl>
              <a:tblPr/>
              <a:tblGrid>
                <a:gridCol w="4103687"/>
                <a:gridCol w="1531938"/>
                <a:gridCol w="1436687"/>
                <a:gridCol w="150177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Мені це легко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Ще є труднощі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Потрібна консультація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Можу навести приклади різних програмних засобів для опрацювання даних, порівнювати їх за наданими критеріями й пояснити вибір потрібних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Можу пояснити призначення операційної системи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Можу розпізнати зміни інтерфейсу програмного середовища, оновлення цифрових пристроїв й адаптуватися до них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05;p30"/>
          <p:cNvSpPr txBox="1">
            <a:spLocks noChangeArrowheads="1"/>
          </p:cNvSpPr>
          <p:nvPr/>
        </p:nvSpPr>
        <p:spPr bwMode="auto">
          <a:xfrm>
            <a:off x="47625" y="1638300"/>
            <a:ext cx="4967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000"/>
              <a:t>Опрацювати  за підручником 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49154" name="Google Shape;206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300" y="25019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Google Shape;207;p30"/>
          <p:cNvSpPr txBox="1">
            <a:spLocks noChangeArrowheads="1"/>
          </p:cNvSpPr>
          <p:nvPr/>
        </p:nvSpPr>
        <p:spPr bwMode="auto">
          <a:xfrm>
            <a:off x="741363" y="741363"/>
            <a:ext cx="46434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latin typeface="Roboto" charset="-52"/>
                <a:sym typeface="Roboto" charset="-52"/>
              </a:rPr>
              <a:t>Домашнє завдання </a:t>
            </a:r>
          </a:p>
        </p:txBody>
      </p:sp>
      <p:pic>
        <p:nvPicPr>
          <p:cNvPr id="49156" name="Google Shape;208;p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2609850"/>
            <a:ext cx="1265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Google Shape;209;p3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3" y="2119313"/>
            <a:ext cx="31638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Google Shape;210;p30"/>
          <p:cNvSpPr txBox="1">
            <a:spLocks noChangeArrowheads="1"/>
          </p:cNvSpPr>
          <p:nvPr/>
        </p:nvSpPr>
        <p:spPr bwMode="auto">
          <a:xfrm>
            <a:off x="6054725" y="2039938"/>
            <a:ext cx="3103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Roboto" charset="-52"/>
                <a:sym typeface="Roboto" charset="-52"/>
              </a:rPr>
              <a:t>Виконати вправу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Google Shape;215;p31"/>
          <p:cNvPicPr preferRelativeResize="0">
            <a:picLocks noChangeAspect="1" noChangeArrowheads="1"/>
          </p:cNvPicPr>
          <p:nvPr/>
        </p:nvPicPr>
        <p:blipFill>
          <a:blip r:embed="rId3"/>
          <a:srcRect t="46988" r="-421"/>
          <a:stretch>
            <a:fillRect/>
          </a:stretch>
        </p:blipFill>
        <p:spPr bwMode="auto">
          <a:xfrm>
            <a:off x="184150" y="1741488"/>
            <a:ext cx="88773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Google Shape;216;p31"/>
          <p:cNvPicPr preferRelativeResize="0">
            <a:picLocks noChangeAspect="1" noChangeArrowheads="1"/>
          </p:cNvPicPr>
          <p:nvPr/>
        </p:nvPicPr>
        <p:blipFill>
          <a:blip r:embed="rId3"/>
          <a:srcRect l="3133" t="5331" r="52419" b="49937"/>
          <a:stretch>
            <a:fillRect/>
          </a:stretch>
        </p:blipFill>
        <p:spPr bwMode="auto">
          <a:xfrm>
            <a:off x="379413" y="241300"/>
            <a:ext cx="40846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Google Shape;217;p3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2482850"/>
            <a:ext cx="23796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74;p14"/>
          <p:cNvSpPr txBox="1">
            <a:spLocks noGrp="1"/>
          </p:cNvSpPr>
          <p:nvPr>
            <p:ph type="title"/>
          </p:nvPr>
        </p:nvSpPr>
        <p:spPr>
          <a:xfrm>
            <a:off x="471488" y="738188"/>
            <a:ext cx="822325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32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Ранкова зустріч</a:t>
            </a:r>
          </a:p>
        </p:txBody>
      </p:sp>
      <p:sp>
        <p:nvSpPr>
          <p:cNvPr id="16386" name="Google Shape;75;p14"/>
          <p:cNvSpPr txBox="1">
            <a:spLocks noGrp="1"/>
          </p:cNvSpPr>
          <p:nvPr>
            <p:ph type="body" idx="1"/>
          </p:nvPr>
        </p:nvSpPr>
        <p:spPr>
          <a:xfrm>
            <a:off x="65088" y="1919288"/>
            <a:ext cx="9013825" cy="29575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2400" b="1" smtClean="0">
                <a:solidFill>
                  <a:srgbClr val="FF0000"/>
                </a:solidFill>
                <a:latin typeface="Roboto" charset="-52"/>
                <a:cs typeface="Arial" charset="0"/>
                <a:sym typeface="Roboto" charset="-52"/>
              </a:rPr>
              <a:t>Вітання </a:t>
            </a:r>
          </a:p>
        </p:txBody>
      </p:sp>
      <p:pic>
        <p:nvPicPr>
          <p:cNvPr id="16387" name="Google Shape;76;p14"/>
          <p:cNvPicPr preferRelativeResize="0">
            <a:picLocks noChangeAspect="1" noChangeArrowheads="1"/>
          </p:cNvPicPr>
          <p:nvPr/>
        </p:nvPicPr>
        <p:blipFill>
          <a:blip r:embed="rId3"/>
          <a:srcRect b="6471"/>
          <a:stretch>
            <a:fillRect/>
          </a:stretch>
        </p:blipFill>
        <p:spPr bwMode="auto">
          <a:xfrm>
            <a:off x="5805488" y="88900"/>
            <a:ext cx="15573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Google Shape;77;p14"/>
          <p:cNvSpPr txBox="1">
            <a:spLocks noChangeArrowheads="1"/>
          </p:cNvSpPr>
          <p:nvPr/>
        </p:nvSpPr>
        <p:spPr bwMode="auto">
          <a:xfrm>
            <a:off x="266700" y="2428875"/>
            <a:ext cx="40814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900">
                <a:latin typeface="Roboto" charset="-52"/>
                <a:sym typeface="Roboto" charset="-52"/>
              </a:rPr>
              <a:t>Почалися  вже уроки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900">
                <a:latin typeface="Roboto" charset="-52"/>
                <a:sym typeface="Roboto" charset="-52"/>
              </a:rPr>
              <a:t>Камеру ввімкнули. Руки  - в боки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900">
                <a:latin typeface="Roboto" charset="-52"/>
                <a:sym typeface="Roboto" charset="-52"/>
              </a:rPr>
              <a:t>Посміхнулись, потягнулись,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900">
                <a:latin typeface="Roboto" charset="-52"/>
                <a:sym typeface="Roboto" charset="-52"/>
              </a:rPr>
              <a:t>Вліво вправо повернулись.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900">
                <a:latin typeface="Roboto" charset="-52"/>
                <a:sym typeface="Roboto" charset="-52"/>
              </a:rPr>
              <a:t>Доброго ранку! Доброго дня!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900">
                <a:latin typeface="Roboto" charset="-52"/>
                <a:sym typeface="Roboto" charset="-52"/>
              </a:rPr>
              <a:t>Мирною буде  хай наша Земля!</a:t>
            </a:r>
          </a:p>
        </p:txBody>
      </p:sp>
      <p:sp>
        <p:nvSpPr>
          <p:cNvPr id="16389" name="Google Shape;78;p14"/>
          <p:cNvSpPr txBox="1">
            <a:spLocks noChangeArrowheads="1"/>
          </p:cNvSpPr>
          <p:nvPr/>
        </p:nvSpPr>
        <p:spPr bwMode="auto">
          <a:xfrm>
            <a:off x="4348163" y="2071688"/>
            <a:ext cx="46450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charset="-52"/>
                <a:sym typeface="Roboto" charset="-52"/>
              </a:rPr>
              <a:t>Сьогодні поміркуємо над словами давньогрецького філософа Арістотеля (384 р. до н.е. - 322 р. до н.е.)</a:t>
            </a:r>
          </a:p>
        </p:txBody>
      </p:sp>
      <p:sp>
        <p:nvSpPr>
          <p:cNvPr id="16390" name="Google Shape;79;p14"/>
          <p:cNvSpPr txBox="1">
            <a:spLocks noChangeArrowheads="1"/>
          </p:cNvSpPr>
          <p:nvPr/>
        </p:nvSpPr>
        <p:spPr bwMode="auto">
          <a:xfrm>
            <a:off x="5135563" y="3257550"/>
            <a:ext cx="4022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200" b="1">
                <a:solidFill>
                  <a:srgbClr val="FF0000"/>
                </a:solidFill>
                <a:latin typeface="Roboto" charset="-52"/>
                <a:sym typeface="Roboto" charset="-52"/>
              </a:rPr>
              <a:t>“Життя вимагає руху”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22;p32"/>
          <p:cNvSpPr txBox="1">
            <a:spLocks noChangeArrowheads="1"/>
          </p:cNvSpPr>
          <p:nvPr/>
        </p:nvSpPr>
        <p:spPr bwMode="auto">
          <a:xfrm>
            <a:off x="790575" y="709613"/>
            <a:ext cx="46434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300">
                <a:latin typeface="Roboto" charset="-52"/>
                <a:sym typeface="Roboto" charset="-52"/>
              </a:rPr>
              <a:t>Використані ресурси:</a:t>
            </a:r>
          </a:p>
        </p:txBody>
      </p:sp>
      <p:sp>
        <p:nvSpPr>
          <p:cNvPr id="53250" name="Google Shape;223;p32"/>
          <p:cNvSpPr txBox="1">
            <a:spLocks noChangeArrowheads="1"/>
          </p:cNvSpPr>
          <p:nvPr/>
        </p:nvSpPr>
        <p:spPr bwMode="auto">
          <a:xfrm>
            <a:off x="508000" y="1870075"/>
            <a:ext cx="84089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marL="457200" indent="-317500" algn="ctr">
              <a:lnSpc>
                <a:spcPct val="110000"/>
              </a:lnSpc>
              <a:buClr>
                <a:srgbClr val="000000"/>
              </a:buClr>
              <a:buSzPts val="1400"/>
              <a:buFont typeface="Arial" charset="0"/>
              <a:buAutoNum type="arabicPeriod"/>
            </a:pPr>
            <a:r>
              <a:rPr lang="ru-RU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Модельна навчальна  програма адаптаційного циклу для закладів загальної середньої освіти </a:t>
            </a:r>
            <a:r>
              <a:rPr lang="ru-RU" sz="1100"/>
              <a:t>(автори Морзе Н.В., Барна О.В.</a:t>
            </a:r>
            <a:r>
              <a:rPr lang="ru-RU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</a:t>
            </a:r>
            <a:r>
              <a:rPr lang="ru-RU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затвердженою Міністерством освіти і науки України (наказ МОН України від 12.07.2021 р. №795)</a:t>
            </a:r>
            <a:endParaRPr lang="ru-RU"/>
          </a:p>
        </p:txBody>
      </p:sp>
      <p:sp>
        <p:nvSpPr>
          <p:cNvPr id="53251" name="Google Shape;224;p32"/>
          <p:cNvSpPr txBox="1">
            <a:spLocks noChangeArrowheads="1"/>
          </p:cNvSpPr>
          <p:nvPr/>
        </p:nvSpPr>
        <p:spPr bwMode="auto">
          <a:xfrm>
            <a:off x="709613" y="2805113"/>
            <a:ext cx="68199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charset="-52"/>
                <a:sym typeface="Roboto" charset="-52"/>
              </a:rPr>
              <a:t>2. Інформатика. Підручник для 5 класу закладів  загальної середньої освіти автори Морзе Н.В., Барна О.В. </a:t>
            </a:r>
          </a:p>
        </p:txBody>
      </p:sp>
      <p:sp>
        <p:nvSpPr>
          <p:cNvPr id="53252" name="Google Shape;225;p32"/>
          <p:cNvSpPr txBox="1">
            <a:spLocks noChangeArrowheads="1"/>
          </p:cNvSpPr>
          <p:nvPr/>
        </p:nvSpPr>
        <p:spPr bwMode="auto">
          <a:xfrm>
            <a:off x="641350" y="3619500"/>
            <a:ext cx="6956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charset="-52"/>
                <a:sym typeface="Roboto" charset="-52"/>
              </a:rPr>
              <a:t>3. Інтерактивні вправи ресурсу   </a:t>
            </a:r>
            <a:r>
              <a:rPr lang="ru-RU" u="sng">
                <a:solidFill>
                  <a:schemeClr val="hlink"/>
                </a:solidFill>
                <a:latin typeface="Roboto" charset="-52"/>
                <a:sym typeface="Roboto" charset="-52"/>
                <a:hlinkClick r:id="rId3"/>
              </a:rPr>
              <a:t>https://learningapps.org/</a:t>
            </a:r>
            <a:endParaRPr lang="ru-RU">
              <a:latin typeface="Roboto" charset="-52"/>
              <a:sym typeface="Roboto" charset="-52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>
              <a:latin typeface="Roboto" charset="-52"/>
              <a:sym typeface="Roboto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471488" y="738188"/>
            <a:ext cx="822325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29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Ранкова зустріч (робота в групі на jamboard)</a:t>
            </a:r>
          </a:p>
        </p:txBody>
      </p:sp>
      <p:sp>
        <p:nvSpPr>
          <p:cNvPr id="18434" name="Google Shape;85;p15"/>
          <p:cNvSpPr txBox="1">
            <a:spLocks noGrp="1"/>
          </p:cNvSpPr>
          <p:nvPr>
            <p:ph type="body" idx="1"/>
          </p:nvPr>
        </p:nvSpPr>
        <p:spPr>
          <a:xfrm>
            <a:off x="471488" y="1919288"/>
            <a:ext cx="8223250" cy="270986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2300" smtClean="0">
                <a:latin typeface="Roboto" charset="-52"/>
                <a:cs typeface="Arial" charset="0"/>
                <a:sym typeface="Roboto" charset="-52"/>
              </a:rPr>
              <a:t>Скористайтесь хмарою слів та сформулюйте  означення</a:t>
            </a:r>
          </a:p>
        </p:txBody>
      </p:sp>
      <p:pic>
        <p:nvPicPr>
          <p:cNvPr id="18435" name="Google Shape;86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2360613"/>
            <a:ext cx="52054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91;p16"/>
          <p:cNvSpPr txBox="1">
            <a:spLocks noGrp="1"/>
          </p:cNvSpPr>
          <p:nvPr>
            <p:ph type="title"/>
          </p:nvPr>
        </p:nvSpPr>
        <p:spPr>
          <a:xfrm>
            <a:off x="471488" y="738188"/>
            <a:ext cx="822325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32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Ранкова зустріч (робота в групі)</a:t>
            </a:r>
          </a:p>
        </p:txBody>
      </p:sp>
      <p:sp>
        <p:nvSpPr>
          <p:cNvPr id="20482" name="Google Shape;92;p16"/>
          <p:cNvSpPr txBox="1">
            <a:spLocks noGrp="1"/>
          </p:cNvSpPr>
          <p:nvPr>
            <p:ph type="body" idx="1"/>
          </p:nvPr>
        </p:nvSpPr>
        <p:spPr>
          <a:xfrm>
            <a:off x="471488" y="1919288"/>
            <a:ext cx="8223250" cy="270986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900" smtClean="0">
                <a:latin typeface="Roboto" charset="-52"/>
                <a:cs typeface="Arial" charset="0"/>
                <a:sym typeface="Roboto" charset="-52"/>
              </a:rPr>
              <a:t>Встановіть послідовність дій для створення ярлика</a:t>
            </a:r>
          </a:p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900" smtClean="0">
                <a:latin typeface="Roboto" charset="-52"/>
                <a:cs typeface="Arial" charset="0"/>
                <a:sym typeface="Roboto" charset="-52"/>
              </a:rPr>
              <a:t>1.У контекстному меню об’єкта обрати вказівку Створити ярлик.</a:t>
            </a:r>
          </a:p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900" smtClean="0">
                <a:latin typeface="Roboto" charset="-52"/>
                <a:cs typeface="Arial" charset="0"/>
                <a:sym typeface="Roboto" charset="-52"/>
              </a:rPr>
              <a:t>2.Перемістити отриманий ярлик на Робочий стіл</a:t>
            </a:r>
          </a:p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900" smtClean="0">
                <a:latin typeface="Roboto" charset="-52"/>
                <a:cs typeface="Arial" charset="0"/>
                <a:sym typeface="Roboto" charset="-52"/>
              </a:rPr>
              <a:t>3. Обрати файл чи папку.</a:t>
            </a:r>
          </a:p>
        </p:txBody>
      </p:sp>
      <p:pic>
        <p:nvPicPr>
          <p:cNvPr id="20483" name="Google Shape;93;p16"/>
          <p:cNvPicPr preferRelativeResize="0">
            <a:picLocks noChangeAspect="1" noChangeArrowheads="1"/>
          </p:cNvPicPr>
          <p:nvPr/>
        </p:nvPicPr>
        <p:blipFill>
          <a:blip r:embed="rId3"/>
          <a:srcRect l="-33298" t="26302"/>
          <a:stretch>
            <a:fillRect/>
          </a:stretch>
        </p:blipFill>
        <p:spPr bwMode="auto">
          <a:xfrm>
            <a:off x="6827838" y="-57150"/>
            <a:ext cx="21621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98;p17"/>
          <p:cNvSpPr txBox="1">
            <a:spLocks noGrp="1"/>
          </p:cNvSpPr>
          <p:nvPr>
            <p:ph type="title"/>
          </p:nvPr>
        </p:nvSpPr>
        <p:spPr>
          <a:xfrm>
            <a:off x="295275" y="311150"/>
            <a:ext cx="8221663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32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Ранкова зустріч (обговорення)</a:t>
            </a:r>
          </a:p>
        </p:txBody>
      </p:sp>
      <p:sp>
        <p:nvSpPr>
          <p:cNvPr id="22530" name="Google Shape;99;p17"/>
          <p:cNvSpPr txBox="1">
            <a:spLocks noGrp="1"/>
          </p:cNvSpPr>
          <p:nvPr>
            <p:ph type="body" idx="1"/>
          </p:nvPr>
        </p:nvSpPr>
        <p:spPr>
          <a:xfrm>
            <a:off x="295275" y="1733550"/>
            <a:ext cx="8629650" cy="29591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2400" b="1" smtClean="0">
                <a:solidFill>
                  <a:srgbClr val="FF0000"/>
                </a:solidFill>
                <a:latin typeface="Roboto" charset="-52"/>
                <a:cs typeface="Arial" charset="0"/>
                <a:sym typeface="Roboto" charset="-52"/>
              </a:rPr>
              <a:t> Які програми потрібні нам для навчання?</a:t>
            </a:r>
          </a:p>
        </p:txBody>
      </p:sp>
      <p:pic>
        <p:nvPicPr>
          <p:cNvPr id="22531" name="Google Shape;100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222500"/>
            <a:ext cx="28051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Google Shape;101;p17"/>
          <p:cNvSpPr txBox="1">
            <a:spLocks noChangeArrowheads="1"/>
          </p:cNvSpPr>
          <p:nvPr/>
        </p:nvSpPr>
        <p:spPr bwMode="auto">
          <a:xfrm>
            <a:off x="3910013" y="2611438"/>
            <a:ext cx="52482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100" b="1">
                <a:latin typeface="Roboto" charset="-52"/>
                <a:sym typeface="Roboto" charset="-52"/>
              </a:rPr>
              <a:t>Сформулюйте припущення, чому з’являються нові програми для навчання?</a:t>
            </a:r>
          </a:p>
        </p:txBody>
      </p:sp>
      <p:pic>
        <p:nvPicPr>
          <p:cNvPr id="22533" name="Google Shape;102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04775"/>
            <a:ext cx="22177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71488" y="738188"/>
            <a:ext cx="822325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-52"/>
              <a:buNone/>
            </a:pPr>
            <a:r>
              <a:rPr lang="ru-RU" sz="29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Ранкова зустріч </a:t>
            </a:r>
            <a:br>
              <a:rPr lang="ru-RU" sz="29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</a:br>
            <a:r>
              <a:rPr lang="ru-RU" sz="2900" smtClean="0">
                <a:solidFill>
                  <a:srgbClr val="FFFFFF"/>
                </a:solidFill>
                <a:latin typeface="Roboto" charset="-52"/>
                <a:cs typeface="Arial" charset="0"/>
                <a:sym typeface="Roboto" charset="-52"/>
              </a:rPr>
              <a:t>(ознайомлення з темою уроку)</a:t>
            </a:r>
          </a:p>
        </p:txBody>
      </p:sp>
      <p:sp>
        <p:nvSpPr>
          <p:cNvPr id="2457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046538" y="3087688"/>
            <a:ext cx="4370387" cy="138588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2000" smtClean="0">
                <a:latin typeface="Roboto" charset="-52"/>
                <a:cs typeface="Arial" charset="0"/>
                <a:sym typeface="Roboto" charset="-52"/>
              </a:rPr>
              <a:t>Які навчальні предмети можна вивчати за допомогою програми Minecraft?</a:t>
            </a:r>
          </a:p>
        </p:txBody>
      </p:sp>
      <p:pic>
        <p:nvPicPr>
          <p:cNvPr id="24579" name="Google Shape;109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873250"/>
            <a:ext cx="83121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Google Shape;110;p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25447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15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752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Google Shape;116;p19"/>
          <p:cNvPicPr preferRelativeResize="0">
            <a:picLocks noChangeAspect="1" noChangeArrowheads="1"/>
          </p:cNvPicPr>
          <p:nvPr/>
        </p:nvPicPr>
        <p:blipFill>
          <a:blip r:embed="rId4"/>
          <a:srcRect b="14742"/>
          <a:stretch>
            <a:fillRect/>
          </a:stretch>
        </p:blipFill>
        <p:spPr bwMode="auto">
          <a:xfrm>
            <a:off x="1731963" y="1554163"/>
            <a:ext cx="64833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Google Shape;117;p19"/>
          <p:cNvSpPr/>
          <p:nvPr/>
        </p:nvSpPr>
        <p:spPr>
          <a:xfrm>
            <a:off x="798513" y="4289425"/>
            <a:ext cx="2168525" cy="773113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5545138" y="4321175"/>
            <a:ext cx="2170112" cy="7747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9" name="Google Shape;119;p19"/>
          <p:cNvSpPr txBox="1">
            <a:spLocks noChangeArrowheads="1"/>
          </p:cNvSpPr>
          <p:nvPr/>
        </p:nvSpPr>
        <p:spPr bwMode="auto">
          <a:xfrm>
            <a:off x="4378325" y="508000"/>
            <a:ext cx="4400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>
                <a:latin typeface="Roboto" charset="-52"/>
                <a:sym typeface="Roboto" charset="-52"/>
              </a:rPr>
              <a:t>Прочитайте текст ст.56 та доповніть схему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oogle Shape;124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0988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Google Shape;125;p20"/>
          <p:cNvSpPr txBox="1">
            <a:spLocks noChangeArrowheads="1"/>
          </p:cNvSpPr>
          <p:nvPr/>
        </p:nvSpPr>
        <p:spPr bwMode="auto">
          <a:xfrm>
            <a:off x="3530600" y="274638"/>
            <a:ext cx="5289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/>
              <a:t>Ліцензія (лат. licentia — дозвіл) — у загальному значенні це документ, у якому зазначається дозвіл на використання об’єкта чи процесу.</a:t>
            </a:r>
          </a:p>
        </p:txBody>
      </p:sp>
      <p:pic>
        <p:nvPicPr>
          <p:cNvPr id="28675" name="Google Shape;126;p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100" y="1635125"/>
            <a:ext cx="70183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225425" y="3054350"/>
            <a:ext cx="7440613" cy="12827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737373"/>
              </a:buClr>
              <a:buFont typeface="Roboto" charset="-52"/>
              <a:buNone/>
            </a:pPr>
            <a:r>
              <a:rPr lang="ru-RU" sz="1800" smtClean="0">
                <a:latin typeface="Roboto" charset="-52"/>
                <a:cs typeface="Arial" charset="0"/>
                <a:sym typeface="Roboto" charset="-52"/>
              </a:rPr>
              <a:t>І</a:t>
            </a:r>
            <a:r>
              <a:rPr lang="ru-RU" sz="2100" smtClean="0">
                <a:latin typeface="Roboto" charset="-52"/>
                <a:cs typeface="Arial" charset="0"/>
                <a:sym typeface="Roboto" charset="-52"/>
              </a:rPr>
              <a:t>м’я файлу складається з двох частин, розділених між собою крапкою «.» — назва.розширення. Наприклад, різними є файли Вишиванка.jpg і Вишиванка.bmp.</a:t>
            </a:r>
          </a:p>
        </p:txBody>
      </p:sp>
      <p:pic>
        <p:nvPicPr>
          <p:cNvPr id="30722" name="Google Shape;132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9194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Google Shape;133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46163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Google Shape;134;p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38" y="112713"/>
            <a:ext cx="2120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Google Shape;135;p21"/>
          <p:cNvSpPr/>
          <p:nvPr/>
        </p:nvSpPr>
        <p:spPr>
          <a:xfrm>
            <a:off x="354013" y="4281488"/>
            <a:ext cx="1604962" cy="490537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384550" y="4340225"/>
            <a:ext cx="1604963" cy="492125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2166938" y="4400550"/>
            <a:ext cx="831850" cy="371475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28" name="Google Shape;138;p21"/>
          <p:cNvSpPr txBox="1">
            <a:spLocks noChangeArrowheads="1"/>
          </p:cNvSpPr>
          <p:nvPr/>
        </p:nvSpPr>
        <p:spPr bwMode="auto">
          <a:xfrm>
            <a:off x="492125" y="4316413"/>
            <a:ext cx="1176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300" b="1">
                <a:latin typeface="Roboto" charset="-52"/>
                <a:sym typeface="Roboto" charset="-52"/>
              </a:rPr>
              <a:t>Ім’я</a:t>
            </a:r>
          </a:p>
        </p:txBody>
      </p:sp>
      <p:sp>
        <p:nvSpPr>
          <p:cNvPr id="30729" name="Google Shape;139;p21"/>
          <p:cNvSpPr txBox="1">
            <a:spLocks noChangeArrowheads="1"/>
          </p:cNvSpPr>
          <p:nvPr/>
        </p:nvSpPr>
        <p:spPr bwMode="auto">
          <a:xfrm>
            <a:off x="3384550" y="4424363"/>
            <a:ext cx="170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Roboto" charset="-52"/>
                <a:sym typeface="Roboto" charset="-52"/>
              </a:rPr>
              <a:t>розширення</a:t>
            </a:r>
          </a:p>
        </p:txBody>
      </p:sp>
      <p:sp>
        <p:nvSpPr>
          <p:cNvPr id="30730" name="Google Shape;140;p21"/>
          <p:cNvSpPr txBox="1">
            <a:spLocks noChangeArrowheads="1"/>
          </p:cNvSpPr>
          <p:nvPr/>
        </p:nvSpPr>
        <p:spPr bwMode="auto">
          <a:xfrm>
            <a:off x="2357438" y="4125913"/>
            <a:ext cx="4508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4000">
                <a:latin typeface="Roboto" charset="-52"/>
                <a:sym typeface="Roboto" charset="-52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PresentationFormat>Экран (16:9)</PresentationFormat>
  <Paragraphs>98</Paragraphs>
  <Slides>20</Slides>
  <Notes>20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Roboto</vt:lpstr>
      <vt:lpstr>Times New Roman</vt:lpstr>
      <vt:lpstr>Calibri</vt:lpstr>
      <vt:lpstr>Material</vt:lpstr>
      <vt:lpstr>Material</vt:lpstr>
      <vt:lpstr>Material</vt:lpstr>
      <vt:lpstr>Material</vt:lpstr>
      <vt:lpstr>Material</vt:lpstr>
      <vt:lpstr>Material</vt:lpstr>
      <vt:lpstr>Material</vt:lpstr>
      <vt:lpstr>Material</vt:lpstr>
      <vt:lpstr>Material</vt:lpstr>
      <vt:lpstr>Material</vt:lpstr>
      <vt:lpstr>Material</vt:lpstr>
      <vt:lpstr>Material</vt:lpstr>
      <vt:lpstr>Програми для опрацювання даних різних типів (текстових, числових, графічних, мультимедійних) </vt:lpstr>
      <vt:lpstr>Ранкова зустріч</vt:lpstr>
      <vt:lpstr>Ранкова зустріч (робота в групі на jamboard)</vt:lpstr>
      <vt:lpstr>Ранкова зустріч (робота в групі)</vt:lpstr>
      <vt:lpstr>Ранкова зустріч (обговорення)</vt:lpstr>
      <vt:lpstr>Ранкова зустріч  (ознайомлення з темою уроку)</vt:lpstr>
      <vt:lpstr>Слайд 7</vt:lpstr>
      <vt:lpstr>Слайд 8</vt:lpstr>
      <vt:lpstr>Слайд 9</vt:lpstr>
      <vt:lpstr>Слайд 10</vt:lpstr>
      <vt:lpstr>Слайд 11</vt:lpstr>
      <vt:lpstr>Слайд 12</vt:lpstr>
      <vt:lpstr>Руханка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Програми для опрацювання даних різних типів (текстових, числових, графічних, мультимедійних) </dc:title>
  <cp:lastModifiedBy>Lenovo</cp:lastModifiedBy>
  <cp:revision>1</cp:revision>
  <dcterms:modified xsi:type="dcterms:W3CDTF">2022-11-09T06:59:46Z</dcterms:modified>
</cp:coreProperties>
</file>