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8" r:id="rId5"/>
    <p:sldId id="259" r:id="rId6"/>
    <p:sldId id="260" r:id="rId7"/>
    <p:sldId id="257" r:id="rId8"/>
    <p:sldId id="262" r:id="rId9"/>
    <p:sldId id="261" r:id="rId10"/>
    <p:sldId id="263" r:id="rId11"/>
    <p:sldId id="27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9" r:id="rId20"/>
    <p:sldId id="274" r:id="rId21"/>
    <p:sldId id="277" r:id="rId22"/>
    <p:sldId id="278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57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225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750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22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91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08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067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815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870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17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4290D-895D-4CC0-A131-E7E1D61B0F51}" type="datetimeFigureOut">
              <a:rPr lang="uk-UA" smtClean="0"/>
              <a:t>02.11.2022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8F09-9E3A-4485-B955-CD6EA53280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O8YUnSd2dU8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76068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uk/myactivities" TargetMode="External"/><Relationship Id="rId3" Type="http://schemas.openxmlformats.org/officeDocument/2006/relationships/hyperlink" Target="https://www.kmu.gov.ua/npas/pro-deyaki-pitannya-derzhavnih-standartiv-povnoyi-zagalnoyi-serednoyi-osviti-i300920-898" TargetMode="External"/><Relationship Id="rId7" Type="http://schemas.openxmlformats.org/officeDocument/2006/relationships/hyperlink" Target="http://rebus1.com/u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qrcodes.com.ua/" TargetMode="External"/><Relationship Id="rId5" Type="http://schemas.openxmlformats.org/officeDocument/2006/relationships/hyperlink" Target="https://lib.imzo.gov.ua/vibr-pdruchnikv-5-klas-2021---2022-roki/konkursniy-vdbr/7-nformatichna-osvtnya-galuz/nformatika-pdruchnik-dlya-5-klasu-zakladv-zagalno-seredno-osvti/nformatika-pdruchnik-dlya-5-klasu-zakladv-zagalno-seredno-osvti-avt-morze-n-v-barna-o-v-_1/" TargetMode="External"/><Relationship Id="rId4" Type="http://schemas.openxmlformats.org/officeDocument/2006/relationships/hyperlink" Target="https://mon.gov.ua/storage/app/media/zagalna%20serednya/Navchalni.prohramy/2021/14.07/Model.navch.prohr.5-9.klas.NUSH-poetap.z.2022/Inform.osv.haluz.5-6-kl/Inform.5-6-kl.Morze.Barna.14.07.pdf" TargetMode="External"/><Relationship Id="rId9" Type="http://schemas.openxmlformats.org/officeDocument/2006/relationships/hyperlink" Target="https://youtu.be/O8YUnSd2dU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760083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9" y="2587349"/>
            <a:ext cx="3627120" cy="3718560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19445" r="23588" b="21953"/>
          <a:stretch/>
        </p:blipFill>
        <p:spPr>
          <a:xfrm>
            <a:off x="621103" y="405441"/>
            <a:ext cx="2581553" cy="1975450"/>
          </a:xfrm>
          <a:prstGeom prst="roundRect">
            <a:avLst/>
          </a:prstGeom>
        </p:spPr>
      </p:pic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Заголовок 4">
            <a:extLst>
              <a:ext uri="{FF2B5EF4-FFF2-40B4-BE49-F238E27FC236}">
                <a16:creationId xmlns="" xmlns:a16="http://schemas.microsoft.com/office/drawing/2014/main" id="{72B9B741-119E-4854-8142-D72A39048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392" y="405441"/>
            <a:ext cx="7850038" cy="4347714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r>
              <a:rPr lang="uk-UA" sz="88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Вставляння </a:t>
            </a:r>
            <a:r>
              <a:rPr lang="uk-UA" sz="88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графічних зображень </a:t>
            </a:r>
            <a:r>
              <a:rPr lang="uk-UA" sz="88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текстового документа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6308" y="4921082"/>
            <a:ext cx="4600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Підготувала вчитель інформатики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Тарасівської гімназії 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Зіньківської міської ради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Мелешко Наталія Іванівна 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63829" y="-37280"/>
            <a:ext cx="11495836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текстового 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документа </a:t>
            </a:r>
            <a:endParaRPr lang="ru-RU" sz="4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можна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додавати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такі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графічні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об’єкти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161" y="1499547"/>
            <a:ext cx="1665504" cy="1837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426" y="1520624"/>
            <a:ext cx="1543021" cy="18162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936" y="4835622"/>
            <a:ext cx="1184552" cy="1641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042" y="4875914"/>
            <a:ext cx="1360768" cy="15605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374" y="4875914"/>
            <a:ext cx="1221066" cy="1515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959" y="4835622"/>
            <a:ext cx="1285336" cy="16410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8268" y="1372781"/>
            <a:ext cx="8332730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картинки з колекції</a:t>
            </a:r>
            <a:r>
              <a:rPr lang="en-US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,</a:t>
            </a:r>
            <a:r>
              <a:rPr lang="en-US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uk-UA" b="1" u="none" strike="noStrike" baseline="0" dirty="0" smtClean="0">
              <a:ln w="6600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8268" y="2342453"/>
            <a:ext cx="7377341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малюнки з файлу,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8268" y="4189447"/>
            <a:ext cx="6237605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знімки екрана,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8268" y="6034722"/>
            <a:ext cx="3185487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схеми</a:t>
            </a:r>
            <a:r>
              <a:rPr lang="uk-UA" sz="4000" b="1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.</a:t>
            </a:r>
            <a:endParaRPr lang="uk-UA" sz="4000" b="1" dirty="0">
              <a:ln w="6600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268" y="3321627"/>
            <a:ext cx="11352788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різноманітні графічні фігури,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8268" y="5143707"/>
            <a:ext cx="4495141" cy="1015663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6000" b="1" u="none" strike="noStrike" baseline="0" dirty="0" smtClean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діаграми, </a:t>
            </a:r>
          </a:p>
        </p:txBody>
      </p:sp>
    </p:spTree>
    <p:extLst>
      <p:ext uri="{BB962C8B-B14F-4D97-AF65-F5344CB8AC3E}">
        <p14:creationId xmlns:p14="http://schemas.microsoft.com/office/powerpoint/2010/main" val="14026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871268" y="160338"/>
            <a:ext cx="1061049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Психологічна хвилинка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3" name="0-04-05-31dd57dc6c0ad574229a7009cf327b129c62b25fa7a4f362a234476cce823692_3cd4ae1e0a48f3f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8" y="847294"/>
            <a:ext cx="7421880" cy="4174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524" y="5062727"/>
            <a:ext cx="7448624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Психологічна хвилинка "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Мультяшні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герої" Зараз ми з тобою </a:t>
            </a:r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відправимося 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казкову подорож. </a:t>
            </a:r>
            <a:endParaRPr lang="uk-UA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Перед 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тобою будуть з'являтися герої із відомих тобі мультфільмів</a:t>
            </a:r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"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Примірь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" їх емоції на себе.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92690" y="1593625"/>
            <a:ext cx="32179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https://youtu.be/O8YUnSd2dU8</a:t>
            </a:r>
            <a:endParaRPr lang="uk-UA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690" y="2363865"/>
            <a:ext cx="31813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871268" y="160338"/>
            <a:ext cx="1061049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Вставлені зображення можна форматувати</a:t>
            </a:r>
            <a:r>
              <a:rPr lang="uk-UA" sz="4400" b="1" i="1" dirty="0" smtClean="0">
                <a:solidFill>
                  <a:srgbClr val="0000FF"/>
                </a:solidFill>
              </a:rPr>
              <a:t>: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17A905-D757-495C-98B4-05E9C8DF4FDF}"/>
              </a:ext>
            </a:extLst>
          </p:cNvPr>
          <p:cNvSpPr txBox="1"/>
          <p:nvPr/>
        </p:nvSpPr>
        <p:spPr>
          <a:xfrm>
            <a:off x="460375" y="1794476"/>
            <a:ext cx="6407450" cy="15696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b="1" dirty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вказувати спосіб їх розташування відносно тексту,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460375" y="3475648"/>
            <a:ext cx="6407450" cy="107721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змінювати яскравість чи 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контрастність, </a:t>
            </a:r>
            <a:endParaRPr lang="uk-UA" sz="32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439AC6-D7AB-4372-912B-47014C533A53}"/>
              </a:ext>
            </a:extLst>
          </p:cNvPr>
          <p:cNvSpPr txBox="1"/>
          <p:nvPr/>
        </p:nvSpPr>
        <p:spPr>
          <a:xfrm>
            <a:off x="460375" y="4664378"/>
            <a:ext cx="6407450" cy="12003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uk-UA" sz="3600" b="1" i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змінювати розміри </a:t>
            </a:r>
            <a:r>
              <a:rPr lang="uk-UA" sz="3600" b="1" i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зображення.</a:t>
            </a:r>
            <a:endParaRPr lang="uk-UA" sz="3600" b="1" i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4" y="2254299"/>
            <a:ext cx="4627448" cy="30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759788" y="160338"/>
            <a:ext cx="972197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Дл</a:t>
            </a:r>
            <a:r>
              <a:rPr lang="ru-RU" sz="44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я </a:t>
            </a:r>
            <a:r>
              <a:rPr lang="ru-RU" sz="4400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малюнків</a:t>
            </a:r>
            <a:r>
              <a:rPr lang="ru-RU" sz="44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 </a:t>
            </a:r>
            <a:r>
              <a:rPr lang="ru-RU" sz="4400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можна</a:t>
            </a:r>
            <a:r>
              <a:rPr lang="ru-RU" sz="4400" b="1" i="0" u="none" strike="noStrike" spc="50" baseline="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: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460375" y="1259176"/>
            <a:ext cx="3499149" cy="107721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з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адавати розташування </a:t>
            </a:r>
            <a:endParaRPr lang="uk-UA" sz="32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4205939" y="1259176"/>
            <a:ext cx="7871042" cy="175432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обтікання текстом, вирівнювання, змінювати їх розмір, обтинати краї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6" y="2665791"/>
            <a:ext cx="3144865" cy="3881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724" y="3137074"/>
            <a:ext cx="5541909" cy="34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79561" y="160338"/>
            <a:ext cx="11602529" cy="28007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 </a:t>
            </a:r>
            <a:r>
              <a:rPr lang="uk-UA" sz="4400" b="1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Розмір зображень можна змінювати за допомогою протягування за маркери зміни розміру, що розташовані навколо виділеного зображення</a:t>
            </a:r>
            <a:endParaRPr lang="uk-UA" sz="44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3098800"/>
            <a:ext cx="11268075" cy="36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046480" y="92586"/>
            <a:ext cx="1054703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Видалити з документа вставлений графічний об’єкт можна, вибравши його та натиснувши клавішу: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307975" y="1806835"/>
            <a:ext cx="3499149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Backspace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uk-UA" sz="32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7203439" y="1806835"/>
            <a:ext cx="4741461" cy="64633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Delete</a:t>
            </a:r>
            <a:endParaRPr lang="uk-UA" sz="3600" b="1" dirty="0" smtClean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445EC5C-802A-48D0-9E4A-337B24E5E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549" y="3032227"/>
            <a:ext cx="7197436" cy="332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кутник 6">
            <a:extLst>
              <a:ext uri="{FF2B5EF4-FFF2-40B4-BE49-F238E27FC236}">
                <a16:creationId xmlns="" xmlns:a16="http://schemas.microsoft.com/office/drawing/2014/main" id="{101CB5D4-8443-4CAA-B4E6-AAB7CB60B4A4}"/>
              </a:ext>
            </a:extLst>
          </p:cNvPr>
          <p:cNvSpPr/>
          <p:nvPr/>
        </p:nvSpPr>
        <p:spPr>
          <a:xfrm>
            <a:off x="3231119" y="3195289"/>
            <a:ext cx="908169" cy="1051560"/>
          </a:xfrm>
          <a:prstGeom prst="rect">
            <a:avLst/>
          </a:prstGeom>
          <a:solidFill>
            <a:srgbClr val="0080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/>
          </a:p>
        </p:txBody>
      </p:sp>
      <p:sp>
        <p:nvSpPr>
          <p:cNvPr id="13" name="Прямокутник 7">
            <a:extLst>
              <a:ext uri="{FF2B5EF4-FFF2-40B4-BE49-F238E27FC236}">
                <a16:creationId xmlns="" xmlns:a16="http://schemas.microsoft.com/office/drawing/2014/main" id="{E1C4DB9E-71A5-4B9B-9395-C42F2C1CD71A}"/>
              </a:ext>
            </a:extLst>
          </p:cNvPr>
          <p:cNvSpPr/>
          <p:nvPr/>
        </p:nvSpPr>
        <p:spPr>
          <a:xfrm>
            <a:off x="4784800" y="4193478"/>
            <a:ext cx="908169" cy="1051560"/>
          </a:xfrm>
          <a:prstGeom prst="rect">
            <a:avLst/>
          </a:prstGeom>
          <a:solidFill>
            <a:srgbClr val="0080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/>
          </a:p>
        </p:txBody>
      </p:sp>
      <p:cxnSp>
        <p:nvCxnSpPr>
          <p:cNvPr id="14" name="Прямая со стрелкой 13"/>
          <p:cNvCxnSpPr>
            <a:stCxn id="9" idx="2"/>
          </p:cNvCxnSpPr>
          <p:nvPr/>
        </p:nvCxnSpPr>
        <p:spPr>
          <a:xfrm>
            <a:off x="2057550" y="2391610"/>
            <a:ext cx="1417170" cy="12050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0" idx="2"/>
          </p:cNvCxnSpPr>
          <p:nvPr/>
        </p:nvCxnSpPr>
        <p:spPr>
          <a:xfrm flipH="1">
            <a:off x="5567681" y="2453166"/>
            <a:ext cx="4006489" cy="19156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046480" y="92586"/>
            <a:ext cx="105470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Домашнє завдання:</a:t>
            </a:r>
            <a:endParaRPr lang="uk-UA" sz="3600" b="1" i="1" kern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443" y="1068961"/>
            <a:ext cx="4659625" cy="5347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DF71EF-A005-4DD2-A742-52F8FC848459}"/>
              </a:ext>
            </a:extLst>
          </p:cNvPr>
          <p:cNvSpPr txBox="1"/>
          <p:nvPr/>
        </p:nvSpPr>
        <p:spPr>
          <a:xfrm>
            <a:off x="6793468" y="2162435"/>
            <a:ext cx="4356423" cy="25545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Проаналізувати ст. 142 – 145,</a:t>
            </a:r>
          </a:p>
          <a:p>
            <a:pPr lvl="0" algn="ctr"/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ідготувати запрошення за зразком ст. 146.</a:t>
            </a:r>
            <a:endParaRPr lang="uk-UA" sz="3200" b="1" dirty="0">
              <a:ln>
                <a:solidFill>
                  <a:srgbClr val="0000FF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741680" y="92586"/>
            <a:ext cx="1104392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Працюємо за </a:t>
            </a:r>
            <a:r>
              <a:rPr lang="uk-UA" sz="3600" b="1" i="1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комп’ютером</a:t>
            </a: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:</a:t>
            </a:r>
            <a:endParaRPr lang="uk-UA" sz="3600" b="1" i="1" kern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741680" y="738917"/>
            <a:ext cx="1104392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Увага! </a:t>
            </a:r>
            <a:r>
              <a:rPr lang="uk-UA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 час роботи з комп’ютером дотримуйтеся правил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безпеки</a:t>
            </a:r>
            <a:r>
              <a:rPr lang="uk-UA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санітарно-гігієнічних норм</a:t>
            </a:r>
            <a:endParaRPr lang="uk-UA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1165920" y="1100115"/>
            <a:ext cx="10195440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Вправа. </a:t>
            </a:r>
            <a:r>
              <a:rPr lang="uk-UA" sz="40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Вставлення зображення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7" y="4815675"/>
            <a:ext cx="8585200" cy="1899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60375" y="1707132"/>
            <a:ext cx="11477625" cy="31085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BoldItalic"/>
              </a:rPr>
              <a:t>Завдання</a:t>
            </a:r>
            <a:r>
              <a:rPr lang="ru-RU" sz="2800" b="1" i="1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BoldItalic"/>
              </a:rPr>
              <a:t>. 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До документа </a:t>
            </a:r>
            <a:r>
              <a:rPr lang="ru-RU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Здоров’я</a:t>
            </a:r>
            <a:r>
              <a:rPr lang="ru-RU" sz="2800" b="1" i="1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 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встав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зображення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з файлу </a:t>
            </a:r>
            <a:r>
              <a:rPr lang="uk-UA" sz="2800" b="1" i="1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Хліб.</a:t>
            </a:r>
            <a:r>
              <a:rPr lang="en-US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png</a:t>
            </a:r>
            <a:r>
              <a:rPr lang="en-US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.</a:t>
            </a:r>
          </a:p>
          <a:p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Bold"/>
              </a:rPr>
              <a:t>1.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Відкрий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файл </a:t>
            </a:r>
            <a:r>
              <a:rPr lang="ru-RU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Здоров’я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, та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збережи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його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в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папці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</a:t>
            </a:r>
            <a:r>
              <a:rPr lang="ru-RU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Тексти</a:t>
            </a:r>
            <a:r>
              <a:rPr lang="ru-RU" sz="2800" b="1" i="1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своєї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</a:t>
            </a:r>
            <a:r>
              <a:rPr lang="uk-UA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структури папок.</a:t>
            </a:r>
          </a:p>
          <a:p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Bold"/>
              </a:rPr>
              <a:t>2. 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Встав у документ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зображення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хліба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,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що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зберігається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у </a:t>
            </a:r>
            <a:r>
              <a:rPr lang="ru-RU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файлі</a:t>
            </a:r>
            <a:r>
              <a:rPr lang="ru-RU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з </a:t>
            </a:r>
            <a:r>
              <a:rPr lang="uk-UA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іменем </a:t>
            </a:r>
            <a:r>
              <a:rPr lang="uk-UA" sz="2800" b="1" i="1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Хліб.</a:t>
            </a:r>
            <a:r>
              <a:rPr lang="en-US" sz="2800" b="1" i="1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-Italic"/>
              </a:rPr>
              <a:t>png</a:t>
            </a:r>
            <a:r>
              <a:rPr lang="en-US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, </a:t>
            </a:r>
            <a:r>
              <a:rPr lang="uk-UA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та </a:t>
            </a:r>
            <a:r>
              <a:rPr lang="uk-UA" sz="2800" b="1" i="0" u="none" strike="noStrike" baseline="0" dirty="0" err="1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розмісти</a:t>
            </a:r>
            <a:r>
              <a:rPr lang="uk-UA" sz="2800" b="1" i="0" u="none" strike="noStrike" baseline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ragmaticaC"/>
              </a:rPr>
              <a:t> його ліворуч від епіграфа за зразком</a:t>
            </a:r>
            <a:endParaRPr lang="uk-UA" sz="2800" b="1" dirty="0">
              <a:ln w="13462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42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741680" y="92586"/>
            <a:ext cx="1104392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Працюємо за </a:t>
            </a:r>
            <a:r>
              <a:rPr lang="uk-UA" sz="3600" b="1" i="1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комп’ютером</a:t>
            </a: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:</a:t>
            </a:r>
            <a:endParaRPr lang="uk-UA" sz="3600" b="1" i="1" kern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1165920" y="1100115"/>
            <a:ext cx="10195440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Для цього виконай такі дії: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4827" y="2169199"/>
            <a:ext cx="11477625" cy="40318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виконай вказівку </a:t>
            </a:r>
            <a:r>
              <a:rPr lang="uk-UA" sz="3200" b="1" i="1" dirty="0" err="1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Вставлен</a:t>
            </a:r>
            <a:r>
              <a:rPr lang="ru-RU" sz="3200" b="1" i="1" dirty="0" err="1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ня</a:t>
            </a:r>
            <a:r>
              <a:rPr lang="ru-RU" sz="3200" b="1" i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/Рисунок</a:t>
            </a:r>
            <a:r>
              <a:rPr lang="ru-RU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 </a:t>
            </a:r>
            <a:r>
              <a:rPr lang="ru-RU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вкажи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ru-RU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який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файл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потрібно вставити;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виділи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зображення та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обріж його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залишивши лише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зображення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хліба — використай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кнопку </a:t>
            </a:r>
            <a:r>
              <a:rPr lang="uk-UA" sz="3200" b="1" i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Обтинання</a:t>
            </a:r>
            <a:r>
              <a:rPr lang="uk-UA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групи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інструментів </a:t>
            </a:r>
            <a:r>
              <a:rPr lang="uk-UA" sz="3200" b="1" i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Розмір</a:t>
            </a:r>
            <a:r>
              <a:rPr lang="uk-UA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вкладки </a:t>
            </a:r>
            <a:r>
              <a:rPr lang="uk-UA" sz="3200" b="1" i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Формат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зміни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розміщення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малюнка, вибравши </a:t>
            </a:r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зі списку </a:t>
            </a:r>
            <a:r>
              <a:rPr lang="uk-UA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параметрів </a:t>
            </a:r>
            <a:r>
              <a:rPr lang="uk-UA" sz="3200" b="1" i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Обтікання </a:t>
            </a:r>
            <a:r>
              <a:rPr lang="uk-UA" sz="3200" b="1" i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текстом </a:t>
            </a:r>
            <a:r>
              <a:rPr lang="uk-UA" sz="32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 </a:t>
            </a:r>
            <a:r>
              <a:rPr lang="uk-UA" sz="3200" b="1" i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контуром</a:t>
            </a:r>
            <a:r>
              <a:rPr lang="uk-UA" sz="32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</a:p>
          <a:p>
            <a:r>
              <a:rPr lang="ru-RU" sz="3200" dirty="0" err="1" smtClean="0">
                <a:ln>
                  <a:solidFill>
                    <a:srgbClr val="00B050"/>
                  </a:solidFill>
                </a:ln>
              </a:rPr>
              <a:t>Збережи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sz="3200" dirty="0" err="1">
                <a:ln>
                  <a:solidFill>
                    <a:srgbClr val="00B050"/>
                  </a:solidFill>
                </a:ln>
              </a:rPr>
              <a:t>результати</a:t>
            </a:r>
            <a:r>
              <a:rPr lang="ru-RU" sz="3200" dirty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sz="3200" dirty="0" err="1">
                <a:ln>
                  <a:solidFill>
                    <a:srgbClr val="00B050"/>
                  </a:solidFill>
                </a:ln>
              </a:rPr>
              <a:t>роботи</a:t>
            </a:r>
            <a:r>
              <a:rPr lang="ru-RU" sz="3200" dirty="0">
                <a:ln>
                  <a:solidFill>
                    <a:srgbClr val="00B050"/>
                  </a:solidFill>
                </a:ln>
              </a:rPr>
              <a:t> в тому самому </a:t>
            </a:r>
            <a:r>
              <a:rPr lang="ru-RU" sz="3200" dirty="0" err="1">
                <a:ln>
                  <a:solidFill>
                    <a:srgbClr val="00B050"/>
                  </a:solidFill>
                </a:ln>
              </a:rPr>
              <a:t>файлі</a:t>
            </a:r>
            <a:r>
              <a:rPr lang="ru-RU" sz="3200" dirty="0" smtClean="0">
                <a:ln>
                  <a:solidFill>
                    <a:srgbClr val="00B050"/>
                  </a:solidFill>
                </a:ln>
              </a:rPr>
              <a:t>.</a:t>
            </a:r>
            <a:endParaRPr lang="uk-UA" sz="3200" b="1" dirty="0" smtClean="0">
              <a:ln>
                <a:solidFill>
                  <a:srgbClr val="00B050"/>
                </a:solidFill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5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92586"/>
            <a:ext cx="1147762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Розгадайте кросвор</a:t>
            </a:r>
            <a:r>
              <a:rPr lang="uk-UA" sz="3600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д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8000932" y="1486888"/>
            <a:ext cx="366389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hlinkClick r:id="rId3"/>
              </a:rPr>
              <a:t>https://wordwall.net/resource/37606881</a:t>
            </a:r>
            <a:r>
              <a:rPr lang="uk-UA" sz="2800" dirty="0" smtClean="0"/>
              <a:t> 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32" y="2570312"/>
            <a:ext cx="3667125" cy="339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1401779"/>
            <a:ext cx="7509654" cy="45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75062" y="-144463"/>
            <a:ext cx="12116938" cy="714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предметних компетентностей</a:t>
            </a:r>
            <a:r>
              <a:rPr lang="uk-UA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навчальна:</a:t>
            </a: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формувати вміння редагувати та форматувати об’єкти текстових документів, уміння додавати зображення з файлів та налаштовувати їхні параметри; сприяти усвідомленню ролі електронного документообігу в сучасному суспільстві;</a:t>
            </a:r>
            <a:endParaRPr lang="uk-UA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розвивальна:</a:t>
            </a: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розвивати інформаційну культуру учнів;</a:t>
            </a:r>
            <a:endParaRPr lang="uk-UA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виховна:</a:t>
            </a:r>
            <a:r>
              <a:rPr lang="uk-UA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виховувати інформаційну культуру, виховання уміння працювати в групі; формування позитивного ставлення до навчання.</a:t>
            </a:r>
            <a:endParaRPr lang="uk-UA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1639552" y="0"/>
            <a:ext cx="2027727" cy="19939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B05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648728" y="2103902"/>
            <a:ext cx="2164080" cy="18825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1726082" y="4303150"/>
            <a:ext cx="2009373" cy="18560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3871096" y="121260"/>
            <a:ext cx="7980470" cy="1754326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Урок сподобався, усе зрозуміло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71096" y="1996846"/>
            <a:ext cx="7980470" cy="1754326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Сподобалася, але не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усе зрозуміло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71096" y="3956574"/>
            <a:ext cx="7980470" cy="2585323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Нічого не зрозуміло, потребую додаткового роз’яснення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679" y="270307"/>
            <a:ext cx="1552418" cy="618630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</a:t>
            </a:r>
            <a:endParaRPr lang="uk-UA" sz="4400" b="1" i="1" kern="0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Е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Ф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Л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Е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К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С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І</a:t>
            </a:r>
          </a:p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i="1" kern="0" dirty="0">
                <a:solidFill>
                  <a:srgbClr val="0000FF"/>
                </a:solidFill>
                <a:latin typeface="Arial Black" panose="020B0A04020102020204" pitchFamily="34" charset="0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925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  <p:bldP spid="21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>
            <a:off x="1286107" y="1193335"/>
            <a:ext cx="911945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1500" b="1" i="1" kern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ДЯКУЮ </a:t>
            </a:r>
          </a:p>
          <a:p>
            <a:pPr lvl="0" indent="457189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1500" b="1" i="1" kern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ЗА УВАГУ!</a:t>
            </a:r>
            <a:endParaRPr lang="uk-UA" sz="11500" b="1" i="1" kern="0" dirty="0">
              <a:ln w="13462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06745" y="286435"/>
            <a:ext cx="6040436" cy="64633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Використані джерела:</a:t>
            </a:r>
            <a:endParaRPr lang="uk-UA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67109" y="1023609"/>
            <a:ext cx="11162582" cy="52737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Державний стандарт</a:t>
            </a:r>
            <a:r>
              <a:rPr lang="uk-UA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повної загальної середньої освіти.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https://www.kmu.gov.ua/npas/pro-deyaki-pitannya-derzhavnih-standartiv-povnoyi-zagalnoyi-serednoyi-osviti-i300920-898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Модельна програма «Інформатика 5-6 класи»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закладів загальної середньої освіти (автори Морзе Н.В.,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Барна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О.В.)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«Рекомендовано Міністерством освіти і науки України» (наказ Міністерства освіти і науки України від 12.07.2021 № 795). </a:t>
            </a:r>
            <a:r>
              <a:rPr lang="uk-UA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https://mon.gov.ua/storage/app/media/zagalna%20serednya/Navchalni.prohramy/2021/14.07/Model.navch.prohr.5-9.klas.NUSH-poetap.z.2022/Inform.osv.haluz.5-6-kl/Inform.5-6-kl.Morze.Barna.14.07.pdf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Морзе Н., </a:t>
            </a:r>
            <a:r>
              <a:rPr lang="uk-UA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Барна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О. Інформатика. Підручник для 5 </a:t>
            </a:r>
            <a:r>
              <a:rPr lang="uk-UA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закладів загальної середньої освіти / Н. В. Морзе, О. В. </a:t>
            </a:r>
            <a:r>
              <a:rPr lang="uk-UA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Барна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— Київ: УОВЦ «Оріон», 2022. — 256 с.: </a:t>
            </a:r>
            <a:r>
              <a:rPr lang="uk-UA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іл</a:t>
            </a:r>
            <a:r>
              <a:rPr lang="uk-UA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https://lib.imzo.gov.ua/vibr-pdruchnikv-5-klas-2021---2022-roki/konkursniy-vdbr/7-nformatichna-osvtnya-galuz/nformatika-pdruchnik-dlya-5-klasu-zakladv-zagalno-seredno-osvti/nformatika-pdruchnik-dlya-5-klasu-zakladv-zagalno-seredno-osvti-avt-morze-n-v-barna-o-v-_1/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uk-UA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Інтернет-ресурси</a:t>
            </a:r>
            <a:endParaRPr lang="uk-UA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8180" algn="l"/>
              </a:tabLst>
            </a:pPr>
            <a:r>
              <a:rPr lang="uk-UA" sz="2000" u="sng" dirty="0" smtClean="0">
                <a:solidFill>
                  <a:srgbClr val="1155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http://qrcodes.com.ua/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сайт для створення GR-кодів;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8180" algn="l"/>
              </a:tabLst>
            </a:pPr>
            <a:r>
              <a:rPr lang="uk-UA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http://rebus1.com/ua/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сайт для створення ребусів;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8180" algn="l"/>
              </a:tabLst>
            </a:pP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https://wordwall.net/uk/myactivities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навчальний ресурс для інтерактивних вправ;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8180" algn="l"/>
              </a:tabLst>
            </a:pPr>
            <a:r>
              <a:rPr lang="en-US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https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://</a:t>
            </a:r>
            <a:r>
              <a:rPr lang="en-US" sz="2000" u="sng" dirty="0" err="1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youtu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.</a:t>
            </a:r>
            <a:r>
              <a:rPr lang="en-US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be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/</a:t>
            </a:r>
            <a:r>
              <a:rPr lang="en-US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O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8</a:t>
            </a:r>
            <a:r>
              <a:rPr lang="en-US" sz="2000" u="sng" dirty="0" err="1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YUnSd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2</a:t>
            </a:r>
            <a:r>
              <a:rPr lang="en-US" sz="2000" u="sng" dirty="0" err="1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dU</a:t>
            </a:r>
            <a:r>
              <a:rPr lang="ru-RU" sz="2000" u="sng" dirty="0" smtClean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8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психологічна хвилинка, психолог Ольга Ос</a:t>
            </a:r>
            <a:r>
              <a:rPr lang="uk-UA" sz="2000" b="1" dirty="0"/>
              <a:t> 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8856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75062" y="-144463"/>
            <a:ext cx="11499011" cy="608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ключових компетентностей:</a:t>
            </a:r>
            <a:endParaRPr lang="uk-UA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3200" b="1" i="1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спілкування державною мовою:</a:t>
            </a:r>
            <a:r>
              <a:rPr lang="uk-UA" sz="320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 вміння висловлюватися та спілкуватися на тему сучасних інформаційних технологій із використанням відповідної технології; </a:t>
            </a:r>
            <a:endParaRPr lang="uk-UA" sz="2400" dirty="0" smtClean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3200" b="1" i="1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уміння вчитися впродовж життя:</a:t>
            </a:r>
            <a:r>
              <a:rPr lang="uk-UA" sz="320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сприяти усвідомленню відповідальності за власне навчання; </a:t>
            </a:r>
            <a:endParaRPr lang="uk-UA" sz="2400" dirty="0" smtClean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uk-UA" sz="3200" b="1" i="1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компетентності в природничих науках і технологіях:</a:t>
            </a:r>
            <a:r>
              <a:rPr lang="uk-UA" sz="320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 вміння послуговуватися технологічними пристроями.</a:t>
            </a: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82" y="123325"/>
            <a:ext cx="10515600" cy="1325563"/>
          </a:xfrm>
        </p:spPr>
        <p:txBody>
          <a:bodyPr>
            <a:normAutofit/>
          </a:bodyPr>
          <a:lstStyle/>
          <a:p>
            <a:r>
              <a:rPr lang="uk-UA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Розгадайте ребус:</a:t>
            </a:r>
            <a:endParaRPr lang="uk-UA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602" y="3553701"/>
            <a:ext cx="11368815" cy="2019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602" y="1839575"/>
            <a:ext cx="6284285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ЗОБРАЖЕННЯ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89" y="253224"/>
            <a:ext cx="10515600" cy="1325563"/>
          </a:xfrm>
        </p:spPr>
        <p:txBody>
          <a:bodyPr>
            <a:normAutofit/>
          </a:bodyPr>
          <a:lstStyle/>
          <a:p>
            <a:r>
              <a:rPr lang="uk-UA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Розгадайте ребус:</a:t>
            </a:r>
            <a:endParaRPr lang="uk-UA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0108" y="1839575"/>
            <a:ext cx="5205271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МАЛЮНОК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086583"/>
            <a:ext cx="9570378" cy="27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0104" y="82822"/>
            <a:ext cx="10515600" cy="1325563"/>
          </a:xfrm>
        </p:spPr>
        <p:txBody>
          <a:bodyPr>
            <a:normAutofit/>
          </a:bodyPr>
          <a:lstStyle/>
          <a:p>
            <a:r>
              <a:rPr lang="uk-UA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Розгадайте ребус:</a:t>
            </a:r>
            <a:endParaRPr lang="uk-UA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0514" y="1839575"/>
            <a:ext cx="5744458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ІЛЮСТРАЦІЯ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5" y="3863736"/>
            <a:ext cx="98298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79236" y="651035"/>
            <a:ext cx="10270219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6000" b="1" i="1" dirty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</a:t>
            </a:r>
            <a:r>
              <a:rPr lang="ru-RU" sz="6000" b="1" i="1" u="none" strike="noStrike" baseline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ля </a:t>
            </a:r>
            <a:r>
              <a:rPr lang="ru-RU" sz="6000" b="1" i="1" u="none" strike="noStrike" baseline="0" dirty="0" err="1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чого</a:t>
            </a:r>
            <a:r>
              <a:rPr lang="ru-RU" sz="6000" b="1" i="1" u="none" strike="noStrike" baseline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до </a:t>
            </a:r>
            <a:r>
              <a:rPr lang="ru-RU" sz="6000" b="1" i="1" u="none" strike="noStrike" baseline="0" dirty="0" err="1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книжок</a:t>
            </a:r>
            <a:r>
              <a:rPr lang="ru-RU" sz="6000" b="1" i="1" u="none" strike="noStrike" baseline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6000" b="1" i="1" u="none" strike="noStrike" baseline="0" dirty="0" err="1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вставляють</a:t>
            </a:r>
            <a:r>
              <a:rPr lang="ru-RU" sz="6000" b="1" i="1" u="none" strike="noStrike" baseline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6000" b="1" i="1" u="none" strike="noStrike" baseline="0" dirty="0" err="1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зображення</a:t>
            </a:r>
            <a:r>
              <a:rPr lang="ru-RU" sz="6000" b="1" i="1" u="none" strike="noStrike" baseline="0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6271" y="-23516"/>
            <a:ext cx="9093184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spc="50" baseline="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Обговорюємо проблему: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3995678"/>
            <a:ext cx="11314681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6000" b="1" i="1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Як називаються документи, в яких збирають лише зображення?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2367320"/>
            <a:ext cx="10289080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6000" b="1" i="1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Як ілюстрували книгу в давнину та тепер? </a:t>
            </a:r>
          </a:p>
        </p:txBody>
      </p:sp>
    </p:spTree>
    <p:extLst>
      <p:ext uri="{BB962C8B-B14F-4D97-AF65-F5344CB8AC3E}">
        <p14:creationId xmlns:p14="http://schemas.microsoft.com/office/powerpoint/2010/main" val="39608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610197" y="4348366"/>
            <a:ext cx="11032285" cy="212365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uk-UA" sz="6600" b="1" i="1" dirty="0" smtClean="0">
                <a:ln w="13462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 що можна дізнатися із даних зображень? </a:t>
            </a:r>
            <a:endParaRPr lang="uk-UA" sz="3200" dirty="0" smtClean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9788" y="160338"/>
            <a:ext cx="9093184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spc="50" baseline="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Обговорюємо проблему: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62" y="1181547"/>
            <a:ext cx="11469957" cy="34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З 1 вересня 2021 року НУШ стартує у пілотних 5-их класах 136 шкіл України -  Супервізія в НУ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759788" y="160338"/>
            <a:ext cx="972197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spc="50" baseline="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Виконуємо</a:t>
            </a:r>
            <a:r>
              <a:rPr lang="ru-RU" sz="4400" b="1" i="0" u="none" strike="noStrike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 </a:t>
            </a:r>
            <a:r>
              <a:rPr lang="ru-RU" sz="4400" b="1" i="0" u="none" strike="noStrike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інтерактивну</a:t>
            </a:r>
            <a:r>
              <a:rPr lang="ru-RU" sz="4400" b="1" i="0" u="none" strike="noStrike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 </a:t>
            </a:r>
            <a:r>
              <a:rPr lang="ru-RU" sz="4400" b="1" i="0" u="none" strike="noStrike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вправу</a:t>
            </a:r>
            <a:r>
              <a:rPr lang="ru-RU" sz="4400" b="1" i="0" u="none" strike="noStrike" spc="50" baseline="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ragmaticaC"/>
              </a:rPr>
              <a:t>:</a:t>
            </a:r>
            <a:endParaRPr lang="uk-UA" sz="440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2430" y="1173994"/>
            <a:ext cx="8776123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https://wordwall.net/resource/37600838</a:t>
            </a: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uk-UA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346" y="2369209"/>
            <a:ext cx="2911427" cy="3082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967722"/>
            <a:ext cx="8459974" cy="41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627</Words>
  <Application>Microsoft Office PowerPoint</Application>
  <PresentationFormat>Широкоэкранный</PresentationFormat>
  <Paragraphs>90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PragmaticaC</vt:lpstr>
      <vt:lpstr>PragmaticaC-Bold</vt:lpstr>
      <vt:lpstr>PragmaticaC-BoldItalic</vt:lpstr>
      <vt:lpstr>PragmaticaC-Italic</vt:lpstr>
      <vt:lpstr>Roboto Black</vt:lpstr>
      <vt:lpstr>Times New Roman</vt:lpstr>
      <vt:lpstr>Wingdings</vt:lpstr>
      <vt:lpstr>Тема Office</vt:lpstr>
      <vt:lpstr>Вставляння графічних зображень до текстового документа</vt:lpstr>
      <vt:lpstr>Презентация PowerPoint</vt:lpstr>
      <vt:lpstr>Презентация PowerPoint</vt:lpstr>
      <vt:lpstr>Розгадайте ребус:</vt:lpstr>
      <vt:lpstr>Розгадайте ребус:</vt:lpstr>
      <vt:lpstr>Розгадайте ребус: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2022-11-01T17:05:44Z</dcterms:created>
  <dcterms:modified xsi:type="dcterms:W3CDTF">2022-11-02T19:29:08Z</dcterms:modified>
</cp:coreProperties>
</file>