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Складові</a:t>
            </a:r>
            <a:r>
              <a:rPr lang="ru-RU" dirty="0" smtClean="0"/>
              <a:t> комп</a:t>
            </a:r>
            <a:r>
              <a:rPr lang="en-AU" dirty="0" smtClean="0"/>
              <a:t>’</a:t>
            </a:r>
            <a:r>
              <a:rPr lang="ru-RU" dirty="0" err="1" smtClean="0"/>
              <a:t>ютера</a:t>
            </a:r>
            <a:r>
              <a:rPr lang="ru-RU" dirty="0" smtClean="0"/>
              <a:t> ,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5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04813"/>
            <a:ext cx="8229600" cy="581025"/>
          </a:xfrm>
        </p:spPr>
        <p:txBody>
          <a:bodyPr anchor="b">
            <a:normAutofit fontScale="90000"/>
          </a:bodyPr>
          <a:lstStyle/>
          <a:p>
            <a:pPr eaLnBrk="1" hangingPunct="1"/>
            <a:r>
              <a:rPr lang="uk-UA" sz="4000" b="1" i="1" smtClean="0">
                <a:solidFill>
                  <a:srgbClr val="003300"/>
                </a:solidFill>
              </a:rPr>
              <a:t>Типи клавіатур</a:t>
            </a:r>
            <a:endParaRPr lang="ru-RU" sz="4000" b="1" i="1" smtClean="0">
              <a:solidFill>
                <a:srgbClr val="003300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43438" y="3054350"/>
            <a:ext cx="428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uk-UA" sz="2400" b="1" i="1">
                <a:solidFill>
                  <a:srgbClr val="000066"/>
                </a:solidFill>
                <a:latin typeface="Arial" charset="0"/>
              </a:rPr>
              <a:t>Бездротова клавіатура</a:t>
            </a:r>
            <a:endParaRPr kumimoji="0" lang="ru-RU" sz="24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84213" y="3068638"/>
            <a:ext cx="3457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uk-UA" sz="2400" b="1" i="1">
                <a:solidFill>
                  <a:srgbClr val="000066"/>
                </a:solidFill>
                <a:latin typeface="Arial" charset="0"/>
              </a:rPr>
              <a:t>Дротова клавіатура</a:t>
            </a:r>
            <a:endParaRPr kumimoji="0" lang="ru-RU" sz="24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5003800" y="5373688"/>
            <a:ext cx="414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uk-UA" sz="2400" b="1" i="1">
                <a:solidFill>
                  <a:srgbClr val="000066"/>
                </a:solidFill>
                <a:latin typeface="Arial" charset="0"/>
              </a:rPr>
              <a:t>Кольорова клавіатура для дітей</a:t>
            </a:r>
            <a:endParaRPr kumimoji="0" lang="ru-RU" sz="24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50825" y="5516563"/>
            <a:ext cx="389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uk-UA" sz="2400" b="1" i="1">
                <a:solidFill>
                  <a:srgbClr val="000066"/>
                </a:solidFill>
                <a:latin typeface="Arial" charset="0"/>
              </a:rPr>
              <a:t>Сенсорна клавіатура</a:t>
            </a:r>
            <a:endParaRPr kumimoji="0" lang="ru-RU" sz="2400" b="1" i="1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7180" name="Picture 1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135">
            <a:off x="5076825" y="1341438"/>
            <a:ext cx="3240088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016250"/>
            <a:ext cx="421322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4827" name="Picture 1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729038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698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38877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468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  <p:bldP spid="7174" grpId="0"/>
      <p:bldP spid="7176" grpId="0"/>
      <p:bldP spid="71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b="1" smtClean="0">
                <a:solidFill>
                  <a:srgbClr val="CC0000"/>
                </a:solidFill>
              </a:rPr>
              <a:t>Маніпулятор «миша»</a:t>
            </a:r>
            <a:endParaRPr lang="ru-RU" b="1" smtClean="0">
              <a:solidFill>
                <a:srgbClr val="CC0000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84597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uk-UA" sz="3600" b="1" i="1">
                <a:solidFill>
                  <a:srgbClr val="000066"/>
                </a:solidFill>
                <a:latin typeface="Arial" charset="0"/>
              </a:rPr>
              <a:t>— пристрій введення, який дає змогу користувачеві через інтерфейс взаємодіяти з комп'ютером.</a:t>
            </a:r>
            <a:r>
              <a:rPr kumimoji="0" lang="uk-UA" sz="2400">
                <a:latin typeface="Arial" charset="0"/>
              </a:rPr>
              <a:t> </a:t>
            </a:r>
            <a:endParaRPr lang="uk-UA" sz="2400" b="1">
              <a:latin typeface="Arial" charset="0"/>
            </a:endParaRPr>
          </a:p>
        </p:txBody>
      </p:sp>
      <p:pic>
        <p:nvPicPr>
          <p:cNvPr id="8213" name="Picture 21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719">
            <a:off x="4373006" y="3203683"/>
            <a:ext cx="3535292" cy="29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22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32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eaLnBrk="1" hangingPunct="1"/>
            <a:r>
              <a:rPr lang="uk-UA" b="1" i="1" dirty="0" smtClean="0">
                <a:solidFill>
                  <a:srgbClr val="003300"/>
                </a:solidFill>
              </a:rPr>
              <a:t>Типи мишей</a:t>
            </a:r>
          </a:p>
        </p:txBody>
      </p:sp>
      <p:sp>
        <p:nvSpPr>
          <p:cNvPr id="22531" name="Text Box 19"/>
          <p:cNvSpPr txBox="1">
            <a:spLocks noChangeArrowheads="1"/>
          </p:cNvSpPr>
          <p:nvPr/>
        </p:nvSpPr>
        <p:spPr bwMode="auto">
          <a:xfrm>
            <a:off x="8316913" y="62166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840537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998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8680"/>
            <a:ext cx="7616825" cy="1007393"/>
          </a:xfrm>
        </p:spPr>
        <p:txBody>
          <a:bodyPr lIns="92075" tIns="46037" rIns="92075" bIns="46037"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CC0000"/>
                </a:solidFill>
              </a:rPr>
              <a:t>  Складові системного блоку</a:t>
            </a:r>
            <a:r>
              <a:rPr lang="uk-UA" sz="3200" b="1" dirty="0" smtClean="0">
                <a:solidFill>
                  <a:schemeClr val="bg1"/>
                </a:solidFill>
              </a:rPr>
              <a:t/>
            </a:r>
            <a:br>
              <a:rPr lang="uk-UA" sz="3200" b="1" dirty="0" smtClean="0">
                <a:solidFill>
                  <a:schemeClr val="bg1"/>
                </a:solidFill>
              </a:rPr>
            </a:br>
            <a:endParaRPr lang="uk-UA" sz="3200" b="1" dirty="0" smtClean="0">
              <a:solidFill>
                <a:schemeClr val="bg1"/>
              </a:solidFill>
            </a:endParaRP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488237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068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71600" y="692696"/>
            <a:ext cx="7258000" cy="86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4400" b="1" dirty="0">
                <a:solidFill>
                  <a:srgbClr val="CC0000"/>
                </a:solidFill>
                <a:latin typeface="Arial" charset="0"/>
              </a:rPr>
              <a:t>  </a:t>
            </a:r>
            <a:r>
              <a:rPr kumimoji="0" lang="uk-UA" sz="3200" b="1" dirty="0">
                <a:solidFill>
                  <a:srgbClr val="CC0000"/>
                </a:solidFill>
                <a:latin typeface="Arial" charset="0"/>
              </a:rPr>
              <a:t>Складові системного блоку</a:t>
            </a:r>
            <a:r>
              <a:rPr kumimoji="0" lang="uk-UA" sz="4400" b="1" dirty="0">
                <a:solidFill>
                  <a:srgbClr val="CC0000"/>
                </a:solidFill>
                <a:latin typeface="Arial" charset="0"/>
              </a:rPr>
              <a:t/>
            </a:r>
            <a:br>
              <a:rPr kumimoji="0" lang="uk-UA" sz="4400" b="1" dirty="0">
                <a:solidFill>
                  <a:srgbClr val="CC0000"/>
                </a:solidFill>
                <a:latin typeface="Arial" charset="0"/>
              </a:rPr>
            </a:br>
            <a:endParaRPr kumimoji="0" lang="uk-UA" sz="44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24579" name="Text Box 12"/>
          <p:cNvSpPr txBox="1">
            <a:spLocks noChangeArrowheads="1"/>
          </p:cNvSpPr>
          <p:nvPr/>
        </p:nvSpPr>
        <p:spPr bwMode="auto">
          <a:xfrm>
            <a:off x="8316913" y="62166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80232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287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13792"/>
            <a:ext cx="8229600" cy="1143000"/>
          </a:xfrm>
        </p:spPr>
        <p:txBody>
          <a:bodyPr lIns="92075" tIns="46037" rIns="92075" bIns="46037">
            <a:normAutofit/>
          </a:bodyPr>
          <a:lstStyle/>
          <a:p>
            <a:pPr eaLnBrk="1" hangingPunct="1"/>
            <a:r>
              <a:rPr lang="uk-UA" sz="3600" b="1" dirty="0" smtClean="0">
                <a:solidFill>
                  <a:srgbClr val="CC0000"/>
                </a:solidFill>
              </a:rPr>
              <a:t>   Пристрої введення даних</a:t>
            </a:r>
            <a:endParaRPr lang="ru-RU" sz="3600" dirty="0" smtClean="0">
              <a:solidFill>
                <a:srgbClr val="CC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99170" y="1628775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Клавіатура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413250" y="1412875"/>
            <a:ext cx="1504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800" b="1" i="1" dirty="0">
                <a:solidFill>
                  <a:srgbClr val="000066"/>
                </a:solidFill>
                <a:latin typeface="Arial" charset="0"/>
              </a:rPr>
              <a:t>Миша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804025" y="1628775"/>
            <a:ext cx="1667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800" b="1" i="1" dirty="0" err="1">
                <a:solidFill>
                  <a:srgbClr val="000066"/>
                </a:solidFill>
                <a:latin typeface="Arial" charset="0"/>
              </a:rPr>
              <a:t>Трекбол</a:t>
            </a:r>
            <a:endParaRPr lang="uk-UA" sz="28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331913" y="378936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3600" b="1" i="1">
                <a:solidFill>
                  <a:srgbClr val="000066"/>
                </a:solidFill>
                <a:latin typeface="Arial" charset="0"/>
              </a:rPr>
              <a:t>Джойстик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808663" y="3763963"/>
            <a:ext cx="1800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3600" b="1" i="1" dirty="0" err="1">
                <a:solidFill>
                  <a:srgbClr val="000066"/>
                </a:solidFill>
                <a:latin typeface="Arial" charset="0"/>
              </a:rPr>
              <a:t>Тачпед</a:t>
            </a:r>
            <a:endParaRPr lang="uk-UA" sz="36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3322" name="Picture 10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9" y="2420938"/>
            <a:ext cx="28797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702" y="2205038"/>
            <a:ext cx="16954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08500"/>
            <a:ext cx="1728788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05038"/>
            <a:ext cx="14890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20161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168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23528" y="3417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3600" dirty="0">
                <a:solidFill>
                  <a:srgbClr val="CC0000"/>
                </a:solidFill>
                <a:latin typeface="Arial" charset="0"/>
              </a:rPr>
              <a:t>    </a:t>
            </a:r>
            <a:r>
              <a:rPr kumimoji="0" lang="uk-UA" sz="3600" b="1" dirty="0">
                <a:solidFill>
                  <a:srgbClr val="CC0000"/>
                </a:solidFill>
                <a:latin typeface="Arial" charset="0"/>
              </a:rPr>
              <a:t>Пристрої введення даних</a:t>
            </a:r>
            <a:endParaRPr kumimoji="0" lang="ru-RU" sz="36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90353" y="3744342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 dirty="0">
                <a:solidFill>
                  <a:srgbClr val="000066"/>
                </a:solidFill>
                <a:latin typeface="Arial" charset="0"/>
              </a:rPr>
              <a:t>Електронна дошка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55651" y="1484313"/>
            <a:ext cx="2160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sz="2800" b="1" i="1" dirty="0">
                <a:solidFill>
                  <a:srgbClr val="000066"/>
                </a:solidFill>
                <a:latin typeface="Arial" charset="0"/>
              </a:rPr>
              <a:t>Сканер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203575" y="1268413"/>
            <a:ext cx="301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sz="2800" b="1" i="1" dirty="0">
                <a:solidFill>
                  <a:srgbClr val="000066"/>
                </a:solidFill>
                <a:latin typeface="Arial" charset="0"/>
              </a:rPr>
              <a:t>Мікрофон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4356100" y="3651250"/>
            <a:ext cx="4787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Графічний планшет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011863" y="1484313"/>
            <a:ext cx="3132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sz="2800" b="1" i="1" dirty="0">
                <a:solidFill>
                  <a:srgbClr val="000066"/>
                </a:solidFill>
                <a:latin typeface="Arial" charset="0"/>
              </a:rPr>
              <a:t>Відеокамера</a:t>
            </a:r>
          </a:p>
        </p:txBody>
      </p:sp>
      <p:pic>
        <p:nvPicPr>
          <p:cNvPr id="36874" name="Picture 10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23896"/>
            <a:ext cx="22320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89138"/>
            <a:ext cx="16557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060575"/>
            <a:ext cx="151288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92600"/>
            <a:ext cx="28860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4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2454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20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  <p:bldP spid="36872" grpId="0"/>
      <p:bldP spid="368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69875"/>
            <a:ext cx="8229600" cy="1143000"/>
          </a:xfrm>
        </p:spPr>
        <p:txBody>
          <a:bodyPr lIns="92075" tIns="46037" rIns="92075" bIns="46037"/>
          <a:lstStyle/>
          <a:p>
            <a:pPr eaLnBrk="1" hangingPunct="1"/>
            <a:r>
              <a:rPr lang="uk-UA" b="1" dirty="0" smtClean="0">
                <a:solidFill>
                  <a:srgbClr val="CC0000"/>
                </a:solidFill>
              </a:rPr>
              <a:t>   </a:t>
            </a:r>
            <a:r>
              <a:rPr lang="uk-UA" sz="4000" b="1" dirty="0" smtClean="0">
                <a:solidFill>
                  <a:srgbClr val="CC0000"/>
                </a:solidFill>
              </a:rPr>
              <a:t>Пристрої виведення даних</a:t>
            </a:r>
            <a:endParaRPr lang="ru-RU" sz="4000" b="1" dirty="0" smtClean="0">
              <a:solidFill>
                <a:srgbClr val="CC0000"/>
              </a:solidFill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292725" y="1341438"/>
            <a:ext cx="3167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     Монітори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692275" y="4005263"/>
            <a:ext cx="280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Принтери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932363" y="3994150"/>
            <a:ext cx="2457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Плотери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28675" y="1412875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 dirty="0">
                <a:solidFill>
                  <a:srgbClr val="000066"/>
                </a:solidFill>
                <a:latin typeface="Arial" charset="0"/>
              </a:rPr>
              <a:t>Звукові колонки</a:t>
            </a:r>
          </a:p>
        </p:txBody>
      </p:sp>
      <p:pic>
        <p:nvPicPr>
          <p:cNvPr id="14350" name="Picture 14" descr="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652963"/>
            <a:ext cx="24717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24400"/>
            <a:ext cx="35290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25066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1636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3" grpId="0"/>
      <p:bldP spid="14344" grpId="0"/>
      <p:bldP spid="14345" grpId="0"/>
      <p:bldP spid="143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4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3600" b="1" dirty="0">
                <a:solidFill>
                  <a:srgbClr val="CC0000"/>
                </a:solidFill>
                <a:latin typeface="Arial" charset="0"/>
              </a:rPr>
              <a:t>   Пристрої виведення даних</a:t>
            </a:r>
            <a:endParaRPr kumimoji="0" lang="ru-RU" sz="3600" b="1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971550" y="1989138"/>
            <a:ext cx="313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Навушники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4356100" y="1484313"/>
            <a:ext cx="478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Мультимедійні </a:t>
            </a:r>
          </a:p>
          <a:p>
            <a:pPr algn="ctr"/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проектори</a:t>
            </a:r>
          </a:p>
        </p:txBody>
      </p:sp>
      <p:pic>
        <p:nvPicPr>
          <p:cNvPr id="37896" name="Picture 8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24685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 descr="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3671887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9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35013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pPr algn="ctr" eaLnBrk="1" hangingPunct="1"/>
            <a:r>
              <a:rPr kumimoji="0" lang="uk-UA" sz="4400" b="1">
                <a:solidFill>
                  <a:srgbClr val="CC0000"/>
                </a:solidFill>
                <a:latin typeface="Arial" charset="0"/>
              </a:rPr>
              <a:t> Пристрої збереження даних</a:t>
            </a:r>
            <a:endParaRPr kumimoji="0" lang="ru-RU" sz="4400" b="1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339975" y="2492375"/>
            <a:ext cx="3168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Оптичний диск</a:t>
            </a:r>
          </a:p>
        </p:txBody>
      </p:sp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435600" y="3573463"/>
            <a:ext cx="2185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Флеш-пам’ять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3850" y="1484313"/>
            <a:ext cx="26638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Вінчестер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011863" y="1125538"/>
            <a:ext cx="2808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uk-UA" b="1" i="1">
                <a:solidFill>
                  <a:srgbClr val="000066"/>
                </a:solidFill>
                <a:latin typeface="Arial" charset="0"/>
              </a:rPr>
              <a:t>Флопі-диск</a:t>
            </a:r>
          </a:p>
        </p:txBody>
      </p:sp>
      <p:pic>
        <p:nvPicPr>
          <p:cNvPr id="35852" name="Picture 12" descr="9-18-07-lthbd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20558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FloppyDi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 descr="samsung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0875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transcend-4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20891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3118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  <p:bldP spid="37895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21840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2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Які з наведених пристроїв комп'ютера ви використовували? З якою метою?</a:t>
            </a:r>
            <a:br>
              <a:rPr lang="uk-UA" sz="2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uk-UA" sz="27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 є на малюнках невідомі вам пристрої?</a:t>
            </a:r>
            <a:r>
              <a:rPr lang="uk-UA" b="1" i="1" dirty="0">
                <a:solidFill>
                  <a:schemeClr val="bg1"/>
                </a:solidFill>
              </a:rPr>
              <a:t/>
            </a:r>
            <a:br>
              <a:rPr lang="uk-UA" b="1" i="1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1F16F7-4BBB-4B18-97A8-AEFAAD589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420888"/>
            <a:ext cx="3960440" cy="298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Класифікація пристроїв комп'ютера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2060"/>
                </a:solidFill>
              </a:rPr>
              <a:t>Складові комп’ютера — це сукупність апаратних і програмних засобів комп’ютера.</a:t>
            </a:r>
          </a:p>
          <a:p>
            <a:r>
              <a:rPr lang="ru-RU" dirty="0" err="1" smtClean="0"/>
              <a:t>Апаратні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endParaRPr lang="ru-RU" dirty="0" smtClean="0"/>
          </a:p>
          <a:p>
            <a:r>
              <a:rPr lang="ru-RU" dirty="0" err="1" smtClean="0"/>
              <a:t>Програмні</a:t>
            </a:r>
            <a:r>
              <a:rPr lang="ru-RU" dirty="0" smtClean="0"/>
              <a:t> </a:t>
            </a:r>
            <a:r>
              <a:rPr lang="ru-RU" dirty="0" err="1" smtClean="0"/>
              <a:t>засоби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6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kern="0" dirty="0">
                <a:solidFill>
                  <a:srgbClr val="7030A0"/>
                </a:solidFill>
                <a:latin typeface="Sylfaen" pitchFamily="18" charset="0"/>
              </a:rPr>
              <a:t>Апаратні засоби англійською ще називають </a:t>
            </a:r>
            <a:r>
              <a:rPr lang="en-US" b="1" i="1" kern="0" dirty="0">
                <a:solidFill>
                  <a:srgbClr val="7030A0"/>
                </a:solidFill>
                <a:latin typeface="Sylfaen" pitchFamily="18" charset="0"/>
              </a:rPr>
              <a:t>hardware (</a:t>
            </a:r>
            <a:r>
              <a:rPr lang="uk-UA" b="1" i="1" kern="0" dirty="0">
                <a:solidFill>
                  <a:srgbClr val="7030A0"/>
                </a:solidFill>
                <a:latin typeface="Sylfaen" pitchFamily="18" charset="0"/>
              </a:rPr>
              <a:t>англ. </a:t>
            </a:r>
            <a:r>
              <a:rPr lang="en-US" b="1" i="1" kern="0" dirty="0">
                <a:solidFill>
                  <a:srgbClr val="7030A0"/>
                </a:solidFill>
                <a:latin typeface="Sylfaen" pitchFamily="18" charset="0"/>
              </a:rPr>
              <a:t>hardware — </a:t>
            </a:r>
            <a:r>
              <a:rPr lang="uk-UA" b="1" i="1" kern="0" dirty="0">
                <a:solidFill>
                  <a:srgbClr val="7030A0"/>
                </a:solidFill>
                <a:latin typeface="Sylfaen" pitchFamily="18" charset="0"/>
              </a:rPr>
              <a:t>твердий товар), — це сукупність різноманітних пристроїв комп’ютера.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717337" cy="883226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solidFill>
                  <a:srgbClr val="7030A0"/>
                </a:solidFill>
              </a:rPr>
              <a:t>Класифікація пристроїв комп'ютера</a:t>
            </a:r>
            <a:endParaRPr lang="ru-RU" sz="32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CD0200-050D-4130-9F27-0B6AE10997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03648" y="1556792"/>
            <a:ext cx="6277312" cy="5847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0"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uk-UA" sz="1600" b="1" i="1" kern="0" dirty="0">
                <a:solidFill>
                  <a:schemeClr val="bg1"/>
                </a:solidFill>
              </a:rPr>
              <a:t>З початкової школи ви знаєте, що до складу комп'ютера входять:</a:t>
            </a:r>
          </a:p>
        </p:txBody>
      </p:sp>
      <p:pic>
        <p:nvPicPr>
          <p:cNvPr id="5" name="Picture 2" descr="Пов’язане зображення">
            <a:extLst>
              <a:ext uri="{FF2B5EF4-FFF2-40B4-BE49-F238E27FC236}">
                <a16:creationId xmlns:a16="http://schemas.microsoft.com/office/drawing/2014/main" xmlns="" id="{BF95AF83-F005-4540-9AD9-EB8125C5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32973"/>
            <a:ext cx="2490345" cy="18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7">
            <a:extLst>
              <a:ext uri="{FF2B5EF4-FFF2-40B4-BE49-F238E27FC236}">
                <a16:creationId xmlns:a16="http://schemas.microsoft.com/office/drawing/2014/main" xmlns="" id="{2B6DCD9D-AFB6-4859-B811-F8EDED8D2C27}"/>
              </a:ext>
            </a:extLst>
          </p:cNvPr>
          <p:cNvSpPr/>
          <p:nvPr/>
        </p:nvSpPr>
        <p:spPr>
          <a:xfrm rot="10800000" flipV="1">
            <a:off x="916395" y="2402534"/>
            <a:ext cx="2483769" cy="64807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системний блок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8">
            <a:extLst>
              <a:ext uri="{FF2B5EF4-FFF2-40B4-BE49-F238E27FC236}">
                <a16:creationId xmlns:a16="http://schemas.microsoft.com/office/drawing/2014/main" xmlns="" id="{45339E3D-9AC4-4113-966B-F6EF6F499918}"/>
              </a:ext>
            </a:extLst>
          </p:cNvPr>
          <p:cNvSpPr/>
          <p:nvPr/>
        </p:nvSpPr>
        <p:spPr>
          <a:xfrm>
            <a:off x="3779912" y="2391052"/>
            <a:ext cx="2202313" cy="10984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chemeClr val="bg1"/>
                </a:solidFill>
              </a:rPr>
              <a:t>пристрої введення даних (миша, клавіатура)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10">
            <a:extLst>
              <a:ext uri="{FF2B5EF4-FFF2-40B4-BE49-F238E27FC236}">
                <a16:creationId xmlns:a16="http://schemas.microsoft.com/office/drawing/2014/main" xmlns="" id="{CB37B1C9-305A-425A-A1D4-DBAD67039591}"/>
              </a:ext>
            </a:extLst>
          </p:cNvPr>
          <p:cNvSpPr/>
          <p:nvPr/>
        </p:nvSpPr>
        <p:spPr>
          <a:xfrm>
            <a:off x="6084168" y="2383566"/>
            <a:ext cx="2293566" cy="10082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bg1"/>
                </a:solidFill>
              </a:rPr>
              <a:t>пристрої виведення даних (монітор, принтер)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9" name="Shape 168">
            <a:extLst>
              <a:ext uri="{FF2B5EF4-FFF2-40B4-BE49-F238E27FC236}">
                <a16:creationId xmlns:a16="http://schemas.microsoft.com/office/drawing/2014/main" xmlns="" id="{C9545D50-F647-468E-96E4-77A9B6894BF2}"/>
              </a:ext>
            </a:extLst>
          </p:cNvPr>
          <p:cNvSpPr/>
          <p:nvPr/>
        </p:nvSpPr>
        <p:spPr>
          <a:xfrm>
            <a:off x="1259632" y="3645024"/>
            <a:ext cx="1797296" cy="2199693"/>
          </a:xfrm>
          <a:prstGeom prst="rect">
            <a:avLst/>
          </a:prstGeom>
          <a:blipFill>
            <a:blip r:embed="rId3"/>
            <a:srcRect/>
            <a:stretch>
              <a:fillRect l="-11825" r="-16667"/>
            </a:stretch>
          </a:blipFill>
        </p:spPr>
        <p:txBody>
          <a:bodyPr/>
          <a:lstStyle/>
          <a:p>
            <a:endParaRPr lang="uk-UA" dirty="0"/>
          </a:p>
        </p:txBody>
      </p:sp>
      <p:pic>
        <p:nvPicPr>
          <p:cNvPr id="10" name="Picture 6" descr="monitor icon">
            <a:extLst>
              <a:ext uri="{FF2B5EF4-FFF2-40B4-BE49-F238E27FC236}">
                <a16:creationId xmlns:a16="http://schemas.microsoft.com/office/drawing/2014/main" xmlns="" id="{8346B889-FFAD-42D4-BFD2-DB647ED3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32973"/>
            <a:ext cx="2111744" cy="211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571354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b="1" dirty="0" smtClean="0">
                <a:solidFill>
                  <a:srgbClr val="CC0000"/>
                </a:solidFill>
              </a:rPr>
              <a:t>Системний блок </a:t>
            </a:r>
            <a:endParaRPr lang="ru-RU" b="1" dirty="0" smtClean="0">
              <a:solidFill>
                <a:srgbClr val="CC00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27088" y="1449388"/>
            <a:ext cx="73453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uk-UA" sz="3600" b="1" i="1" dirty="0">
                <a:solidFill>
                  <a:srgbClr val="000066"/>
                </a:solidFill>
                <a:latin typeface="Arial" charset="0"/>
              </a:rPr>
              <a:t>- це корпус, у якому містяться найважливіші компоненти персонального комп’ютера.</a:t>
            </a:r>
          </a:p>
        </p:txBody>
      </p:sp>
      <p:pic>
        <p:nvPicPr>
          <p:cNvPr id="5127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75736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3371267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0438"/>
            <a:ext cx="2086439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79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98094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b="1" dirty="0" smtClean="0">
                <a:solidFill>
                  <a:srgbClr val="CC0000"/>
                </a:solidFill>
              </a:rPr>
              <a:t>Монітор</a:t>
            </a:r>
            <a:endParaRPr lang="ru-RU" b="1" dirty="0" smtClean="0">
              <a:solidFill>
                <a:srgbClr val="CC0000"/>
              </a:solidFill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43608" y="1196752"/>
            <a:ext cx="7704286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uk-UA" sz="3600" b="1" i="1" dirty="0">
                <a:solidFill>
                  <a:srgbClr val="000066"/>
                </a:solidFill>
                <a:latin typeface="Arial" charset="0"/>
              </a:rPr>
              <a:t>- це пристрій, призначений для виведення на екран тексту та графіки.</a:t>
            </a:r>
            <a:endParaRPr kumimoji="0" lang="ru-RU" sz="3600" b="1" i="1" dirty="0">
              <a:solidFill>
                <a:srgbClr val="000066"/>
              </a:solidFill>
              <a:latin typeface="Arial" charset="0"/>
            </a:endParaRPr>
          </a:p>
          <a:p>
            <a:endParaRPr lang="uk-UA" sz="3600" b="1" i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6156" name="Picture 12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36838"/>
            <a:ext cx="4464050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22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1784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b="1" i="1" dirty="0" smtClean="0">
                <a:solidFill>
                  <a:srgbClr val="006600"/>
                </a:solidFill>
              </a:rPr>
              <a:t>Типи моніторів</a:t>
            </a:r>
          </a:p>
        </p:txBody>
      </p:sp>
      <p:pic>
        <p:nvPicPr>
          <p:cNvPr id="33796" name="Picture 4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7338"/>
            <a:ext cx="208915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12140"/>
            <a:ext cx="2232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268413"/>
            <a:ext cx="1909762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17272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69514" y="3024443"/>
            <a:ext cx="34918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kumimoji="0" lang="uk-UA" sz="2400" b="1" i="1" dirty="0">
                <a:solidFill>
                  <a:srgbClr val="000066"/>
                </a:solidFill>
                <a:latin typeface="Arial" charset="0"/>
              </a:rPr>
              <a:t>на основі електронно-променевої трубки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27584" y="5020637"/>
            <a:ext cx="26838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400" b="1" i="1" dirty="0">
                <a:solidFill>
                  <a:srgbClr val="000066"/>
                </a:solidFill>
                <a:latin typeface="Arial" charset="0"/>
              </a:rPr>
              <a:t>Рідкокристалічні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779838" y="2781300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400" b="1" i="1">
                <a:solidFill>
                  <a:srgbClr val="000066"/>
                </a:solidFill>
                <a:latin typeface="Arial" charset="0"/>
              </a:rPr>
              <a:t>Плазмові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157913" y="5734050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400" b="1" i="1" dirty="0">
                <a:solidFill>
                  <a:srgbClr val="000066"/>
                </a:solidFill>
                <a:latin typeface="Arial" charset="0"/>
              </a:rPr>
              <a:t>Проекційні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6084888" y="3284538"/>
            <a:ext cx="287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uk-UA" sz="2400" b="1" i="1" dirty="0">
                <a:solidFill>
                  <a:srgbClr val="000066"/>
                </a:solidFill>
                <a:latin typeface="Arial" charset="0"/>
              </a:rPr>
              <a:t>OLED-монітори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8316913" y="624363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kumimoji="0" lang="uk-UA" sz="36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159" name="Picture 15" descr="1133065electric__1_1205780_1329606_1431336_15204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9" y="3871914"/>
            <a:ext cx="1862980" cy="18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486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801" grpId="0"/>
      <p:bldP spid="33802" grpId="0"/>
      <p:bldP spid="33803" grpId="0"/>
      <p:bldP spid="33804" grpId="0"/>
      <p:bldP spid="33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1454" y="348830"/>
            <a:ext cx="8229600" cy="882650"/>
          </a:xfrm>
        </p:spPr>
        <p:txBody>
          <a:bodyPr lIns="92075" tIns="46037" rIns="92075" bIns="46037"/>
          <a:lstStyle/>
          <a:p>
            <a:pPr eaLnBrk="1" hangingPunct="1"/>
            <a:r>
              <a:rPr lang="uk-UA" b="1" dirty="0" smtClean="0">
                <a:solidFill>
                  <a:srgbClr val="CC0000"/>
                </a:solidFill>
              </a:rPr>
              <a:t>Клавіатура </a:t>
            </a:r>
            <a:endParaRPr lang="ru-RU" b="1" dirty="0" smtClean="0">
              <a:solidFill>
                <a:srgbClr val="CC0000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750" y="1182668"/>
            <a:ext cx="7776666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kumimoji="0" lang="uk-UA" b="1" i="1" dirty="0">
                <a:solidFill>
                  <a:srgbClr val="000066"/>
                </a:solidFill>
                <a:latin typeface="Arial" charset="0"/>
              </a:rPr>
              <a:t>- пристрій для введення даних і команд. Являє собою набір клавіш, розташованих у певному порядку, що забезпечує зручне введення символів, </a:t>
            </a:r>
            <a:r>
              <a:rPr kumimoji="0" lang="uk-UA" b="1" i="1" dirty="0" smtClean="0">
                <a:solidFill>
                  <a:srgbClr val="000066"/>
                </a:solidFill>
                <a:latin typeface="Arial" charset="0"/>
              </a:rPr>
              <a:t> цифр</a:t>
            </a:r>
            <a:r>
              <a:rPr kumimoji="0" lang="uk-UA" b="1" i="1" dirty="0">
                <a:solidFill>
                  <a:srgbClr val="000066"/>
                </a:solidFill>
                <a:latin typeface="Arial" charset="0"/>
              </a:rPr>
              <a:t>, розділових знаків, інших символів, а також команд.</a:t>
            </a:r>
            <a:r>
              <a:rPr kumimoji="0" lang="uk-UA" sz="2400" dirty="0">
                <a:latin typeface="Arial" charset="0"/>
              </a:rPr>
              <a:t> </a:t>
            </a:r>
          </a:p>
          <a:p>
            <a:endParaRPr lang="uk-UA" sz="2400" b="1" dirty="0">
              <a:latin typeface="Arial" charset="0"/>
            </a:endParaRPr>
          </a:p>
        </p:txBody>
      </p:sp>
      <p:pic>
        <p:nvPicPr>
          <p:cNvPr id="7176" name="Picture 8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1" y="4598988"/>
            <a:ext cx="3125514" cy="17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9" y="4668838"/>
            <a:ext cx="2965846" cy="14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157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</TotalTime>
  <Words>253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Складові комп’ютера , та їх призначення</vt:lpstr>
      <vt:lpstr>Які з наведених пристроїв комп'ютера ви використовували? З якою метою? Чи є на малюнках невідомі вам пристрої? </vt:lpstr>
      <vt:lpstr>Класифікація пристроїв комп'ютера</vt:lpstr>
      <vt:lpstr>Презентация PowerPoint</vt:lpstr>
      <vt:lpstr>Класифікація пристроїв комп'ютера</vt:lpstr>
      <vt:lpstr>Системний блок </vt:lpstr>
      <vt:lpstr>Монітор</vt:lpstr>
      <vt:lpstr>Типи моніторів</vt:lpstr>
      <vt:lpstr>Клавіатура </vt:lpstr>
      <vt:lpstr>Типи клавіатур</vt:lpstr>
      <vt:lpstr>Маніпулятор «миша»</vt:lpstr>
      <vt:lpstr>Типи мишей</vt:lpstr>
      <vt:lpstr>  Складові системного блоку </vt:lpstr>
      <vt:lpstr>Презентация PowerPoint</vt:lpstr>
      <vt:lpstr>   Пристрої введення даних</vt:lpstr>
      <vt:lpstr>Презентация PowerPoint</vt:lpstr>
      <vt:lpstr>   Пристрої виведення даних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Складові комп’ютера , та їх призначення</dc:title>
  <dc:creator>Таня</dc:creator>
  <cp:lastModifiedBy>Таня</cp:lastModifiedBy>
  <cp:revision>3</cp:revision>
  <dcterms:created xsi:type="dcterms:W3CDTF">2022-11-02T16:16:38Z</dcterms:created>
  <dcterms:modified xsi:type="dcterms:W3CDTF">2022-11-02T16:37:32Z</dcterms:modified>
</cp:coreProperties>
</file>