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3" r:id="rId3"/>
    <p:sldId id="258" r:id="rId4"/>
    <p:sldId id="274" r:id="rId5"/>
    <p:sldId id="259" r:id="rId6"/>
    <p:sldId id="260" r:id="rId7"/>
    <p:sldId id="261" r:id="rId8"/>
    <p:sldId id="275" r:id="rId9"/>
    <p:sldId id="262" r:id="rId10"/>
    <p:sldId id="271" r:id="rId11"/>
    <p:sldId id="264" r:id="rId12"/>
    <p:sldId id="277" r:id="rId13"/>
    <p:sldId id="270" r:id="rId14"/>
    <p:sldId id="265" r:id="rId15"/>
    <p:sldId id="266" r:id="rId16"/>
    <p:sldId id="272" r:id="rId17"/>
    <p:sldId id="269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0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91" autoAdjust="0"/>
  </p:normalViewPr>
  <p:slideViewPr>
    <p:cSldViewPr>
      <p:cViewPr varScale="1">
        <p:scale>
          <a:sx n="71" d="100"/>
          <a:sy n="71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05BFB-FD02-42A4-B024-30E728FE1180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9955DCCA-1927-447A-B0E0-D61663048EE8}">
      <dgm:prSet phldrT="[Текст]" custT="1"/>
      <dgm:spPr/>
      <dgm:t>
        <a:bodyPr/>
        <a:lstStyle/>
        <a:p>
          <a:endParaRPr lang="uk-UA" sz="1800" dirty="0" smtClean="0"/>
        </a:p>
      </dgm:t>
    </dgm:pt>
    <dgm:pt modelId="{E50F8F57-8A45-42CA-A274-24C4CA1CD071}" type="sibTrans" cxnId="{F726AB76-4D4D-43E1-B7BC-CD8D37266646}">
      <dgm:prSet/>
      <dgm:spPr/>
      <dgm:t>
        <a:bodyPr/>
        <a:lstStyle/>
        <a:p>
          <a:endParaRPr lang="uk-UA"/>
        </a:p>
      </dgm:t>
    </dgm:pt>
    <dgm:pt modelId="{BEB06C26-D1FE-49F6-AF77-63A677BA45F4}" type="parTrans" cxnId="{F726AB76-4D4D-43E1-B7BC-CD8D37266646}">
      <dgm:prSet/>
      <dgm:spPr/>
      <dgm:t>
        <a:bodyPr/>
        <a:lstStyle/>
        <a:p>
          <a:endParaRPr lang="uk-UA"/>
        </a:p>
      </dgm:t>
    </dgm:pt>
    <dgm:pt modelId="{D730C3CA-B9C7-4615-91B4-AFC6A07D29F5}">
      <dgm:prSet phldrT="[Текст]" custT="1"/>
      <dgm:spPr/>
      <dgm:t>
        <a:bodyPr/>
        <a:lstStyle/>
        <a:p>
          <a:endParaRPr lang="uk-UA" sz="1800" b="0" noProof="0" dirty="0" smtClean="0"/>
        </a:p>
      </dgm:t>
    </dgm:pt>
    <dgm:pt modelId="{9D728392-87A9-4A0A-886E-C5A324CD2392}" type="parTrans" cxnId="{E2E514F9-F3D1-4765-93D3-9D8A56F61576}">
      <dgm:prSet/>
      <dgm:spPr/>
      <dgm:t>
        <a:bodyPr/>
        <a:lstStyle/>
        <a:p>
          <a:endParaRPr lang="ru-RU"/>
        </a:p>
      </dgm:t>
    </dgm:pt>
    <dgm:pt modelId="{ACC53A0C-F247-42DE-BA98-070224023EB7}" type="sibTrans" cxnId="{E2E514F9-F3D1-4765-93D3-9D8A56F61576}">
      <dgm:prSet/>
      <dgm:spPr/>
      <dgm:t>
        <a:bodyPr/>
        <a:lstStyle/>
        <a:p>
          <a:endParaRPr lang="ru-RU"/>
        </a:p>
      </dgm:t>
    </dgm:pt>
    <dgm:pt modelId="{315B3D86-926A-4CC7-8AA0-D4C96E20CBEA}">
      <dgm:prSet phldrT="[Текст]" custT="1"/>
      <dgm:spPr/>
      <dgm:t>
        <a:bodyPr/>
        <a:lstStyle/>
        <a:p>
          <a:endParaRPr lang="uk-UA" sz="2000" b="1" i="1" noProof="0" dirty="0" smtClean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2D71F001-BD1C-49B7-AFB3-4937C19A9401}" type="sibTrans" cxnId="{68FB6ADD-641A-4696-9742-88298C57E541}">
      <dgm:prSet/>
      <dgm:spPr/>
      <dgm:t>
        <a:bodyPr/>
        <a:lstStyle/>
        <a:p>
          <a:endParaRPr lang="uk-UA"/>
        </a:p>
      </dgm:t>
    </dgm:pt>
    <dgm:pt modelId="{DF55645F-A126-4D86-9561-716167B27046}" type="parTrans" cxnId="{68FB6ADD-641A-4696-9742-88298C57E541}">
      <dgm:prSet/>
      <dgm:spPr/>
      <dgm:t>
        <a:bodyPr/>
        <a:lstStyle/>
        <a:p>
          <a:endParaRPr lang="uk-UA"/>
        </a:p>
      </dgm:t>
    </dgm:pt>
    <dgm:pt modelId="{278BBEC3-25EB-4983-A2ED-39E7510A7FC9}" type="pres">
      <dgm:prSet presAssocID="{E5105BFB-FD02-42A4-B024-30E728FE118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BF0CC98-8900-4BA1-A102-A374D41FF3BF}" type="pres">
      <dgm:prSet presAssocID="{315B3D86-926A-4CC7-8AA0-D4C96E20CBEA}" presName="composite" presStyleCnt="0"/>
      <dgm:spPr/>
      <dgm:t>
        <a:bodyPr/>
        <a:lstStyle/>
        <a:p>
          <a:endParaRPr lang="uk-UA"/>
        </a:p>
      </dgm:t>
    </dgm:pt>
    <dgm:pt modelId="{97F4F5B0-160D-40C2-BA04-7E2E012FE3F3}" type="pres">
      <dgm:prSet presAssocID="{315B3D86-926A-4CC7-8AA0-D4C96E20CBEA}" presName="LShape" presStyleLbl="alignNode1" presStyleIdx="0" presStyleCnt="5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6A1C8FA4-0F52-445B-8E3A-B1010353A56A}" type="pres">
      <dgm:prSet presAssocID="{315B3D86-926A-4CC7-8AA0-D4C96E20CBEA}" presName="ParentText" presStyleLbl="revTx" presStyleIdx="0" presStyleCnt="3" custLinFactNeighborX="318" custLinFactNeighborY="11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CC8D66-CC3D-43B1-9028-C9C2A7507516}" type="pres">
      <dgm:prSet presAssocID="{315B3D86-926A-4CC7-8AA0-D4C96E20CBEA}" presName="Triangle" presStyleLbl="alignNode1" presStyleIdx="1" presStyleCnt="5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38C4B215-A2C7-43E1-B40E-95E31A1B4645}" type="pres">
      <dgm:prSet presAssocID="{2D71F001-BD1C-49B7-AFB3-4937C19A9401}" presName="sibTrans" presStyleCnt="0"/>
      <dgm:spPr/>
      <dgm:t>
        <a:bodyPr/>
        <a:lstStyle/>
        <a:p>
          <a:endParaRPr lang="uk-UA"/>
        </a:p>
      </dgm:t>
    </dgm:pt>
    <dgm:pt modelId="{0D8E35D1-8279-4738-84B1-109E39103AF9}" type="pres">
      <dgm:prSet presAssocID="{2D71F001-BD1C-49B7-AFB3-4937C19A9401}" presName="space" presStyleCnt="0"/>
      <dgm:spPr/>
      <dgm:t>
        <a:bodyPr/>
        <a:lstStyle/>
        <a:p>
          <a:endParaRPr lang="uk-UA"/>
        </a:p>
      </dgm:t>
    </dgm:pt>
    <dgm:pt modelId="{3C6A016D-BCF4-4525-85FC-23F81AB96AE7}" type="pres">
      <dgm:prSet presAssocID="{9955DCCA-1927-447A-B0E0-D61663048EE8}" presName="composite" presStyleCnt="0"/>
      <dgm:spPr/>
      <dgm:t>
        <a:bodyPr/>
        <a:lstStyle/>
        <a:p>
          <a:endParaRPr lang="uk-UA"/>
        </a:p>
      </dgm:t>
    </dgm:pt>
    <dgm:pt modelId="{AC0DE14E-82E2-45F6-BC06-171FB2815A16}" type="pres">
      <dgm:prSet presAssocID="{9955DCCA-1927-447A-B0E0-D61663048EE8}" presName="LShape" presStyleLbl="alignNode1" presStyleIdx="2" presStyleCnt="5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BBAF9E15-80C3-4253-BCA0-4AFD6FEA651C}" type="pres">
      <dgm:prSet presAssocID="{9955DCCA-1927-447A-B0E0-D61663048EE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164056-8AA8-4CA8-AFE5-5EFFB9095995}" type="pres">
      <dgm:prSet presAssocID="{9955DCCA-1927-447A-B0E0-D61663048EE8}" presName="Triangle" presStyleLbl="alignNode1" presStyleIdx="3" presStyleCnt="5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3B1E5A8A-F516-4D35-ACEA-08FECD676D88}" type="pres">
      <dgm:prSet presAssocID="{E50F8F57-8A45-42CA-A274-24C4CA1CD071}" presName="sibTrans" presStyleCnt="0"/>
      <dgm:spPr/>
      <dgm:t>
        <a:bodyPr/>
        <a:lstStyle/>
        <a:p>
          <a:endParaRPr lang="uk-UA"/>
        </a:p>
      </dgm:t>
    </dgm:pt>
    <dgm:pt modelId="{B3046140-F40C-4711-B20A-B8E13C910150}" type="pres">
      <dgm:prSet presAssocID="{E50F8F57-8A45-42CA-A274-24C4CA1CD071}" presName="space" presStyleCnt="0"/>
      <dgm:spPr/>
      <dgm:t>
        <a:bodyPr/>
        <a:lstStyle/>
        <a:p>
          <a:endParaRPr lang="uk-UA"/>
        </a:p>
      </dgm:t>
    </dgm:pt>
    <dgm:pt modelId="{2D44B728-929B-48BD-BFC6-3AA2F9C15E34}" type="pres">
      <dgm:prSet presAssocID="{D730C3CA-B9C7-4615-91B4-AFC6A07D29F5}" presName="composite" presStyleCnt="0"/>
      <dgm:spPr/>
    </dgm:pt>
    <dgm:pt modelId="{1861D297-3505-4BF2-A3FA-1CF828A1FA23}" type="pres">
      <dgm:prSet presAssocID="{D730C3CA-B9C7-4615-91B4-AFC6A07D29F5}" presName="LShape" presStyleLbl="alignNode1" presStyleIdx="4" presStyleCnt="5"/>
      <dgm:spPr>
        <a:gradFill rotWithShape="0">
          <a:gsLst>
            <a:gs pos="0">
              <a:srgbClr val="7030A0"/>
            </a:gs>
            <a:gs pos="80000">
              <a:schemeClr val="accent5">
                <a:hueOff val="-10629217"/>
                <a:satOff val="307"/>
                <a:lumOff val="-24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10629217"/>
                <a:satOff val="307"/>
                <a:lumOff val="-24902"/>
                <a:alphaOff val="0"/>
                <a:shade val="94000"/>
                <a:satMod val="135000"/>
              </a:schemeClr>
            </a:gs>
          </a:gsLst>
          <a:lin ang="2700000" scaled="0"/>
        </a:gradFill>
      </dgm:spPr>
      <dgm:t>
        <a:bodyPr/>
        <a:lstStyle/>
        <a:p>
          <a:endParaRPr lang="ru-RU"/>
        </a:p>
      </dgm:t>
    </dgm:pt>
    <dgm:pt modelId="{4F4F4E31-6159-4143-8932-0BCDA84FF298}" type="pres">
      <dgm:prSet presAssocID="{D730C3CA-B9C7-4615-91B4-AFC6A07D29F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26AB76-4D4D-43E1-B7BC-CD8D37266646}" srcId="{E5105BFB-FD02-42A4-B024-30E728FE1180}" destId="{9955DCCA-1927-447A-B0E0-D61663048EE8}" srcOrd="1" destOrd="0" parTransId="{BEB06C26-D1FE-49F6-AF77-63A677BA45F4}" sibTransId="{E50F8F57-8A45-42CA-A274-24C4CA1CD071}"/>
    <dgm:cxn modelId="{E2E514F9-F3D1-4765-93D3-9D8A56F61576}" srcId="{E5105BFB-FD02-42A4-B024-30E728FE1180}" destId="{D730C3CA-B9C7-4615-91B4-AFC6A07D29F5}" srcOrd="2" destOrd="0" parTransId="{9D728392-87A9-4A0A-886E-C5A324CD2392}" sibTransId="{ACC53A0C-F247-42DE-BA98-070224023EB7}"/>
    <dgm:cxn modelId="{647E986F-0B12-4D66-B141-450679283E93}" type="presOf" srcId="{E5105BFB-FD02-42A4-B024-30E728FE1180}" destId="{278BBEC3-25EB-4983-A2ED-39E7510A7FC9}" srcOrd="0" destOrd="0" presId="urn:microsoft.com/office/officeart/2009/3/layout/StepUpProcess"/>
    <dgm:cxn modelId="{BF4F7F70-FDCC-4AA3-BB00-85F8222A07DD}" type="presOf" srcId="{D730C3CA-B9C7-4615-91B4-AFC6A07D29F5}" destId="{4F4F4E31-6159-4143-8932-0BCDA84FF298}" srcOrd="0" destOrd="0" presId="urn:microsoft.com/office/officeart/2009/3/layout/StepUpProcess"/>
    <dgm:cxn modelId="{2EE85D2A-8765-4005-A893-D2192435D0E5}" type="presOf" srcId="{9955DCCA-1927-447A-B0E0-D61663048EE8}" destId="{BBAF9E15-80C3-4253-BCA0-4AFD6FEA651C}" srcOrd="0" destOrd="0" presId="urn:microsoft.com/office/officeart/2009/3/layout/StepUpProcess"/>
    <dgm:cxn modelId="{68FB6ADD-641A-4696-9742-88298C57E541}" srcId="{E5105BFB-FD02-42A4-B024-30E728FE1180}" destId="{315B3D86-926A-4CC7-8AA0-D4C96E20CBEA}" srcOrd="0" destOrd="0" parTransId="{DF55645F-A126-4D86-9561-716167B27046}" sibTransId="{2D71F001-BD1C-49B7-AFB3-4937C19A9401}"/>
    <dgm:cxn modelId="{AE557CA6-DDAA-431D-875C-BD54E22DF27B}" type="presOf" srcId="{315B3D86-926A-4CC7-8AA0-D4C96E20CBEA}" destId="{6A1C8FA4-0F52-445B-8E3A-B1010353A56A}" srcOrd="0" destOrd="0" presId="urn:microsoft.com/office/officeart/2009/3/layout/StepUpProcess"/>
    <dgm:cxn modelId="{B1782F00-5119-44D0-923F-9FF20D125CF7}" type="presParOf" srcId="{278BBEC3-25EB-4983-A2ED-39E7510A7FC9}" destId="{5BF0CC98-8900-4BA1-A102-A374D41FF3BF}" srcOrd="0" destOrd="0" presId="urn:microsoft.com/office/officeart/2009/3/layout/StepUpProcess"/>
    <dgm:cxn modelId="{D3BC2B45-DE26-4355-814D-65168C5BDEA8}" type="presParOf" srcId="{5BF0CC98-8900-4BA1-A102-A374D41FF3BF}" destId="{97F4F5B0-160D-40C2-BA04-7E2E012FE3F3}" srcOrd="0" destOrd="0" presId="urn:microsoft.com/office/officeart/2009/3/layout/StepUpProcess"/>
    <dgm:cxn modelId="{74E53BA6-1830-4CAB-8F1F-AE9BC1BEEA8C}" type="presParOf" srcId="{5BF0CC98-8900-4BA1-A102-A374D41FF3BF}" destId="{6A1C8FA4-0F52-445B-8E3A-B1010353A56A}" srcOrd="1" destOrd="0" presId="urn:microsoft.com/office/officeart/2009/3/layout/StepUpProcess"/>
    <dgm:cxn modelId="{89ADDC1C-BB2A-4A70-97FC-8A399408F7BE}" type="presParOf" srcId="{5BF0CC98-8900-4BA1-A102-A374D41FF3BF}" destId="{E9CC8D66-CC3D-43B1-9028-C9C2A7507516}" srcOrd="2" destOrd="0" presId="urn:microsoft.com/office/officeart/2009/3/layout/StepUpProcess"/>
    <dgm:cxn modelId="{C24700D9-C657-4FC0-A64C-C6D888C440F0}" type="presParOf" srcId="{278BBEC3-25EB-4983-A2ED-39E7510A7FC9}" destId="{38C4B215-A2C7-43E1-B40E-95E31A1B4645}" srcOrd="1" destOrd="0" presId="urn:microsoft.com/office/officeart/2009/3/layout/StepUpProcess"/>
    <dgm:cxn modelId="{639C821F-EC86-4974-B38F-88A9DADDD490}" type="presParOf" srcId="{38C4B215-A2C7-43E1-B40E-95E31A1B4645}" destId="{0D8E35D1-8279-4738-84B1-109E39103AF9}" srcOrd="0" destOrd="0" presId="urn:microsoft.com/office/officeart/2009/3/layout/StepUpProcess"/>
    <dgm:cxn modelId="{BC43FA2A-2FCE-479F-BF16-D496F80C1E51}" type="presParOf" srcId="{278BBEC3-25EB-4983-A2ED-39E7510A7FC9}" destId="{3C6A016D-BCF4-4525-85FC-23F81AB96AE7}" srcOrd="2" destOrd="0" presId="urn:microsoft.com/office/officeart/2009/3/layout/StepUpProcess"/>
    <dgm:cxn modelId="{91AD463D-9132-46DA-AC32-C8A0EAC90516}" type="presParOf" srcId="{3C6A016D-BCF4-4525-85FC-23F81AB96AE7}" destId="{AC0DE14E-82E2-45F6-BC06-171FB2815A16}" srcOrd="0" destOrd="0" presId="urn:microsoft.com/office/officeart/2009/3/layout/StepUpProcess"/>
    <dgm:cxn modelId="{6D8BBB26-3331-4885-819D-D4D593C5CE7B}" type="presParOf" srcId="{3C6A016D-BCF4-4525-85FC-23F81AB96AE7}" destId="{BBAF9E15-80C3-4253-BCA0-4AFD6FEA651C}" srcOrd="1" destOrd="0" presId="urn:microsoft.com/office/officeart/2009/3/layout/StepUpProcess"/>
    <dgm:cxn modelId="{05B6FBD1-A959-441F-AB61-6AE219FAAC7C}" type="presParOf" srcId="{3C6A016D-BCF4-4525-85FC-23F81AB96AE7}" destId="{A9164056-8AA8-4CA8-AFE5-5EFFB9095995}" srcOrd="2" destOrd="0" presId="urn:microsoft.com/office/officeart/2009/3/layout/StepUpProcess"/>
    <dgm:cxn modelId="{74BAD09C-B1FA-46B0-A7FE-CFD836DE46F2}" type="presParOf" srcId="{278BBEC3-25EB-4983-A2ED-39E7510A7FC9}" destId="{3B1E5A8A-F516-4D35-ACEA-08FECD676D88}" srcOrd="3" destOrd="0" presId="urn:microsoft.com/office/officeart/2009/3/layout/StepUpProcess"/>
    <dgm:cxn modelId="{4981A4DC-43E3-4660-99AB-5D0F8BB28EC4}" type="presParOf" srcId="{3B1E5A8A-F516-4D35-ACEA-08FECD676D88}" destId="{B3046140-F40C-4711-B20A-B8E13C910150}" srcOrd="0" destOrd="0" presId="urn:microsoft.com/office/officeart/2009/3/layout/StepUpProcess"/>
    <dgm:cxn modelId="{B9722071-2451-40F4-A926-0F696931C9D3}" type="presParOf" srcId="{278BBEC3-25EB-4983-A2ED-39E7510A7FC9}" destId="{2D44B728-929B-48BD-BFC6-3AA2F9C15E34}" srcOrd="4" destOrd="0" presId="urn:microsoft.com/office/officeart/2009/3/layout/StepUpProcess"/>
    <dgm:cxn modelId="{C602C70B-2BB5-4EBD-8990-102203B312A2}" type="presParOf" srcId="{2D44B728-929B-48BD-BFC6-3AA2F9C15E34}" destId="{1861D297-3505-4BF2-A3FA-1CF828A1FA23}" srcOrd="0" destOrd="0" presId="urn:microsoft.com/office/officeart/2009/3/layout/StepUpProcess"/>
    <dgm:cxn modelId="{A4DB2268-66EF-464A-A243-B298E494EEE0}" type="presParOf" srcId="{2D44B728-929B-48BD-BFC6-3AA2F9C15E34}" destId="{4F4F4E31-6159-4143-8932-0BCDA84FF298}" srcOrd="1" destOrd="0" presId="urn:microsoft.com/office/officeart/2009/3/layout/StepUpProcess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E9856-58A3-46C3-9E1A-66AAC7AFAB1C}" type="datetimeFigureOut">
              <a:rPr lang="uk-UA" smtClean="0"/>
              <a:pPr/>
              <a:t>02.11.2022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7F2F-2F73-440F-88A1-9CB97CFD3646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97F2F-2F73-440F-88A1-9CB97CFD3646}" type="slidenum">
              <a:rPr lang="uk-UA" smtClean="0"/>
              <a:pPr/>
              <a:t>7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ECB0-C35A-419E-AAB9-8EE8752B0354}" type="datetimeFigureOut">
              <a:rPr lang="uk-UA" smtClean="0"/>
              <a:pPr/>
              <a:t>02.11.2022</a:t>
            </a:fld>
            <a:endParaRPr lang="uk-UA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68C1-7C1F-4010-BF37-FC3E9C3C646A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ECB0-C35A-419E-AAB9-8EE8752B0354}" type="datetimeFigureOut">
              <a:rPr lang="uk-UA" smtClean="0"/>
              <a:pPr/>
              <a:t>02.11.2022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68C1-7C1F-4010-BF37-FC3E9C3C646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ECB0-C35A-419E-AAB9-8EE8752B0354}" type="datetimeFigureOut">
              <a:rPr lang="uk-UA" smtClean="0"/>
              <a:pPr/>
              <a:t>02.11.2022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68C1-7C1F-4010-BF37-FC3E9C3C646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ECB0-C35A-419E-AAB9-8EE8752B0354}" type="datetimeFigureOut">
              <a:rPr lang="uk-UA" smtClean="0"/>
              <a:pPr/>
              <a:t>02.11.2022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68C1-7C1F-4010-BF37-FC3E9C3C646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ECB0-C35A-419E-AAB9-8EE8752B0354}" type="datetimeFigureOut">
              <a:rPr lang="uk-UA" smtClean="0"/>
              <a:pPr/>
              <a:t>02.11.2022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18868C1-7C1F-4010-BF37-FC3E9C3C646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ECB0-C35A-419E-AAB9-8EE8752B0354}" type="datetimeFigureOut">
              <a:rPr lang="uk-UA" smtClean="0"/>
              <a:pPr/>
              <a:t>02.11.2022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68C1-7C1F-4010-BF37-FC3E9C3C646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ECB0-C35A-419E-AAB9-8EE8752B0354}" type="datetimeFigureOut">
              <a:rPr lang="uk-UA" smtClean="0"/>
              <a:pPr/>
              <a:t>02.11.2022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68C1-7C1F-4010-BF37-FC3E9C3C646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ECB0-C35A-419E-AAB9-8EE8752B0354}" type="datetimeFigureOut">
              <a:rPr lang="uk-UA" smtClean="0"/>
              <a:pPr/>
              <a:t>02.11.2022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68C1-7C1F-4010-BF37-FC3E9C3C646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ECB0-C35A-419E-AAB9-8EE8752B0354}" type="datetimeFigureOut">
              <a:rPr lang="uk-UA" smtClean="0"/>
              <a:pPr/>
              <a:t>02.11.2022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68C1-7C1F-4010-BF37-FC3E9C3C646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ECB0-C35A-419E-AAB9-8EE8752B0354}" type="datetimeFigureOut">
              <a:rPr lang="uk-UA" smtClean="0"/>
              <a:pPr/>
              <a:t>02.11.2022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68C1-7C1F-4010-BF37-FC3E9C3C646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ECB0-C35A-419E-AAB9-8EE8752B0354}" type="datetimeFigureOut">
              <a:rPr lang="uk-UA" smtClean="0"/>
              <a:pPr/>
              <a:t>02.11.2022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68C1-7C1F-4010-BF37-FC3E9C3C646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7DECB0-C35A-419E-AAB9-8EE8752B0354}" type="datetimeFigureOut">
              <a:rPr lang="uk-UA" smtClean="0"/>
              <a:pPr/>
              <a:t>02.11.2022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8868C1-7C1F-4010-BF37-FC3E9C3C646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8.png"/><Relationship Id="rId7" Type="http://schemas.openxmlformats.org/officeDocument/2006/relationships/image" Target="../media/image4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7.png"/><Relationship Id="rId7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авантаженн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678"/>
            <a:ext cx="4071934" cy="4469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500174"/>
            <a:ext cx="5205435" cy="52149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71538" y="214290"/>
            <a:ext cx="7056784" cy="2019221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Розділ 2 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МОДЕЛЮВАННЯ</a:t>
            </a:r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714356"/>
            <a:ext cx="8215370" cy="57283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976" y="142852"/>
            <a:ext cx="7479303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Матеріальна модель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000636"/>
            <a:ext cx="8415406" cy="1065193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  <a:softEdge rad="8382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800" b="1" spc="300" dirty="0" smtClean="0">
                <a:solidFill>
                  <a:srgbClr val="C00000"/>
                </a:solidFill>
                <a:effectLst/>
              </a:rPr>
              <a:t>Матеріальна модель </a:t>
            </a:r>
            <a:r>
              <a:rPr lang="uk-UA" sz="2400" b="1" dirty="0" smtClean="0">
                <a:solidFill>
                  <a:srgbClr val="002060"/>
                </a:solidFill>
                <a:effectLst/>
              </a:rPr>
              <a:t>— </a:t>
            </a:r>
            <a:r>
              <a:rPr lang="uk-UA" sz="2400" b="1" dirty="0" smtClean="0">
                <a:solidFill>
                  <a:srgbClr val="024E9B"/>
                </a:solidFill>
                <a:effectLst/>
              </a:rPr>
              <a:t>це модель об</a:t>
            </a:r>
            <a:r>
              <a:rPr lang="en-US" sz="2400" b="1" dirty="0" smtClean="0">
                <a:solidFill>
                  <a:srgbClr val="024E9B"/>
                </a:solidFill>
                <a:effectLst/>
              </a:rPr>
              <a:t>’</a:t>
            </a:r>
            <a:r>
              <a:rPr lang="uk-UA" sz="2400" b="1" dirty="0" smtClean="0">
                <a:solidFill>
                  <a:srgbClr val="024E9B"/>
                </a:solidFill>
                <a:effectLst/>
              </a:rPr>
              <a:t>єкта, подана у вигляді його предметної копії</a:t>
            </a:r>
            <a:endParaRPr lang="uk-UA" sz="2400" b="1" dirty="0">
              <a:solidFill>
                <a:srgbClr val="024E9B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2214554"/>
            <a:ext cx="7643866" cy="2400657"/>
          </a:xfrm>
          <a:prstGeom prst="flowChartOnlineStorage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numCol="2" rtlCol="0">
            <a:spAutoFit/>
            <a:sp3d extrusionH="57150">
              <a:bevelT w="82550" h="38100" prst="coolSlant"/>
            </a:sp3d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іграшок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муляжів</a:t>
            </a:r>
            <a:endParaRPr lang="uk-UA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B85808"/>
                </a:solidFill>
                <a:latin typeface="Arial" pitchFamily="34" charset="0"/>
                <a:cs typeface="Arial" pitchFamily="34" charset="0"/>
              </a:rPr>
              <a:t>глобуса</a:t>
            </a:r>
            <a:endParaRPr lang="uk-UA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макету водяного млина</a:t>
            </a:r>
            <a:endParaRPr lang="uk-UA" sz="24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манекенів</a:t>
            </a:r>
            <a:endParaRPr lang="uk-UA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опудал тварин…</a:t>
            </a:r>
            <a:endParaRPr lang="uk-UA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571736" y="1142984"/>
            <a:ext cx="4143404" cy="1273016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Модель об’єкта мож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 подати  за допомогою</a:t>
            </a:r>
          </a:p>
        </p:txBody>
      </p:sp>
      <p:pic>
        <p:nvPicPr>
          <p:cNvPr id="7" name="Picture 2" descr="https://upload.wikimedia.org/wikipedia/commons/9/9f/GEO_Glo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857232"/>
            <a:ext cx="1714512" cy="198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214422"/>
            <a:ext cx="7592474" cy="5429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5852" y="214290"/>
            <a:ext cx="7479303" cy="11237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Вправи для зняття зорової втоми</a:t>
            </a:r>
          </a:p>
          <a:p>
            <a:pPr algn="ctr"/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000232" y="1571612"/>
            <a:ext cx="5286412" cy="4929222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57174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Міцно стиснути повіки.</a:t>
            </a:r>
          </a:p>
          <a:p>
            <a:pPr>
              <a:buFont typeface="Wingdings" pitchFamily="2" charset="2"/>
              <a:buChar char="v"/>
            </a:pPr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Розімкніть повільно віки.          </a:t>
            </a:r>
          </a:p>
          <a:p>
            <a:pPr>
              <a:buFont typeface="Wingdings" pitchFamily="2" charset="2"/>
              <a:buChar char="v"/>
            </a:pPr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Декілька разів моргніть,          </a:t>
            </a:r>
          </a:p>
          <a:p>
            <a:pPr>
              <a:buFont typeface="Wingdings" pitchFamily="2" charset="2"/>
              <a:buChar char="v"/>
            </a:pPr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Вправу ще раз повторіть. </a:t>
            </a:r>
          </a:p>
          <a:p>
            <a:pPr>
              <a:buFont typeface="Wingdings" pitchFamily="2" charset="2"/>
              <a:buChar char="v"/>
            </a:pPr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Поморгайте дві хвилини </a:t>
            </a:r>
          </a:p>
          <a:p>
            <a:pPr>
              <a:buFont typeface="Wingdings" pitchFamily="2" charset="2"/>
              <a:buChar char="v"/>
            </a:pPr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Швидко-швидко, час бо лине.</a:t>
            </a:r>
          </a:p>
          <a:p>
            <a:pPr>
              <a:buFont typeface="Wingdings" pitchFamily="2" charset="2"/>
              <a:buChar char="v"/>
            </a:pPr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Притуліться до долонь, </a:t>
            </a:r>
          </a:p>
          <a:p>
            <a:pPr>
              <a:buFont typeface="Wingdings" pitchFamily="2" charset="2"/>
              <a:buChar char="v"/>
            </a:pPr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Проведіть ними до скронь.</a:t>
            </a:r>
          </a:p>
          <a:p>
            <a:pPr>
              <a:buFont typeface="Wingdings" pitchFamily="2" charset="2"/>
              <a:buChar char="v"/>
            </a:pPr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Всі заплющіть міцно очі,</a:t>
            </a:r>
          </a:p>
          <a:p>
            <a:pPr>
              <a:buFont typeface="Wingdings" pitchFamily="2" charset="2"/>
              <a:buChar char="v"/>
            </a:pPr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Вверх та вниз ними ведіть.</a:t>
            </a:r>
          </a:p>
          <a:p>
            <a:pPr>
              <a:buFont typeface="Wingdings" pitchFamily="2" charset="2"/>
              <a:buChar char="v"/>
            </a:pPr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Зосередьтеся на точці </a:t>
            </a:r>
          </a:p>
          <a:p>
            <a:pPr>
              <a:buFont typeface="Wingdings" pitchFamily="2" charset="2"/>
              <a:buChar char="v"/>
            </a:pPr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І спокійно вже сидіть.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Picture 2" descr="http://i.ytimg.com/vi/t7FLa2FF2AI/maxresdefault.jpg"/>
          <p:cNvPicPr>
            <a:picLocks noChangeAspect="1" noChangeArrowheads="1"/>
          </p:cNvPicPr>
          <p:nvPr/>
        </p:nvPicPr>
        <p:blipFill>
          <a:blip r:embed="rId3" cstate="print"/>
          <a:srcRect l="14979" t="1661" r="14881" b="1229"/>
          <a:stretch>
            <a:fillRect/>
          </a:stretch>
        </p:blipFill>
        <p:spPr bwMode="auto">
          <a:xfrm>
            <a:off x="7143768" y="5143512"/>
            <a:ext cx="1777248" cy="1384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konfliktiki.ru/wp-content/uploads/2010/10/3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86322"/>
            <a:ext cx="1629001" cy="1816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71868" y="164305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ФІЗКУЛЬТХВИЛИНКА</a:t>
            </a:r>
            <a:endParaRPr lang="uk-UA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714356"/>
            <a:ext cx="8215370" cy="57283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5715016"/>
            <a:ext cx="236997" cy="29051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uk-UA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Розгадай ребус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126" y="5643578"/>
            <a:ext cx="8786874" cy="510778"/>
          </a:xfrm>
          <a:prstGeom prst="roundRect">
            <a:avLst/>
          </a:prstGeom>
          <a:solidFill>
            <a:srgbClr val="00A8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Відповідь: </a:t>
            </a:r>
            <a:r>
              <a:rPr lang="uk-UA" sz="2400" b="1" dirty="0" smtClean="0">
                <a:solidFill>
                  <a:srgbClr val="002060"/>
                </a:solidFill>
              </a:rPr>
              <a:t>ЕТАПИ ПОБУДОВИ МОДЕЛІ</a:t>
            </a:r>
            <a:endParaRPr lang="uk-UA" sz="2400" b="1" dirty="0">
              <a:solidFill>
                <a:schemeClr val="tx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14422"/>
            <a:ext cx="53102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285860"/>
            <a:ext cx="2862268" cy="139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3357562"/>
            <a:ext cx="54578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3" y="452915"/>
            <a:ext cx="8557487" cy="6119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71539" y="89242"/>
            <a:ext cx="6570148" cy="758318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uk-UA" sz="3600" i="0" u="none" strike="noStrike" kern="1200" cap="all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itchFamily="34" charset="0"/>
                <a:cs typeface="Calibri" pitchFamily="34" charset="0"/>
              </a:rPr>
              <a:t>Домашнє ЗАВДАННЯ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28596" y="357166"/>
            <a:ext cx="8501122" cy="6500834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1285860"/>
            <a:ext cx="61436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dirty="0" smtClean="0"/>
              <a:t>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вивчити § 2.1</a:t>
            </a:r>
          </a:p>
          <a:p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Опрацювати всі завдання  з рубрик</a:t>
            </a:r>
          </a:p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uk-UA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214546" y="2357430"/>
            <a:ext cx="3786214" cy="71438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2285984" y="2500306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+mj-lt"/>
              </a:rPr>
              <a:t>Працюємо з комп</a:t>
            </a:r>
            <a:r>
              <a:rPr lang="en-US" sz="2000" b="1" i="1" dirty="0" smtClean="0">
                <a:latin typeface="+mj-lt"/>
              </a:rPr>
              <a:t>’</a:t>
            </a:r>
            <a:r>
              <a:rPr lang="uk-UA" sz="2000" b="1" i="1" dirty="0" smtClean="0">
                <a:latin typeface="+mj-lt"/>
              </a:rPr>
              <a:t>ютером</a:t>
            </a:r>
            <a:endParaRPr lang="uk-UA" sz="2000" b="1" i="1" dirty="0">
              <a:latin typeface="+mj-lt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214546" y="3286124"/>
            <a:ext cx="3786214" cy="71438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latin typeface="+mj-lt"/>
              </a:rPr>
              <a:t>Найважливіше в цьому пункті</a:t>
            </a:r>
            <a:endParaRPr lang="uk-UA" sz="2000" b="1" i="1" dirty="0">
              <a:latin typeface="+mj-lt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3108" y="4214818"/>
            <a:ext cx="3786214" cy="71438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latin typeface="+mj-lt"/>
              </a:rPr>
              <a:t>Виконайте завдання</a:t>
            </a:r>
            <a:endParaRPr lang="uk-UA" sz="2000" b="1" i="1" dirty="0">
              <a:latin typeface="+mj-lt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143108" y="5143512"/>
            <a:ext cx="3786214" cy="71438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latin typeface="+mj-lt"/>
              </a:rPr>
              <a:t>Дайте відповіді на запитання</a:t>
            </a:r>
            <a:endParaRPr lang="uk-UA" sz="20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2" y="330392"/>
            <a:ext cx="8728826" cy="62418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006" y="1835712"/>
            <a:ext cx="8916162" cy="486941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uk-UA" sz="4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666405" y="89242"/>
            <a:ext cx="5975281" cy="758318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uk-UA" sz="4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itchFamily="34" charset="0"/>
                <a:cs typeface="Calibri" pitchFamily="34" charset="0"/>
              </a:rPr>
              <a:t>ЗАВДАННЯ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82" y="944704"/>
            <a:ext cx="2182431" cy="6859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95491" y="2005171"/>
            <a:ext cx="7915136" cy="57888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Групи моделей за способом подання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3163">
            <a:off x="89668" y="157092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552" y="163061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72" y="0"/>
            <a:ext cx="465576" cy="4946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85720" y="214290"/>
            <a:ext cx="1295400" cy="1441971"/>
            <a:chOff x="182930" y="47661"/>
            <a:chExt cx="1295400" cy="1441971"/>
          </a:xfrm>
        </p:grpSpPr>
        <p:pic>
          <p:nvPicPr>
            <p:cNvPr id="13" name="Picture 60" descr="3D_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714348" y="2786058"/>
            <a:ext cx="778674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+mj-lt"/>
              </a:rPr>
              <a:t>Завдання. Вказати до якої групи належать наведені моделі:</a:t>
            </a:r>
            <a:endParaRPr lang="uk-UA" sz="2000" i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Список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учнів вашого класу з відомостями про кожного;</a:t>
            </a:r>
          </a:p>
          <a:p>
            <a:pPr>
              <a:buFont typeface="Wingdings" pitchFamily="2" charset="2"/>
              <a:buChar char="Ø"/>
            </a:pPr>
            <a:endParaRPr lang="uk-UA" b="1" i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Іграшкова залізниця</a:t>
            </a:r>
          </a:p>
          <a:p>
            <a:pPr>
              <a:buFont typeface="Wingdings" pitchFamily="2" charset="2"/>
              <a:buChar char="Ø"/>
            </a:pPr>
            <a:endParaRPr lang="uk-UA" b="1" i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Макет шкільного будинку</a:t>
            </a:r>
          </a:p>
          <a:p>
            <a:pPr>
              <a:buFont typeface="Wingdings" pitchFamily="2" charset="2"/>
              <a:buChar char="Ø"/>
            </a:pPr>
            <a:endParaRPr lang="uk-UA" b="1" i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план проведення дня народження</a:t>
            </a:r>
          </a:p>
          <a:p>
            <a:pPr>
              <a:buFont typeface="Wingdings" pitchFamily="2" charset="2"/>
              <a:buChar char="Ø"/>
            </a:pPr>
            <a:endParaRPr lang="uk-UA" b="1" i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звіт про похід:</a:t>
            </a:r>
          </a:p>
          <a:p>
            <a:pPr>
              <a:buFont typeface="Wingdings" pitchFamily="2" charset="2"/>
              <a:buChar char="Ø"/>
            </a:pPr>
            <a:endParaRPr lang="uk-UA" b="1" i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список необхідних</a:t>
            </a:r>
          </a:p>
          <a:p>
            <a:pPr>
              <a:buFont typeface="Wingdings" pitchFamily="2" charset="2"/>
              <a:buChar char="Ø"/>
            </a:pPr>
            <a:endParaRPr lang="uk-UA" i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uk-UA" i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06" y="1835712"/>
            <a:ext cx="8916162" cy="486941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uk-UA" sz="4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3163">
            <a:off x="89668" y="157092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552" y="163061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95491" y="2005171"/>
            <a:ext cx="7915136" cy="57888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9.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Квітка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 flipH="1">
            <a:off x="7908851" y="126574"/>
            <a:ext cx="1092317" cy="1441971"/>
            <a:chOff x="182930" y="47661"/>
            <a:chExt cx="1295400" cy="1441971"/>
          </a:xfrm>
        </p:grpSpPr>
        <p:pic>
          <p:nvPicPr>
            <p:cNvPr id="7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1666405" y="89242"/>
            <a:ext cx="5975281" cy="758318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uk-UA" sz="4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itchFamily="34" charset="0"/>
                <a:cs typeface="Calibri" pitchFamily="34" charset="0"/>
              </a:rPr>
              <a:t>ЗАВДАННЯ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82" y="944704"/>
            <a:ext cx="2182431" cy="6859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3808" y="2780928"/>
            <a:ext cx="8597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Завдання</a:t>
            </a:r>
            <a:r>
              <a:rPr lang="uk-UA" sz="2400" b="1" dirty="0" smtClean="0"/>
              <a:t>. </a:t>
            </a:r>
            <a:r>
              <a:rPr lang="uk-UA" sz="2400" b="1" dirty="0" smtClean="0"/>
              <a:t>Створіть у різних формах подання інформаційні моделі об</a:t>
            </a:r>
            <a:r>
              <a:rPr lang="en-US" sz="2400" b="1" dirty="0" smtClean="0"/>
              <a:t>’</a:t>
            </a:r>
            <a:r>
              <a:rPr lang="uk-UA" sz="2400" b="1" dirty="0" smtClean="0"/>
              <a:t>єкта</a:t>
            </a:r>
            <a:r>
              <a:rPr lang="uk-UA" sz="2400" b="1" dirty="0" smtClean="0"/>
              <a:t> квітка з точки зору художника та письменника</a:t>
            </a:r>
            <a:endParaRPr lang="uk-UA" sz="24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72" y="0"/>
            <a:ext cx="465576" cy="4946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завантаження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3714752"/>
            <a:ext cx="2071702" cy="25289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Рисунок 16" descr="завантаження (3).jpg"/>
          <p:cNvPicPr>
            <a:picLocks noChangeAspect="1"/>
          </p:cNvPicPr>
          <p:nvPr/>
        </p:nvPicPr>
        <p:blipFill>
          <a:blip r:embed="rId7"/>
          <a:srcRect b="19047"/>
          <a:stretch>
            <a:fillRect/>
          </a:stretch>
        </p:blipFill>
        <p:spPr>
          <a:xfrm>
            <a:off x="5929322" y="3786190"/>
            <a:ext cx="2147892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Рисунок 17" descr="завантаження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4429132"/>
            <a:ext cx="1895475" cy="1781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" y="360721"/>
            <a:ext cx="9085984" cy="64972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006" y="1835712"/>
            <a:ext cx="8916162" cy="486941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uk-UA" sz="4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3163">
            <a:off x="89668" y="157092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552" y="163061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95491" y="2005171"/>
            <a:ext cx="7915136" cy="57888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10</a:t>
            </a: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Дитячий майданчик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66405" y="89242"/>
            <a:ext cx="5975281" cy="758318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uk-UA" sz="4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itchFamily="34" charset="0"/>
                <a:cs typeface="Calibri" pitchFamily="34" charset="0"/>
              </a:rPr>
              <a:t>ЗАВДАННЯ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82" y="944704"/>
            <a:ext cx="2182431" cy="6859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3808" y="2780928"/>
            <a:ext cx="8597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Завдання</a:t>
            </a:r>
            <a:r>
              <a:rPr lang="uk-UA" sz="2400" b="1" dirty="0" smtClean="0"/>
              <a:t>. </a:t>
            </a:r>
            <a:r>
              <a:rPr lang="uk-UA" sz="2400" b="1" dirty="0" smtClean="0"/>
              <a:t>Створіть у різних формах подання інформаційну модель об</a:t>
            </a:r>
            <a:r>
              <a:rPr lang="en-US" sz="2400" b="1" dirty="0" smtClean="0"/>
              <a:t>’</a:t>
            </a:r>
            <a:r>
              <a:rPr lang="uk-UA" sz="2400" b="1" dirty="0" smtClean="0"/>
              <a:t>єкта</a:t>
            </a:r>
            <a:r>
              <a:rPr lang="uk-UA" sz="2400" b="1" dirty="0" smtClean="0"/>
              <a:t> дитячий майданчик з точки зору </a:t>
            </a:r>
            <a:r>
              <a:rPr lang="uk-UA" sz="2400" b="1" dirty="0" smtClean="0"/>
              <a:t>архітектор</a:t>
            </a:r>
            <a:r>
              <a:rPr lang="uk-UA" sz="2400" b="1" dirty="0" smtClean="0"/>
              <a:t>а та будівельника</a:t>
            </a:r>
            <a:endParaRPr lang="uk-UA" sz="24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72" y="0"/>
            <a:ext cx="465576" cy="4946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-16062" y="188640"/>
            <a:ext cx="1295400" cy="1441971"/>
            <a:chOff x="182930" y="47661"/>
            <a:chExt cx="1295400" cy="1441971"/>
          </a:xfrm>
        </p:grpSpPr>
        <p:pic>
          <p:nvPicPr>
            <p:cNvPr id="16" name="Picture 60" descr="3D_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Рисунок 17" descr="завантаження (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3929066"/>
            <a:ext cx="2143125" cy="2143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Рисунок 18" descr="завантаження (6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860" y="3905898"/>
            <a:ext cx="3000396" cy="22186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3" y="452915"/>
            <a:ext cx="8557487" cy="6119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00166" y="285728"/>
            <a:ext cx="5975281" cy="758318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uk-UA" sz="4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00034" y="357166"/>
            <a:ext cx="7715304" cy="9009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Працюємо за комп’ютером</a:t>
            </a:r>
          </a:p>
        </p:txBody>
      </p:sp>
      <p:pic>
        <p:nvPicPr>
          <p:cNvPr id="3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41035"/>
            <a:ext cx="8729663" cy="417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82930" y="47661"/>
            <a:ext cx="1295400" cy="1441971"/>
            <a:chOff x="182930" y="47661"/>
            <a:chExt cx="1295400" cy="1441971"/>
          </a:xfrm>
        </p:grpSpPr>
        <p:pic>
          <p:nvPicPr>
            <p:cNvPr id="5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 flipH="1">
            <a:off x="7736047" y="143570"/>
            <a:ext cx="1244441" cy="1441971"/>
            <a:chOff x="182930" y="47661"/>
            <a:chExt cx="1295400" cy="1441971"/>
          </a:xfrm>
        </p:grpSpPr>
        <p:pic>
          <p:nvPicPr>
            <p:cNvPr id="8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422482" y="114998"/>
              <a:ext cx="889056" cy="7547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563021" cy="65722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Місце для вмісту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01912069"/>
              </p:ext>
            </p:extLst>
          </p:nvPr>
        </p:nvGraphicFramePr>
        <p:xfrm>
          <a:off x="215008" y="1428736"/>
          <a:ext cx="8928992" cy="4067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https://developmentstandart.files.wordpress.com/2012/02/banner_e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929198"/>
            <a:ext cx="2442592" cy="1428760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4286256"/>
            <a:ext cx="3286148" cy="99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www.kievoit.ippo.kubg.edu.ua/kievoit/2012/15-1/1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3357562"/>
            <a:ext cx="2071702" cy="1185453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23728" y="100861"/>
            <a:ext cx="4896544" cy="1095393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Ти дізнаєшся: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70"/>
            <a:ext cx="1762752" cy="17627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 flipH="1">
            <a:off x="7514572" y="1625"/>
            <a:ext cx="1512261" cy="1441971"/>
            <a:chOff x="182930" y="47661"/>
            <a:chExt cx="1295400" cy="1441971"/>
          </a:xfrm>
        </p:grpSpPr>
        <p:pic>
          <p:nvPicPr>
            <p:cNvPr id="9" name="Picture 60" descr="3D_2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Скругленный прямоугольник 12"/>
          <p:cNvSpPr/>
          <p:nvPr/>
        </p:nvSpPr>
        <p:spPr>
          <a:xfrm>
            <a:off x="3643306" y="2571744"/>
            <a:ext cx="2286016" cy="10715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етапи побудови інформаційної моделі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1857364"/>
            <a:ext cx="2500298" cy="13573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побудову інформаційних моделей у різних програмних середовищах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3357562"/>
            <a:ext cx="2428892" cy="10715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поняття моделі та 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типи моделей </a:t>
            </a:r>
            <a:endParaRPr lang="uk-UA" b="1" i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4535768" cy="5659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Блок-схема: альтернативный процесс 46"/>
          <p:cNvSpPr/>
          <p:nvPr/>
        </p:nvSpPr>
        <p:spPr>
          <a:xfrm>
            <a:off x="0" y="5715016"/>
            <a:ext cx="3929058" cy="1142984"/>
          </a:xfrm>
          <a:prstGeom prst="flowChartAlternateProcess">
            <a:avLst/>
          </a:prstGeom>
          <a:solidFill>
            <a:srgbClr val="DCF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Picture 10" descr="http://school.xvatit.com/images/b/b6/Economics_6_5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62" y="3500438"/>
            <a:ext cx="4486948" cy="30718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Блок-схема: альтернативный процесс 45"/>
          <p:cNvSpPr/>
          <p:nvPr/>
        </p:nvSpPr>
        <p:spPr>
          <a:xfrm>
            <a:off x="5214942" y="5643578"/>
            <a:ext cx="3929058" cy="1214422"/>
          </a:xfrm>
          <a:prstGeom prst="flowChartAlternateProcess">
            <a:avLst/>
          </a:prstGeom>
          <a:solidFill>
            <a:srgbClr val="DCF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85720" y="214290"/>
            <a:ext cx="8663480" cy="1954476"/>
          </a:xfrm>
          <a:prstGeom prst="snip2Diag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7500"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5715008" y="2571744"/>
            <a:ext cx="2753816" cy="31432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dirty="0">
              <a:latin typeface="Verdana" pitchFamily="34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500034" y="2714620"/>
            <a:ext cx="2714652" cy="307183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dirty="0">
              <a:latin typeface="Verdana" pitchFamily="34" charset="0"/>
            </a:endParaRPr>
          </a:p>
        </p:txBody>
      </p: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1785918" y="500042"/>
            <a:ext cx="5500726" cy="1928826"/>
            <a:chOff x="1997" y="1314"/>
            <a:chExt cx="1868" cy="980"/>
          </a:xfrm>
        </p:grpSpPr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1997" y="1314"/>
              <a:ext cx="1868" cy="980"/>
              <a:chOff x="1973" y="935"/>
              <a:chExt cx="1905" cy="999"/>
            </a:xfrm>
          </p:grpSpPr>
          <p:sp>
            <p:nvSpPr>
              <p:cNvPr id="27" name="Oval 13"/>
              <p:cNvSpPr>
                <a:spLocks noChangeArrowheads="1"/>
              </p:cNvSpPr>
              <p:nvPr/>
            </p:nvSpPr>
            <p:spPr bwMode="gray">
              <a:xfrm>
                <a:off x="1973" y="935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</p:grp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2143108" y="500042"/>
            <a:ext cx="4738798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Моделі</a:t>
            </a:r>
          </a:p>
          <a:p>
            <a:pPr algn="ctr" eaLnBrk="0" hangingPunct="0"/>
            <a:r>
              <a:rPr lang="uk-UA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Типи моделей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0" name="Прямоугольник с двумя вырезанными противолежащими углами 29"/>
          <p:cNvSpPr/>
          <p:nvPr/>
        </p:nvSpPr>
        <p:spPr>
          <a:xfrm>
            <a:off x="6143636" y="2714620"/>
            <a:ext cx="1926882" cy="550962"/>
          </a:xfrm>
          <a:prstGeom prst="snip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матеріальні</a:t>
            </a:r>
          </a:p>
        </p:txBody>
      </p:sp>
      <p:sp>
        <p:nvSpPr>
          <p:cNvPr id="31" name="Прямоугольник с двумя вырезанными противолежащими углами 30"/>
          <p:cNvSpPr/>
          <p:nvPr/>
        </p:nvSpPr>
        <p:spPr>
          <a:xfrm>
            <a:off x="785786" y="2857496"/>
            <a:ext cx="2158193" cy="550962"/>
          </a:xfrm>
          <a:prstGeom prst="snip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інформаційні</a:t>
            </a:r>
            <a:endParaRPr lang="uk-U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Freeform 10"/>
          <p:cNvSpPr>
            <a:spLocks/>
          </p:cNvSpPr>
          <p:nvPr/>
        </p:nvSpPr>
        <p:spPr bwMode="gray">
          <a:xfrm flipH="1">
            <a:off x="4572000" y="2000240"/>
            <a:ext cx="1357322" cy="121444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3" name="Picture 2" descr="http://romashka-shop.if.ua/images/categories/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3286124"/>
            <a:ext cx="1330325" cy="13303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ukrainaincognita.com/sites/default/files/u10/03-2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214686"/>
            <a:ext cx="1735585" cy="13552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www.iat.kiev.ua/images/Pidzemni_vody_150_100_oblojk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429132"/>
            <a:ext cx="2153037" cy="12890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://cxemu.te.ua/uploads/posts/2010-06/1277412707_prosluwka_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571876"/>
            <a:ext cx="1547670" cy="11969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http://ua-referat.com/ref-0_200129119-11860.coolpi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3714752"/>
            <a:ext cx="746720" cy="70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http://www.credit-rating.ua/img/st_img/Analysis%20image/11.04.2007_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4643446"/>
            <a:ext cx="1866850" cy="11589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0"/>
            <a:ext cx="576064" cy="6429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 8"/>
          <p:cNvSpPr>
            <a:spLocks/>
          </p:cNvSpPr>
          <p:nvPr/>
        </p:nvSpPr>
        <p:spPr bwMode="gray">
          <a:xfrm>
            <a:off x="3000364" y="2000240"/>
            <a:ext cx="1420813" cy="1285884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214942" y="5929330"/>
            <a:ext cx="3929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solidFill>
                  <a:srgbClr val="002060"/>
                </a:solidFill>
                <a:latin typeface="+mj-lt"/>
              </a:rPr>
              <a:t>Модель об</a:t>
            </a:r>
            <a:r>
              <a:rPr lang="en-US" sz="2000" i="1" dirty="0" smtClean="0">
                <a:solidFill>
                  <a:srgbClr val="002060"/>
                </a:solidFill>
                <a:latin typeface="+mj-lt"/>
              </a:rPr>
              <a:t>’</a:t>
            </a:r>
            <a:r>
              <a:rPr lang="uk-UA" sz="2000" i="1" dirty="0" smtClean="0">
                <a:solidFill>
                  <a:srgbClr val="002060"/>
                </a:solidFill>
                <a:latin typeface="+mj-lt"/>
              </a:rPr>
              <a:t>єкта, подана у вигляді його предметної копії</a:t>
            </a:r>
            <a:endParaRPr lang="uk-UA" sz="20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5720" y="5842337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olidFill>
                  <a:srgbClr val="002060"/>
                </a:solidFill>
                <a:latin typeface="+mj-lt"/>
              </a:rPr>
              <a:t>Математичні     Графічні</a:t>
            </a:r>
          </a:p>
          <a:p>
            <a:r>
              <a:rPr lang="uk-UA" sz="2000" i="1" dirty="0" smtClean="0">
                <a:solidFill>
                  <a:srgbClr val="002060"/>
                </a:solidFill>
                <a:latin typeface="+mj-lt"/>
              </a:rPr>
              <a:t>  Структурні     Словесні</a:t>
            </a:r>
          </a:p>
          <a:p>
            <a:r>
              <a:rPr lang="uk-UA" sz="2000" i="1" dirty="0" smtClean="0">
                <a:solidFill>
                  <a:srgbClr val="002060"/>
                </a:solidFill>
                <a:latin typeface="+mj-lt"/>
              </a:rPr>
              <a:t>                  Спеціальні</a:t>
            </a:r>
            <a:endParaRPr lang="uk-UA" sz="2000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29" grpId="0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858280" cy="65722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5786" y="214290"/>
            <a:ext cx="7907361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Що таке предметна область?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85992"/>
            <a:ext cx="7143800" cy="436430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圆角矩形标注 13"/>
          <p:cNvSpPr/>
          <p:nvPr/>
        </p:nvSpPr>
        <p:spPr>
          <a:xfrm>
            <a:off x="1071538" y="1000108"/>
            <a:ext cx="7286676" cy="857256"/>
          </a:xfrm>
          <a:prstGeom prst="wedgeRoundRectCallout">
            <a:avLst>
              <a:gd name="adj1" fmla="val -20659"/>
              <a:gd name="adj2" fmla="val 8916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Предметна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область </a:t>
            </a:r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— </a:t>
            </a:r>
            <a:r>
              <a:rPr lang="uk-UA" b="1" dirty="0" smtClean="0">
                <a:solidFill>
                  <a:srgbClr val="002060"/>
                </a:solidFill>
                <a:latin typeface="+mj-lt"/>
              </a:rPr>
              <a:t>це множина всіх предметів, властивості яких і відношення між якими розглядаються в межах деякого дослідження або в процесі діяльності.</a:t>
            </a:r>
            <a:endParaRPr lang="uk-UA" altLang="zh-C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858280" cy="65722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5786" y="214290"/>
            <a:ext cx="7907361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Об</a:t>
            </a:r>
            <a:r>
              <a:rPr lang="en-US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’</a:t>
            </a:r>
            <a:r>
              <a:rPr lang="uk-UA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єкти</a:t>
            </a:r>
            <a:r>
              <a:rPr lang="uk-UA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моделей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2" name="Picture 14" descr="http://www.vmr.gov.ua/Executives/Architecture/Educ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18" y="5488261"/>
            <a:ext cx="1683376" cy="14751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s://www.mobipace.com/ru/files/uploads/Site%20Content/Services%20and%20Solutions/transpo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67" y="5566329"/>
            <a:ext cx="1978552" cy="13190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daleki-zori.com.ua/wp-content/uploads/2015/03/solarsyste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928670"/>
            <a:ext cx="2507607" cy="18123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sc46.pp.ua/wp-content/uploads/2015/01/2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" y="4732714"/>
            <a:ext cx="2228850" cy="21526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systems.at.ua/_pu/0/6575041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029"/>
          <a:stretch/>
        </p:blipFill>
        <p:spPr bwMode="auto">
          <a:xfrm>
            <a:off x="7145530" y="1000108"/>
            <a:ext cx="2000264" cy="15202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://school.xvatit.com/images/b/b6/Economics_6_5_1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720" y="5389769"/>
            <a:ext cx="2144607" cy="14682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1857356" y="1500174"/>
            <a:ext cx="2428892" cy="2071702"/>
            <a:chOff x="439944" y="301825"/>
            <a:chExt cx="1857388" cy="18573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39944" y="301825"/>
              <a:ext cx="1857388" cy="185738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530614" y="392495"/>
              <a:ext cx="1676048" cy="167604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7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Об’єкт має свої </a:t>
              </a:r>
              <a:r>
                <a:rPr lang="uk-UA" sz="1700" b="1" i="1" kern="1200" dirty="0" smtClean="0">
                  <a:solidFill>
                    <a:schemeClr val="tx2">
                      <a:lumMod val="50000"/>
                    </a:schemeClr>
                  </a:solidFill>
                </a:rPr>
                <a:t>властивості</a:t>
              </a:r>
              <a:r>
                <a:rPr lang="uk-UA" sz="1700" b="1" i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uk-UA" sz="17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та їх значення </a:t>
              </a:r>
              <a:endParaRPr lang="uk-UA" sz="17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857884" y="1428736"/>
            <a:ext cx="2500330" cy="2000264"/>
            <a:chOff x="2622375" y="301825"/>
            <a:chExt cx="1857388" cy="18573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622375" y="301825"/>
              <a:ext cx="1857388" cy="1857388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90000"/>
                <a:hueOff val="0"/>
                <a:satOff val="0"/>
                <a:lumOff val="0"/>
                <a:alphaOff val="-13333"/>
              </a:schemeClr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44" name="Скругленный прямоугольник 6"/>
            <p:cNvSpPr/>
            <p:nvPr/>
          </p:nvSpPr>
          <p:spPr>
            <a:xfrm>
              <a:off x="2713045" y="392495"/>
              <a:ext cx="1676048" cy="16760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7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Об’єкти </a:t>
              </a:r>
              <a:r>
                <a:rPr lang="uk-UA" sz="1700" b="1" i="1" kern="1200" dirty="0" smtClean="0">
                  <a:solidFill>
                    <a:schemeClr val="bg2">
                      <a:lumMod val="25000"/>
                    </a:schemeClr>
                  </a:solidFill>
                </a:rPr>
                <a:t>однакові</a:t>
              </a:r>
              <a:r>
                <a:rPr lang="uk-UA" sz="17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за властивостями, </a:t>
              </a:r>
              <a:r>
                <a:rPr lang="uk-UA" sz="1700" b="1" i="1" kern="1200" dirty="0" smtClean="0">
                  <a:solidFill>
                    <a:schemeClr val="bg2">
                      <a:lumMod val="25000"/>
                    </a:schemeClr>
                  </a:solidFill>
                </a:rPr>
                <a:t>об’єднують</a:t>
              </a:r>
              <a:r>
                <a:rPr lang="uk-UA" sz="1700" b="1" i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uk-UA" sz="17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групи </a:t>
              </a:r>
              <a:endParaRPr lang="uk-UA" sz="17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928794" y="4000504"/>
            <a:ext cx="2357454" cy="2071702"/>
            <a:chOff x="439944" y="2484256"/>
            <a:chExt cx="1857388" cy="18573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39944" y="2484256"/>
              <a:ext cx="1857388" cy="185738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8"/>
            <p:cNvSpPr/>
            <p:nvPr/>
          </p:nvSpPr>
          <p:spPr>
            <a:xfrm>
              <a:off x="530614" y="2574926"/>
              <a:ext cx="1676048" cy="167604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7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 об’єктами можна </a:t>
              </a:r>
              <a:r>
                <a:rPr lang="uk-UA" sz="1700" b="1" i="1" kern="1200" dirty="0" smtClean="0">
                  <a:solidFill>
                    <a:schemeClr val="accent2">
                      <a:lumMod val="50000"/>
                    </a:schemeClr>
                  </a:solidFill>
                </a:rPr>
                <a:t>виконувати</a:t>
              </a:r>
              <a:r>
                <a:rPr lang="uk-UA" sz="1700" b="1" i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uk-UA" sz="17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певні </a:t>
              </a:r>
              <a:r>
                <a:rPr lang="uk-UA" sz="1700" b="1" kern="1200" dirty="0" smtClean="0">
                  <a:solidFill>
                    <a:schemeClr val="accent2">
                      <a:lumMod val="50000"/>
                    </a:schemeClr>
                  </a:solidFill>
                </a:rPr>
                <a:t>дії</a:t>
              </a:r>
              <a:endParaRPr lang="uk-UA" sz="1700" b="1" kern="1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000760" y="3929066"/>
            <a:ext cx="2286016" cy="2143140"/>
            <a:chOff x="3226026" y="2516403"/>
            <a:chExt cx="1857388" cy="18573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3226026" y="2516403"/>
              <a:ext cx="1857388" cy="1857388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10"/>
            <p:cNvSpPr/>
            <p:nvPr/>
          </p:nvSpPr>
          <p:spPr>
            <a:xfrm>
              <a:off x="3284549" y="2587841"/>
              <a:ext cx="1676048" cy="16760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7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Об’єкти </a:t>
              </a:r>
              <a:r>
                <a:rPr lang="uk-UA" sz="1700" b="1" i="1" kern="1200" dirty="0" smtClean="0">
                  <a:solidFill>
                    <a:schemeClr val="tx2">
                      <a:lumMod val="50000"/>
                    </a:schemeClr>
                  </a:solidFill>
                </a:rPr>
                <a:t>взаємодіють</a:t>
              </a:r>
              <a:r>
                <a:rPr lang="uk-UA" sz="17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між собою</a:t>
              </a:r>
              <a:endParaRPr lang="uk-UA" sz="17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3" name="Счетверенная стрелка 32"/>
          <p:cNvSpPr/>
          <p:nvPr/>
        </p:nvSpPr>
        <p:spPr>
          <a:xfrm>
            <a:off x="4143372" y="2071678"/>
            <a:ext cx="2053938" cy="3108960"/>
          </a:xfrm>
          <a:prstGeom prst="quad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 </a:t>
            </a:r>
            <a:endParaRPr lang="uk-UA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0"/>
            <a:ext cx="7479303" cy="646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Чому користуються моделями?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1" y="5143512"/>
            <a:ext cx="8643998" cy="978872"/>
          </a:xfrm>
          <a:prstGeom prst="snip2SameRect">
            <a:avLst>
              <a:gd name="adj1" fmla="val 16667"/>
              <a:gd name="adj2" fmla="val 138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Модель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 лат.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odulus - міра)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— зразок,  примірник чого-небудь, взірець  </a:t>
            </a:r>
            <a:endParaRPr lang="uk-UA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553" y="785794"/>
            <a:ext cx="8775447" cy="1212116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На основі даних про властивості можна створити об’єкт, який спрощено відображатиме основні властивості реального.</a:t>
            </a:r>
            <a:endParaRPr lang="uk-UA" altLang="zh-CN" sz="2000" b="1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3" name="Picture 2" descr="http://dynozavri.ru/xishnie/tirannozavr/tirannozavr_-_xishniy_dinozav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56" b="5656"/>
          <a:stretch>
            <a:fillRect/>
          </a:stretch>
        </p:blipFill>
        <p:spPr bwMode="auto">
          <a:xfrm>
            <a:off x="3500430" y="2143116"/>
            <a:ext cx="2689225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lyakhov.kz/library/iv/images/tellur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28" b="2228"/>
          <a:stretch>
            <a:fillRect/>
          </a:stretch>
        </p:blipFill>
        <p:spPr bwMode="auto">
          <a:xfrm>
            <a:off x="571472" y="2071678"/>
            <a:ext cx="2689225" cy="2952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poradu.pp.ua/uploads/posts/2015-09/sklad-budova-atomnogo-yadra-korotko_12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95" r="3895"/>
          <a:stretch>
            <a:fillRect/>
          </a:stretch>
        </p:blipFill>
        <p:spPr bwMode="auto">
          <a:xfrm>
            <a:off x="6286512" y="2071678"/>
            <a:ext cx="2689225" cy="2951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27" y="4081642"/>
            <a:ext cx="1581151" cy="1276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714356"/>
            <a:ext cx="5796136" cy="57283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7"/>
          <p:cNvSpPr/>
          <p:nvPr/>
        </p:nvSpPr>
        <p:spPr>
          <a:xfrm>
            <a:off x="5024451" y="986768"/>
            <a:ext cx="1059717" cy="442915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Причини створення моделей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571472" y="1214422"/>
            <a:ext cx="3961010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Оригінал уже не існує або ще не існував</a:t>
            </a:r>
            <a:endParaRPr lang="uk-UA" altLang="zh-CN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642910" y="2214554"/>
            <a:ext cx="3961010" cy="7949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Розміри оригіналу не дають змоги ефективно досліджувати його</a:t>
            </a:r>
            <a:endParaRPr lang="uk-UA" altLang="zh-CN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571472" y="3429000"/>
            <a:ext cx="3961010" cy="14287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Дослідження оригіналу може призвести до значних матеріальних втрат і шкодити здоров’ю людини</a:t>
            </a:r>
            <a:endParaRPr lang="uk-UA" altLang="zh-CN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429264"/>
            <a:ext cx="8640960" cy="1212116"/>
          </a:xfrm>
          <a:prstGeom prst="snip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Модель</a:t>
            </a: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— це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матеріальний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або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уявний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об’єкт, який у процесі вивчення (навчання) замінює реальний об’єкт-оригінал, зберігаючи важливі для даного дослідження типові властивості оригіналу</a:t>
            </a:r>
            <a:endParaRPr lang="uk-UA" altLang="zh-CN" sz="2000" b="1" dirty="0" smtClean="0">
              <a:solidFill>
                <a:srgbClr val="024E9B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95407"/>
            <a:ext cx="7479303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Модель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27" y="2563171"/>
            <a:ext cx="1612531" cy="1276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736" y="933913"/>
            <a:ext cx="1643912" cy="1295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Штриховая стрелка вправо 11"/>
          <p:cNvSpPr/>
          <p:nvPr/>
        </p:nvSpPr>
        <p:spPr>
          <a:xfrm rot="5400000">
            <a:off x="4722552" y="2992696"/>
            <a:ext cx="4482010" cy="496834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858280" cy="65722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514152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000240"/>
            <a:ext cx="6786610" cy="3416320"/>
          </a:xfrm>
          <a:prstGeom prst="flowChartOnlineStorage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numCol="2" rtlCol="0">
            <a:spAutoFit/>
            <a:sp3d extrusionH="57150">
              <a:bevelT w="82550" h="38100" prst="coolSlant"/>
            </a:sp3d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endParaRPr lang="uk-UA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описів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формул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B85808"/>
                </a:solidFill>
                <a:latin typeface="Arial" pitchFamily="34" charset="0"/>
                <a:cs typeface="Arial" pitchFamily="34" charset="0"/>
              </a:rPr>
              <a:t>зображень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схем</a:t>
            </a:r>
          </a:p>
          <a:p>
            <a:pPr>
              <a:lnSpc>
                <a:spcPct val="150000"/>
              </a:lnSpc>
            </a:pPr>
            <a:endParaRPr lang="uk-UA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uk-UA" sz="24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таблиць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креслень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графіки…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142852"/>
            <a:ext cx="7479303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Інформаційна модель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8670"/>
            <a:ext cx="1785918" cy="1587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ыноска со стрелкой вниз 5"/>
          <p:cNvSpPr/>
          <p:nvPr/>
        </p:nvSpPr>
        <p:spPr>
          <a:xfrm>
            <a:off x="2571736" y="1142984"/>
            <a:ext cx="4143404" cy="1273016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Модель об’єкта мож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 подати  за допомогою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5286388"/>
            <a:ext cx="8415406" cy="1065193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  <a:softEdge rad="8382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800" b="1" spc="300" dirty="0" smtClean="0">
                <a:solidFill>
                  <a:srgbClr val="C00000"/>
                </a:solidFill>
                <a:effectLst/>
              </a:rPr>
              <a:t>Інформаційна модель </a:t>
            </a:r>
            <a:r>
              <a:rPr lang="uk-UA" sz="2400" b="1" dirty="0" smtClean="0">
                <a:solidFill>
                  <a:srgbClr val="002060"/>
                </a:solidFill>
                <a:effectLst/>
              </a:rPr>
              <a:t>— </a:t>
            </a:r>
            <a:r>
              <a:rPr lang="uk-UA" sz="2400" b="1" dirty="0" smtClean="0">
                <a:solidFill>
                  <a:srgbClr val="024E9B"/>
                </a:solidFill>
                <a:effectLst/>
              </a:rPr>
              <a:t>це модель об</a:t>
            </a:r>
            <a:r>
              <a:rPr lang="en-US" sz="2400" b="1" dirty="0" smtClean="0">
                <a:solidFill>
                  <a:srgbClr val="024E9B"/>
                </a:solidFill>
                <a:effectLst/>
              </a:rPr>
              <a:t>’</a:t>
            </a:r>
            <a:r>
              <a:rPr lang="uk-UA" sz="2400" b="1" dirty="0" smtClean="0">
                <a:solidFill>
                  <a:srgbClr val="024E9B"/>
                </a:solidFill>
                <a:effectLst/>
              </a:rPr>
              <a:t>єкта, подана у вигляді його опису</a:t>
            </a:r>
            <a:endParaRPr lang="uk-UA" sz="2400" b="1" dirty="0">
              <a:solidFill>
                <a:srgbClr val="024E9B"/>
              </a:solidFill>
              <a:effectLst/>
            </a:endParaRPr>
          </a:p>
        </p:txBody>
      </p:sp>
      <p:pic>
        <p:nvPicPr>
          <p:cNvPr id="8" name="Picture 2" descr="http://ukrmap.su/program2009/g7/Maps/r_2_3.jpg"/>
          <p:cNvPicPr>
            <a:picLocks noChangeAspect="1" noChangeArrowheads="1"/>
          </p:cNvPicPr>
          <p:nvPr/>
        </p:nvPicPr>
        <p:blipFill>
          <a:blip r:embed="rId4" cstate="print"/>
          <a:srcRect t="1645"/>
          <a:stretch>
            <a:fillRect/>
          </a:stretch>
        </p:blipFill>
        <p:spPr bwMode="auto">
          <a:xfrm>
            <a:off x="7347305" y="2857496"/>
            <a:ext cx="1796695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542</TotalTime>
  <Words>460</Words>
  <Application>Microsoft Office PowerPoint</Application>
  <PresentationFormat>Экран (4:3)</PresentationFormat>
  <Paragraphs>108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Розгадай ребус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65</cp:revision>
  <dcterms:created xsi:type="dcterms:W3CDTF">2022-10-31T18:13:41Z</dcterms:created>
  <dcterms:modified xsi:type="dcterms:W3CDTF">2022-11-02T14:30:56Z</dcterms:modified>
</cp:coreProperties>
</file>