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6" r:id="rId2"/>
  </p:sldMasterIdLst>
  <p:notesMasterIdLst>
    <p:notesMasterId r:id="rId57"/>
  </p:notesMasterIdLst>
  <p:sldIdLst>
    <p:sldId id="257" r:id="rId3"/>
    <p:sldId id="300" r:id="rId4"/>
    <p:sldId id="295" r:id="rId5"/>
    <p:sldId id="258" r:id="rId6"/>
    <p:sldId id="302" r:id="rId7"/>
    <p:sldId id="304" r:id="rId8"/>
    <p:sldId id="303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9645" autoAdjust="0"/>
  </p:normalViewPr>
  <p:slideViewPr>
    <p:cSldViewPr>
      <p:cViewPr varScale="1">
        <p:scale>
          <a:sx n="55" d="100"/>
          <a:sy n="55" d="100"/>
        </p:scale>
        <p:origin x="-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EF077D-36F7-4179-B8C8-D3AC50FC5532}" type="datetimeFigureOut">
              <a:rPr lang="uk-UA"/>
              <a:pPr>
                <a:defRPr/>
              </a:pPr>
              <a:t>01.11.2022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16AB4C-5D3A-4C08-9F0D-49EEEB0110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B273-DB1D-493B-B1E9-61969333D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3509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1854-F68E-4598-B43C-27CF4E891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25008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BE54-CDF8-4D7F-9E2B-7C8B85EC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42350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31B-AD1B-43DF-9688-8CF84A322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3430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8838-EC9A-4450-B1CD-7D51A1405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16242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8109-E26E-46C4-A38B-1EEEC6E1D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55271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AD69-E200-4365-8D75-AB059C993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19419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7508-FE1D-43F9-81D2-424F3AD83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29364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C594-7514-441F-AAA7-066338F3D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0013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22D2-CF83-436F-98FC-F82FBC75E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71077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CED2-82A4-4129-B323-9B35F8710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89204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A888-24BA-422A-85B1-8297CDD1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9886"/>
      </p:ext>
    </p:extLst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2C8E-5CF7-41B5-9F8C-556B10981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11131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B6A1-794D-45F9-AE7B-8666E8AE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83233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5D3A-FCB3-4C10-A710-79065D8BF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77245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3AA2-AE74-4F70-A75A-769697E4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70963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D643-E438-4A7B-B2D4-A6534DCCD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91316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839F-8E80-471C-A680-9F1D6842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97436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0758-B80C-4323-B091-E657D9AE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16551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F036-83B6-4865-AA1F-D81963EE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21460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7B81-CB2B-4FE9-BE3A-E25BD6594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98244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8235-D760-49DE-9CB6-0FAEE245D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632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0E76-6A67-4899-9696-D8A8AFF5C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91056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876EEF-7555-44AF-91FB-F428BF252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DD55EF-AAE4-414E-AEA1-0BA5CAD79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23" r:id="rId2"/>
    <p:sldLayoutId id="2147483832" r:id="rId3"/>
    <p:sldLayoutId id="2147483824" r:id="rId4"/>
    <p:sldLayoutId id="2147483833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slide" Target="slide8.xml"/><Relationship Id="rId26" Type="http://schemas.openxmlformats.org/officeDocument/2006/relationships/slide" Target="slide40.xml"/><Relationship Id="rId39" Type="http://schemas.openxmlformats.org/officeDocument/2006/relationships/slide" Target="slide20.xml"/><Relationship Id="rId21" Type="http://schemas.openxmlformats.org/officeDocument/2006/relationships/slide" Target="slide18.xml"/><Relationship Id="rId34" Type="http://schemas.openxmlformats.org/officeDocument/2006/relationships/slide" Target="slide21.xml"/><Relationship Id="rId42" Type="http://schemas.openxmlformats.org/officeDocument/2006/relationships/slide" Target="slide31.xml"/><Relationship Id="rId47" Type="http://schemas.openxmlformats.org/officeDocument/2006/relationships/slide" Target="slide12.xml"/><Relationship Id="rId50" Type="http://schemas.openxmlformats.org/officeDocument/2006/relationships/slide" Target="slide32.xml"/><Relationship Id="rId55" Type="http://schemas.openxmlformats.org/officeDocument/2006/relationships/slide" Target="slide48.xml"/><Relationship Id="rId63" Type="http://schemas.openxmlformats.org/officeDocument/2006/relationships/image" Target="../media/image32.pn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31.jpeg"/><Relationship Id="rId20" Type="http://schemas.openxmlformats.org/officeDocument/2006/relationships/slide" Target="slide17.xml"/><Relationship Id="rId29" Type="http://schemas.openxmlformats.org/officeDocument/2006/relationships/slide" Target="slide7.xml"/><Relationship Id="rId41" Type="http://schemas.openxmlformats.org/officeDocument/2006/relationships/slide" Target="slide13.xml"/><Relationship Id="rId54" Type="http://schemas.openxmlformats.org/officeDocument/2006/relationships/slide" Target="slide46.xml"/><Relationship Id="rId62" Type="http://schemas.openxmlformats.org/officeDocument/2006/relationships/slide" Target="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slide" Target="slide9.xml"/><Relationship Id="rId32" Type="http://schemas.openxmlformats.org/officeDocument/2006/relationships/slide" Target="slide42.xml"/><Relationship Id="rId37" Type="http://schemas.openxmlformats.org/officeDocument/2006/relationships/slide" Target="slide35.xml"/><Relationship Id="rId40" Type="http://schemas.openxmlformats.org/officeDocument/2006/relationships/slide" Target="slide19.xml"/><Relationship Id="rId45" Type="http://schemas.openxmlformats.org/officeDocument/2006/relationships/slide" Target="slide15.xml"/><Relationship Id="rId53" Type="http://schemas.openxmlformats.org/officeDocument/2006/relationships/slide" Target="slide45.xml"/><Relationship Id="rId58" Type="http://schemas.openxmlformats.org/officeDocument/2006/relationships/slide" Target="slide51.xml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slide" Target="slide30.xml"/><Relationship Id="rId28" Type="http://schemas.openxmlformats.org/officeDocument/2006/relationships/slide" Target="slide37.xml"/><Relationship Id="rId36" Type="http://schemas.openxmlformats.org/officeDocument/2006/relationships/slide" Target="slide36.xml"/><Relationship Id="rId49" Type="http://schemas.openxmlformats.org/officeDocument/2006/relationships/slide" Target="slide22.xml"/><Relationship Id="rId57" Type="http://schemas.openxmlformats.org/officeDocument/2006/relationships/slide" Target="slide49.xml"/><Relationship Id="rId61" Type="http://schemas.openxmlformats.org/officeDocument/2006/relationships/slide" Target="slide53.xml"/><Relationship Id="rId10" Type="http://schemas.openxmlformats.org/officeDocument/2006/relationships/image" Target="../media/image25.jpeg"/><Relationship Id="rId19" Type="http://schemas.openxmlformats.org/officeDocument/2006/relationships/slide" Target="slide16.xml"/><Relationship Id="rId31" Type="http://schemas.openxmlformats.org/officeDocument/2006/relationships/slide" Target="slide39.xml"/><Relationship Id="rId44" Type="http://schemas.openxmlformats.org/officeDocument/2006/relationships/slide" Target="slide25.xml"/><Relationship Id="rId52" Type="http://schemas.openxmlformats.org/officeDocument/2006/relationships/slide" Target="slide44.xml"/><Relationship Id="rId60" Type="http://schemas.openxmlformats.org/officeDocument/2006/relationships/slide" Target="slide52.xml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slide" Target="slide6.xml"/><Relationship Id="rId27" Type="http://schemas.openxmlformats.org/officeDocument/2006/relationships/slide" Target="slide38.xml"/><Relationship Id="rId30" Type="http://schemas.openxmlformats.org/officeDocument/2006/relationships/slide" Target="slide41.xml"/><Relationship Id="rId35" Type="http://schemas.openxmlformats.org/officeDocument/2006/relationships/slide" Target="slide23.xml"/><Relationship Id="rId43" Type="http://schemas.openxmlformats.org/officeDocument/2006/relationships/slide" Target="slide27.xml"/><Relationship Id="rId48" Type="http://schemas.openxmlformats.org/officeDocument/2006/relationships/slide" Target="slide14.xml"/><Relationship Id="rId56" Type="http://schemas.openxmlformats.org/officeDocument/2006/relationships/slide" Target="slide47.xml"/><Relationship Id="rId8" Type="http://schemas.openxmlformats.org/officeDocument/2006/relationships/image" Target="../media/image23.jpeg"/><Relationship Id="rId51" Type="http://schemas.openxmlformats.org/officeDocument/2006/relationships/slide" Target="slide43.xml"/><Relationship Id="rId3" Type="http://schemas.openxmlformats.org/officeDocument/2006/relationships/image" Target="../media/image18.png"/><Relationship Id="rId12" Type="http://schemas.openxmlformats.org/officeDocument/2006/relationships/image" Target="../media/image27.jpeg"/><Relationship Id="rId17" Type="http://schemas.openxmlformats.org/officeDocument/2006/relationships/slide" Target="slide5.xml"/><Relationship Id="rId25" Type="http://schemas.openxmlformats.org/officeDocument/2006/relationships/slide" Target="slide24.xml"/><Relationship Id="rId33" Type="http://schemas.openxmlformats.org/officeDocument/2006/relationships/slide" Target="slide26.xml"/><Relationship Id="rId38" Type="http://schemas.openxmlformats.org/officeDocument/2006/relationships/slide" Target="slide10.xml"/><Relationship Id="rId46" Type="http://schemas.openxmlformats.org/officeDocument/2006/relationships/slide" Target="slide11.xml"/><Relationship Id="rId59" Type="http://schemas.openxmlformats.org/officeDocument/2006/relationships/slide" Target="slide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Рисунки\Nature\Waves\WAVES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Прямоугольник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47788"/>
            <a:ext cx="8570912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28750" y="2857500"/>
            <a:ext cx="6000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3525" algn="just" eaLnBrk="0" hangingPunct="0">
              <a:buClr>
                <a:srgbClr val="FF0000"/>
              </a:buClr>
              <a:buSzPts val="2800"/>
              <a:buFont typeface="Times New Roman" pitchFamily="18" charset="0"/>
              <a:buNone/>
              <a:defRPr/>
            </a:pPr>
            <a:r>
              <a:rPr lang="uk-UA" sz="3000" b="1" dirty="0"/>
              <a:t>Зберіть слово, правильно </a:t>
            </a:r>
            <a:r>
              <a:rPr lang="uk-UA" sz="3000" b="1" dirty="0"/>
              <a:t>розставивши </a:t>
            </a:r>
            <a:r>
              <a:rPr lang="uk-UA" sz="3000" b="1" dirty="0"/>
              <a:t>літери, та назвіть серед них пристрій виведення інформації:</a:t>
            </a:r>
          </a:p>
          <a:p>
            <a:pPr indent="263525" algn="ctr" eaLnBrk="0" hangingPunct="0">
              <a:buClr>
                <a:srgbClr val="FF0000"/>
              </a:buClr>
              <a:buSzPts val="2800"/>
              <a:buFont typeface="Times New Roman" pitchFamily="18" charset="0"/>
              <a:buNone/>
              <a:defRPr/>
            </a:pPr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</a:rPr>
              <a:t>ятапь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м,   </a:t>
            </a:r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</a:rPr>
              <a:t>ксанре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,   </a:t>
            </a:r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</a:rPr>
              <a:t>гарлиотм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,   </a:t>
            </a:r>
          </a:p>
          <a:p>
            <a:pPr indent="263525" algn="ctr" eaLnBrk="0" hangingPunct="0">
              <a:buClr>
                <a:srgbClr val="FF0000"/>
              </a:buClr>
              <a:buSzPts val="2800"/>
              <a:buFont typeface="Times New Roman" pitchFamily="18" charset="0"/>
              <a:buNone/>
              <a:defRPr/>
            </a:pPr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</a:rPr>
              <a:t>риепнтр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,   гикало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6072188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принтер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536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5366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500938" y="714375"/>
            <a:ext cx="147161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14438" y="3000375"/>
            <a:ext cx="6000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Cambria" pitchFamily="18" charset="0"/>
              </a:rPr>
              <a:t>За допомогою якої комбінації клавіш у текстовому редакторі виділяється весь текст?</a:t>
            </a:r>
            <a:endParaRPr lang="ru-RU" altLang="ru-RU" sz="3600" b="1">
              <a:latin typeface="Cambr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5929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en-US" altLang="ru-RU" sz="1800" b="1">
                <a:latin typeface="Cambria" pitchFamily="18" charset="0"/>
                <a:cs typeface="Times New Roman" pitchFamily="18" charset="0"/>
              </a:rPr>
              <a:t>CTRL+A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638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6390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358063" y="714375"/>
            <a:ext cx="154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14438" y="3276600"/>
            <a:ext cx="6000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Як ще називають накопичувач на жорстких магнітних дисках?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5857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вінчестер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741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7414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358063" y="714375"/>
            <a:ext cx="154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 4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43063" y="2709863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Основне невизначене поняття в інформатиці 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2863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   </a:t>
            </a:r>
            <a:r>
              <a:rPr lang="uk-UA" altLang="ru-RU" sz="1800" b="1" i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uk-UA" altLang="ru-RU" sz="1800" b="1" i="1">
                <a:latin typeface="Garamond" pitchFamily="18" charset="0"/>
              </a:rPr>
              <a:t>інформація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8437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8438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6243638" y="857250"/>
            <a:ext cx="2690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 4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19250" y="2500313"/>
            <a:ext cx="64087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Найменший елемент зображення на графічному екрані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5006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    </a:t>
            </a:r>
            <a:r>
              <a:rPr lang="uk-UA" altLang="ru-RU" sz="1800" b="1">
                <a:latin typeface="Garamond" pitchFamily="18" charset="0"/>
              </a:rPr>
              <a:t>піксель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9461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9462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6243638" y="857250"/>
            <a:ext cx="2690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 4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57375" y="2417763"/>
            <a:ext cx="6000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Як називається зона пам’яті для тимчасового копіювання даних? 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7250" y="4800600"/>
            <a:ext cx="492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буфер</a:t>
            </a:r>
            <a:endParaRPr lang="ru-RU" altLang="ru-RU" sz="1800" b="1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0485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0486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6243638" y="857250"/>
            <a:ext cx="2690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4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57438" y="2786063"/>
            <a:ext cx="6000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Як називається символ, що розділяє ім'я поштової скриньки і поштового сервера?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6435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собачка, равлик, ет   </a:t>
            </a:r>
            <a:r>
              <a:rPr lang="en-US" altLang="ru-RU" sz="1800" b="1">
                <a:latin typeface="Garamond" pitchFamily="18" charset="0"/>
              </a:rPr>
              <a:t>@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150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1510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6243638" y="857250"/>
            <a:ext cx="2690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4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62865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модем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253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2533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6858000" y="714375"/>
            <a:ext cx="20716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27313" y="1557338"/>
            <a:ext cx="540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600" b="1">
                <a:latin typeface="Garamond" pitchFamily="18" charset="0"/>
              </a:rPr>
              <a:t>Розгадайте кросворд та назвіть ключеве слово</a:t>
            </a:r>
          </a:p>
        </p:txBody>
      </p:sp>
      <p:graphicFrame>
        <p:nvGraphicFramePr>
          <p:cNvPr id="30" name="Group 129"/>
          <p:cNvGraphicFramePr>
            <a:graphicFrameLocks noGrp="1"/>
          </p:cNvGraphicFramePr>
          <p:nvPr/>
        </p:nvGraphicFramePr>
        <p:xfrm>
          <a:off x="5138738" y="2706688"/>
          <a:ext cx="503237" cy="2073275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Group 131"/>
          <p:cNvGraphicFramePr>
            <a:graphicFrameLocks noGrp="1"/>
          </p:cNvGraphicFramePr>
          <p:nvPr/>
        </p:nvGraphicFramePr>
        <p:xfrm>
          <a:off x="3162300" y="3733800"/>
          <a:ext cx="3455988" cy="517525"/>
        </p:xfrm>
        <a:graphic>
          <a:graphicData uri="http://schemas.openxmlformats.org/drawingml/2006/table">
            <a:tbl>
              <a:tblPr/>
              <a:tblGrid>
                <a:gridCol w="493713"/>
                <a:gridCol w="493712"/>
                <a:gridCol w="493713"/>
                <a:gridCol w="493712"/>
                <a:gridCol w="493713"/>
                <a:gridCol w="493712"/>
                <a:gridCol w="493713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Group 130"/>
          <p:cNvGraphicFramePr>
            <a:graphicFrameLocks noGrp="1"/>
          </p:cNvGraphicFramePr>
          <p:nvPr/>
        </p:nvGraphicFramePr>
        <p:xfrm>
          <a:off x="3635375" y="3230563"/>
          <a:ext cx="503238" cy="2590800"/>
        </p:xfrm>
        <a:graphic>
          <a:graphicData uri="http://schemas.openxmlformats.org/drawingml/2006/table">
            <a:tbl>
              <a:tblPr/>
              <a:tblGrid>
                <a:gridCol w="50323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132"/>
          <p:cNvGraphicFramePr>
            <a:graphicFrameLocks noGrp="1"/>
          </p:cNvGraphicFramePr>
          <p:nvPr/>
        </p:nvGraphicFramePr>
        <p:xfrm>
          <a:off x="3143250" y="5383213"/>
          <a:ext cx="3455988" cy="517525"/>
        </p:xfrm>
        <a:graphic>
          <a:graphicData uri="http://schemas.openxmlformats.org/drawingml/2006/table">
            <a:tbl>
              <a:tblPr/>
              <a:tblGrid>
                <a:gridCol w="493712"/>
                <a:gridCol w="493713"/>
                <a:gridCol w="493712"/>
                <a:gridCol w="493713"/>
                <a:gridCol w="493712"/>
                <a:gridCol w="493713"/>
                <a:gridCol w="4937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Group 133"/>
          <p:cNvGraphicFramePr>
            <a:graphicFrameLocks noGrp="1"/>
          </p:cNvGraphicFramePr>
          <p:nvPr/>
        </p:nvGraphicFramePr>
        <p:xfrm>
          <a:off x="5643563" y="4311650"/>
          <a:ext cx="503237" cy="2146300"/>
        </p:xfrm>
        <a:graphic>
          <a:graphicData uri="http://schemas.openxmlformats.org/drawingml/2006/table">
            <a:tbl>
              <a:tblPr/>
              <a:tblGrid>
                <a:gridCol w="503237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09" name="Text Box 107"/>
          <p:cNvSpPr txBox="1">
            <a:spLocks noChangeArrowheads="1"/>
          </p:cNvSpPr>
          <p:nvPr/>
        </p:nvSpPr>
        <p:spPr bwMode="auto">
          <a:xfrm>
            <a:off x="7143750" y="4857750"/>
            <a:ext cx="1008063" cy="58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Н</a:t>
            </a:r>
            <a:r>
              <a:rPr lang="ru-RU" altLang="ru-RU" sz="1800" b="1">
                <a:latin typeface="Garamond" pitchFamily="18" charset="0"/>
              </a:rPr>
              <a:t>2</a:t>
            </a:r>
            <a:r>
              <a:rPr lang="ru-RU" altLang="ru-RU" b="1">
                <a:latin typeface="Garamond" pitchFamily="18" charset="0"/>
              </a:rPr>
              <a:t>О</a:t>
            </a:r>
          </a:p>
        </p:txBody>
      </p:sp>
      <p:sp>
        <p:nvSpPr>
          <p:cNvPr id="22610" name="Line 108"/>
          <p:cNvSpPr>
            <a:spLocks noChangeShapeType="1"/>
          </p:cNvSpPr>
          <p:nvPr/>
        </p:nvSpPr>
        <p:spPr bwMode="auto">
          <a:xfrm flipH="1" flipV="1">
            <a:off x="6215063" y="4714875"/>
            <a:ext cx="857250" cy="4286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11" name="AutoShape 109"/>
          <p:cNvSpPr>
            <a:spLocks noChangeArrowheads="1"/>
          </p:cNvSpPr>
          <p:nvPr/>
        </p:nvSpPr>
        <p:spPr bwMode="auto">
          <a:xfrm>
            <a:off x="1331913" y="2078038"/>
            <a:ext cx="1439862" cy="1295400"/>
          </a:xfrm>
          <a:prstGeom prst="sun">
            <a:avLst>
              <a:gd name="adj" fmla="val 29880"/>
            </a:avLst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sp>
        <p:nvSpPr>
          <p:cNvPr id="22612" name="Line 110"/>
          <p:cNvSpPr>
            <a:spLocks noChangeShapeType="1"/>
          </p:cNvSpPr>
          <p:nvPr/>
        </p:nvSpPr>
        <p:spPr bwMode="auto">
          <a:xfrm>
            <a:off x="2714625" y="2928938"/>
            <a:ext cx="920750" cy="3730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613" name="Picture 123" descr="м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14875"/>
            <a:ext cx="1223962" cy="9191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4" name="Line 124"/>
          <p:cNvSpPr>
            <a:spLocks noChangeShapeType="1"/>
          </p:cNvSpPr>
          <p:nvPr/>
        </p:nvSpPr>
        <p:spPr bwMode="auto">
          <a:xfrm>
            <a:off x="2000250" y="5429250"/>
            <a:ext cx="1000125" cy="214313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615" name="Picture 125" descr="р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" b="92"/>
          <a:stretch>
            <a:fillRect/>
          </a:stretch>
        </p:blipFill>
        <p:spPr bwMode="auto">
          <a:xfrm>
            <a:off x="357188" y="3286125"/>
            <a:ext cx="865187" cy="10080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6" name="Line 126"/>
          <p:cNvSpPr>
            <a:spLocks noChangeShapeType="1"/>
          </p:cNvSpPr>
          <p:nvPr/>
        </p:nvSpPr>
        <p:spPr bwMode="auto">
          <a:xfrm>
            <a:off x="1357313" y="3857625"/>
            <a:ext cx="1774825" cy="1635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617" name="Picture 127" descr="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2505075"/>
            <a:ext cx="10112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8" name="Line 128"/>
          <p:cNvSpPr>
            <a:spLocks noChangeShapeType="1"/>
          </p:cNvSpPr>
          <p:nvPr/>
        </p:nvSpPr>
        <p:spPr bwMode="auto">
          <a:xfrm flipH="1" flipV="1">
            <a:off x="5651500" y="2870200"/>
            <a:ext cx="1441450" cy="142875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619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4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57375" y="3143250"/>
            <a:ext cx="6000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Програми призначені для зв'язку зі зовнішніми пристроями.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драйвера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355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3558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6243638" y="857250"/>
            <a:ext cx="2690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3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57375" y="2982913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Яка найменша одиниця інформації? 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5006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біт</a:t>
            </a:r>
            <a:endParaRPr lang="ru-RU" altLang="ru-RU" sz="1800" b="1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4581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4582" name="Рисунок 2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20"/>
          <a:stretch>
            <a:fillRect/>
          </a:stretch>
        </p:blipFill>
        <p:spPr bwMode="auto">
          <a:xfrm>
            <a:off x="6715125" y="714375"/>
            <a:ext cx="2143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Рисунки\Nature\Waves\WAVES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34575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5072063" y="5214938"/>
            <a:ext cx="3314700" cy="457200"/>
            <a:chOff x="5661" y="5634"/>
            <a:chExt cx="5220" cy="719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6561" y="5634"/>
              <a:ext cx="720" cy="71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>
                  <a:solidFill>
                    <a:srgbClr val="008000"/>
                  </a:solidFill>
                  <a:latin typeface="Garamond" pitchFamily="18" charset="0"/>
                  <a:cs typeface="Times New Roman" pitchFamily="18" charset="0"/>
                </a:rPr>
                <a:t>1</a:t>
              </a:r>
              <a:endParaRPr lang="uk-UA" altLang="ru-RU" sz="1800">
                <a:latin typeface="Garamond" pitchFamily="18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7461" y="5634"/>
              <a:ext cx="720" cy="71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>
                  <a:solidFill>
                    <a:srgbClr val="008000"/>
                  </a:solidFill>
                  <a:latin typeface="Garamond" pitchFamily="18" charset="0"/>
                  <a:cs typeface="Times New Roman" pitchFamily="18" charset="0"/>
                </a:rPr>
                <a:t>4</a:t>
              </a:r>
              <a:endParaRPr lang="uk-UA" altLang="ru-RU" sz="1800">
                <a:latin typeface="Garamond" pitchFamily="18" charset="0"/>
              </a:endParaRPr>
            </a:p>
          </p:txBody>
        </p:sp>
        <p:sp>
          <p:nvSpPr>
            <p:cNvPr id="7182" name="Rectangle 8"/>
            <p:cNvSpPr>
              <a:spLocks noChangeArrowheads="1"/>
            </p:cNvSpPr>
            <p:nvPr/>
          </p:nvSpPr>
          <p:spPr bwMode="auto">
            <a:xfrm>
              <a:off x="8361" y="5634"/>
              <a:ext cx="720" cy="71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>
                  <a:solidFill>
                    <a:srgbClr val="008000"/>
                  </a:solidFill>
                  <a:latin typeface="Garamond" pitchFamily="18" charset="0"/>
                  <a:cs typeface="Times New Roman" pitchFamily="18" charset="0"/>
                </a:rPr>
                <a:t>6</a:t>
              </a:r>
              <a:endParaRPr lang="uk-UA" altLang="ru-RU" sz="1800">
                <a:latin typeface="Garamond" pitchFamily="18" charset="0"/>
              </a:endParaRPr>
            </a:p>
          </p:txBody>
        </p:sp>
        <p:sp>
          <p:nvSpPr>
            <p:cNvPr id="7183" name="Rectangle 7"/>
            <p:cNvSpPr>
              <a:spLocks noChangeArrowheads="1"/>
            </p:cNvSpPr>
            <p:nvPr/>
          </p:nvSpPr>
          <p:spPr bwMode="auto">
            <a:xfrm>
              <a:off x="9261" y="5634"/>
              <a:ext cx="720" cy="71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>
                  <a:solidFill>
                    <a:srgbClr val="008000"/>
                  </a:solidFill>
                  <a:latin typeface="Garamond" pitchFamily="18" charset="0"/>
                  <a:cs typeface="Times New Roman" pitchFamily="18" charset="0"/>
                </a:rPr>
                <a:t>6</a:t>
              </a:r>
              <a:endParaRPr lang="uk-UA" altLang="ru-RU" sz="1800">
                <a:latin typeface="Garamond" pitchFamily="18" charset="0"/>
              </a:endParaRPr>
            </a:p>
          </p:txBody>
        </p:sp>
        <p:sp>
          <p:nvSpPr>
            <p:cNvPr id="7184" name="Rectangle 6"/>
            <p:cNvSpPr>
              <a:spLocks noChangeArrowheads="1"/>
            </p:cNvSpPr>
            <p:nvPr/>
          </p:nvSpPr>
          <p:spPr bwMode="auto">
            <a:xfrm>
              <a:off x="10161" y="5634"/>
              <a:ext cx="720" cy="71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>
                  <a:solidFill>
                    <a:srgbClr val="008000"/>
                  </a:solidFill>
                  <a:latin typeface="Garamond" pitchFamily="18" charset="0"/>
                  <a:cs typeface="Times New Roman" pitchFamily="18" charset="0"/>
                </a:rPr>
                <a:t>7</a:t>
              </a:r>
              <a:endParaRPr lang="uk-UA" altLang="ru-RU" sz="1800">
                <a:latin typeface="Garamond" pitchFamily="18" charset="0"/>
              </a:endParaRPr>
            </a:p>
          </p:txBody>
        </p:sp>
        <p:sp>
          <p:nvSpPr>
            <p:cNvPr id="7185" name="Rectangle 4"/>
            <p:cNvSpPr>
              <a:spLocks noChangeArrowheads="1"/>
            </p:cNvSpPr>
            <p:nvPr/>
          </p:nvSpPr>
          <p:spPr bwMode="auto">
            <a:xfrm>
              <a:off x="5661" y="5634"/>
              <a:ext cx="720" cy="71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>
                  <a:solidFill>
                    <a:srgbClr val="008000"/>
                  </a:solidFill>
                  <a:latin typeface="Garamond" pitchFamily="18" charset="0"/>
                  <a:cs typeface="Times New Roman" pitchFamily="18" charset="0"/>
                </a:rPr>
                <a:t>5</a:t>
              </a:r>
              <a:endParaRPr lang="uk-UA" altLang="ru-RU" sz="1800">
                <a:latin typeface="Garamond" pitchFamily="18" charset="0"/>
              </a:endParaRPr>
            </a:p>
          </p:txBody>
        </p:sp>
      </p:grp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sp>
        <p:nvSpPr>
          <p:cNvPr id="7175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114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Garamond" pitchFamily="18" charset="0"/>
                <a:cs typeface="Times New Roman" pitchFamily="18" charset="0"/>
              </a:rPr>
              <a:t>	</a:t>
            </a:r>
            <a:endParaRPr lang="ru-RU" altLang="ru-RU" sz="1800">
              <a:latin typeface="Garamond" pitchFamily="18" charset="0"/>
            </a:endParaRPr>
          </a:p>
        </p:txBody>
      </p:sp>
      <p:grpSp>
        <p:nvGrpSpPr>
          <p:cNvPr id="7176" name="Прямоугольник 17"/>
          <p:cNvGrpSpPr>
            <a:grpSpLocks/>
          </p:cNvGrpSpPr>
          <p:nvPr/>
        </p:nvGrpSpPr>
        <p:grpSpPr bwMode="auto">
          <a:xfrm>
            <a:off x="4035425" y="1755775"/>
            <a:ext cx="4791075" cy="2682875"/>
            <a:chOff x="2542" y="1106"/>
            <a:chExt cx="3018" cy="1690"/>
          </a:xfrm>
        </p:grpSpPr>
        <p:pic>
          <p:nvPicPr>
            <p:cNvPr id="7178" name="Прямоугольник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" y="1106"/>
              <a:ext cx="3018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2610" y="1215"/>
              <a:ext cx="288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3000" b="1">
                  <a:solidFill>
                    <a:schemeClr val="bg2"/>
                  </a:solidFill>
                </a:rPr>
                <a:t>Серія команд (комбінація клавіш), що згруповані разом для спрощення повсякденної роботи</a:t>
              </a:r>
            </a:p>
          </p:txBody>
        </p:sp>
      </p:grp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572000" y="6143625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Відповідь: </a:t>
            </a:r>
            <a:r>
              <a:rPr lang="uk-UA" altLang="ru-RU" sz="2000" b="1" i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макрос</a:t>
            </a:r>
            <a:endParaRPr lang="uk-UA" altLang="ru-RU" sz="20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3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71550" y="2982913"/>
            <a:ext cx="688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Із чого складається растрове графічне зображення?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5813" y="55006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з пікселів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5605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5606" name="Рисунок 2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20"/>
          <a:stretch>
            <a:fillRect/>
          </a:stretch>
        </p:blipFill>
        <p:spPr bwMode="auto">
          <a:xfrm>
            <a:off x="6715125" y="714375"/>
            <a:ext cx="2143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3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5929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дисковод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662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6629" name="Рисунок 2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20"/>
          <a:stretch>
            <a:fillRect/>
          </a:stretch>
        </p:blipFill>
        <p:spPr bwMode="auto">
          <a:xfrm>
            <a:off x="6937375" y="714375"/>
            <a:ext cx="1920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2411413" y="1968500"/>
            <a:ext cx="4824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Ребус</a:t>
            </a:r>
          </a:p>
        </p:txBody>
      </p:sp>
      <p:pic>
        <p:nvPicPr>
          <p:cNvPr id="26631" name="Picture 14" descr="j0196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08363"/>
            <a:ext cx="16954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WordArt 15"/>
          <p:cNvSpPr>
            <a:spLocks noChangeArrowheads="1" noChangeShapeType="1" noTextEdit="1"/>
          </p:cNvSpPr>
          <p:nvPr/>
        </p:nvSpPr>
        <p:spPr bwMode="auto">
          <a:xfrm>
            <a:off x="2843213" y="3121025"/>
            <a:ext cx="690562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,,,</a:t>
            </a:r>
          </a:p>
        </p:txBody>
      </p:sp>
      <p:sp>
        <p:nvSpPr>
          <p:cNvPr id="26633" name="WordArt 16"/>
          <p:cNvSpPr>
            <a:spLocks noChangeArrowheads="1" noChangeShapeType="1" noTextEdit="1"/>
          </p:cNvSpPr>
          <p:nvPr/>
        </p:nvSpPr>
        <p:spPr bwMode="auto">
          <a:xfrm>
            <a:off x="4067175" y="3552825"/>
            <a:ext cx="1079500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26634" name="Oval 17"/>
          <p:cNvSpPr>
            <a:spLocks noChangeArrowheads="1"/>
          </p:cNvSpPr>
          <p:nvPr/>
        </p:nvSpPr>
        <p:spPr bwMode="auto">
          <a:xfrm>
            <a:off x="6227763" y="2832100"/>
            <a:ext cx="1871662" cy="2808288"/>
          </a:xfrm>
          <a:prstGeom prst="ellips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sp>
        <p:nvSpPr>
          <p:cNvPr id="26635" name="WordArt 18"/>
          <p:cNvSpPr>
            <a:spLocks noChangeArrowheads="1" noChangeShapeType="1" noTextEdit="1"/>
          </p:cNvSpPr>
          <p:nvPr/>
        </p:nvSpPr>
        <p:spPr bwMode="auto">
          <a:xfrm>
            <a:off x="6588125" y="3408363"/>
            <a:ext cx="1079500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</a:t>
            </a:r>
          </a:p>
        </p:txBody>
      </p:sp>
      <p:pic>
        <p:nvPicPr>
          <p:cNvPr id="26636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3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765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7652" name="Рисунок 2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20"/>
          <a:stretch>
            <a:fillRect/>
          </a:stretch>
        </p:blipFill>
        <p:spPr bwMode="auto">
          <a:xfrm>
            <a:off x="6715125" y="714375"/>
            <a:ext cx="2143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3800" y="4354513"/>
            <a:ext cx="295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CC0000"/>
                </a:solidFill>
                <a:latin typeface="Garamond" pitchFamily="18" charset="0"/>
              </a:rPr>
              <a:t>програми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1071563" y="2928938"/>
            <a:ext cx="57610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b="1">
                <a:latin typeface="Garamond" pitchFamily="18" charset="0"/>
              </a:rPr>
              <a:t>Як малюк без</a:t>
            </a:r>
            <a:r>
              <a:rPr lang="ru-RU" altLang="ru-RU" b="1">
                <a:latin typeface="Garamond" pitchFamily="18" charset="0"/>
              </a:rPr>
              <a:t> тата й </a:t>
            </a:r>
            <a:r>
              <a:rPr lang="uk-UA" altLang="ru-RU" b="1">
                <a:latin typeface="Garamond" pitchFamily="18" charset="0"/>
              </a:rPr>
              <a:t>мами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b="1">
                <a:latin typeface="Garamond" pitchFamily="18" charset="0"/>
              </a:rPr>
              <a:t>Сам не може їсти й пити,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b="1">
                <a:latin typeface="Garamond" pitchFamily="18" charset="0"/>
              </a:rPr>
              <a:t>Так комп'ютер без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b="1">
                <a:latin typeface="Garamond" pitchFamily="18" charset="0"/>
              </a:rPr>
              <a:t>Й кроку би не міг ступити!</a:t>
            </a:r>
            <a:endParaRPr lang="ru-RU" altLang="ru-RU" b="1">
              <a:latin typeface="Garamond" pitchFamily="18" charset="0"/>
            </a:endParaRPr>
          </a:p>
        </p:txBody>
      </p:sp>
      <p:pic>
        <p:nvPicPr>
          <p:cNvPr id="27655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57375" y="2705100"/>
            <a:ext cx="60007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Із чого будується векторне зображення?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56435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з графічних примітивів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8677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8678" name="Рисунок 4" descr="http://doupe.zive.cz/Files/Obrazky/art/monkey/vopice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-102"/>
          <a:stretch>
            <a:fillRect/>
          </a:stretch>
        </p:blipFill>
        <p:spPr bwMode="auto">
          <a:xfrm>
            <a:off x="6786563" y="857250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14500" y="2436813"/>
            <a:ext cx="6000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Що спільного в цих назвах: </a:t>
            </a:r>
            <a:r>
              <a:rPr lang="en-US" altLang="ru-RU" sz="3600" b="1">
                <a:latin typeface="Garamond" pitchFamily="18" charset="0"/>
              </a:rPr>
              <a:t>MacOs, OS/2, UNIX, MSDos, Linux, Windows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5813" y="52863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  <a:cs typeface="Times New Roman" pitchFamily="18" charset="0"/>
              </a:rPr>
              <a:t>це все операційні системи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29701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29702" name="Рисунок 4" descr="http://doupe.zive.cz/Files/Obrazky/art/monkey/vopice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-102"/>
          <a:stretch>
            <a:fillRect/>
          </a:stretch>
        </p:blipFill>
        <p:spPr bwMode="auto">
          <a:xfrm>
            <a:off x="6786563" y="642938"/>
            <a:ext cx="197643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0" y="3286125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Що називається файлом?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5357813"/>
            <a:ext cx="507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пойменоване місце на диску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072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0726" name="Рисунок 4" descr="http://doupe.zive.cz/Files/Obrazky/art/monkey/vopice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-102"/>
          <a:stretch>
            <a:fillRect/>
          </a:stretch>
        </p:blipFill>
        <p:spPr bwMode="auto">
          <a:xfrm>
            <a:off x="6786563" y="71437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071688" y="3000375"/>
            <a:ext cx="6000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У якій системі числення комп'ютер проводить обчислення?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двійкова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174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1750" name="Рисунок 4" descr="http://doupe.zive.cz/Files/Obrazky/art/monkey/vopice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-102"/>
          <a:stretch>
            <a:fillRect/>
          </a:stretch>
        </p:blipFill>
        <p:spPr bwMode="auto">
          <a:xfrm>
            <a:off x="6715125" y="857250"/>
            <a:ext cx="2047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 БУЙОК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277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2772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183"/>
          <a:stretch>
            <a:fillRect/>
          </a:stretch>
        </p:blipFill>
        <p:spPr bwMode="auto">
          <a:xfrm>
            <a:off x="7429500" y="1000125"/>
            <a:ext cx="14144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9"/>
          <p:cNvSpPr>
            <a:spLocks noChangeArrowheads="1"/>
          </p:cNvSpPr>
          <p:nvPr/>
        </p:nvSpPr>
        <p:spPr bwMode="auto">
          <a:xfrm>
            <a:off x="2214563" y="2500313"/>
            <a:ext cx="65643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latin typeface="Garamond" pitchFamily="18" charset="0"/>
              </a:rPr>
              <a:t>ПИТАННЯ НА ВИБІР КОМАНДИ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30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  <a:hlinkClick r:id="rId4" action="ppaction://hlinksldjump"/>
              </a:rPr>
              <a:t>Питання А</a:t>
            </a:r>
            <a:endParaRPr lang="uk-UA" altLang="ru-RU" sz="3000" b="1" u="sng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3000" b="1" u="sng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  <a:hlinkClick r:id="rId5" action="ppaction://hlinksldjump"/>
              </a:rPr>
              <a:t>Питання Б</a:t>
            </a:r>
            <a:endParaRPr lang="ru-RU" altLang="ru-RU" sz="30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2774" name="Picture 10" descr="Картинки по запросу компьюте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33623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857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 БУЙОК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87450" y="2436813"/>
            <a:ext cx="72009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Набір програм, що здійснюють діалог з користувачем, керують оперативною пам'яттю, процесором, зовнішніми пристроями і файлами?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" y="56435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операційна система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379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3798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183"/>
          <a:stretch>
            <a:fillRect/>
          </a:stretch>
        </p:blipFill>
        <p:spPr bwMode="auto">
          <a:xfrm>
            <a:off x="7500938" y="1000125"/>
            <a:ext cx="1414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Прямоугольник 9"/>
          <p:cNvSpPr>
            <a:spLocks noChangeArrowheads="1"/>
          </p:cNvSpPr>
          <p:nvPr/>
        </p:nvSpPr>
        <p:spPr bwMode="auto">
          <a:xfrm>
            <a:off x="3000375" y="857250"/>
            <a:ext cx="3578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25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</a:rPr>
              <a:t>Питання 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500" b="1" u="sng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3800" name="Picture 10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33623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 БУЙОК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28750" y="1643063"/>
            <a:ext cx="6000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Який пристрій дозволяє зв'язуватися з іншими комп'ютерами через телефонну лінію?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43375" y="5143500"/>
            <a:ext cx="292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модем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482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4822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183"/>
          <a:stretch>
            <a:fillRect/>
          </a:stretch>
        </p:blipFill>
        <p:spPr bwMode="auto">
          <a:xfrm>
            <a:off x="7500938" y="1000125"/>
            <a:ext cx="1414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Прямоугольник 9"/>
          <p:cNvSpPr>
            <a:spLocks noChangeArrowheads="1"/>
          </p:cNvSpPr>
          <p:nvPr/>
        </p:nvSpPr>
        <p:spPr bwMode="auto">
          <a:xfrm>
            <a:off x="2386013" y="428625"/>
            <a:ext cx="20812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</a:rPr>
              <a:t>Питання А</a:t>
            </a:r>
            <a:endParaRPr lang="ru-RU" altLang="ru-RU" sz="30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482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857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750" y="214313"/>
          <a:ext cx="7358063" cy="6502403"/>
        </p:xfrm>
        <a:graphic>
          <a:graphicData uri="http://schemas.openxmlformats.org/drawingml/2006/table">
            <a:tbl>
              <a:tblPr/>
              <a:tblGrid>
                <a:gridCol w="1471613"/>
                <a:gridCol w="742950"/>
                <a:gridCol w="1050925"/>
                <a:gridCol w="1098550"/>
                <a:gridCol w="1095375"/>
                <a:gridCol w="801687"/>
                <a:gridCol w="1096963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Позначка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позначок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 кількість балів( за одне питання)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Інформатика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 на обдумання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(сек.)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чотири-палубний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корабель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корабель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Трьох-палубний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корабель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корабель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двопалубний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корабель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корабель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однопалубний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корабля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запитання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корабля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буйок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буйок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буйок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Питання з предмета на вибір команди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човен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човен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запитання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човен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запитання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Загальні питання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Перехід ходу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Бали без запитання. Право ходу зберігається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острів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за всіх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20" marR="56120" marT="0" marB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85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357188" y="500063"/>
            <a:ext cx="542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6" name="Рисунок 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272"/>
          <a:stretch>
            <a:fillRect/>
          </a:stretch>
        </p:blipFill>
        <p:spPr bwMode="auto">
          <a:xfrm>
            <a:off x="142875" y="1571625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7" name="Рисунок 2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20"/>
          <a:stretch>
            <a:fillRect/>
          </a:stretch>
        </p:blipFill>
        <p:spPr bwMode="auto">
          <a:xfrm>
            <a:off x="285750" y="2071688"/>
            <a:ext cx="714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8" name="Рисунок 4" descr="http://doupe.zive.cz/Files/Obrazky/art/monkey/vopice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-102"/>
          <a:stretch>
            <a:fillRect/>
          </a:stretch>
        </p:blipFill>
        <p:spPr bwMode="auto">
          <a:xfrm>
            <a:off x="285750" y="2643188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9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217"/>
          <a:stretch>
            <a:fillRect/>
          </a:stretch>
        </p:blipFill>
        <p:spPr bwMode="auto">
          <a:xfrm>
            <a:off x="285750" y="3286125"/>
            <a:ext cx="847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0" name="Рисунок 7" descr="http://www.copeslietas.lv/site/images/classifieds/orig/57625b41a0c4bdeb878f4c3e0337932a90e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6"/>
          <a:stretch>
            <a:fillRect/>
          </a:stretch>
        </p:blipFill>
        <p:spPr bwMode="auto">
          <a:xfrm>
            <a:off x="285750" y="4071938"/>
            <a:ext cx="76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1" name="Рисунок 5" descr="http://spanish-copywriter.com/wp-content/uploads/2010/11/bomb_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53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2" name="Рисунок 9" descr="http://maddeewiberg.blogg.se/images/2011/happy-face1_1578742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00688"/>
            <a:ext cx="714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3" name="Рисунок 8" descr="http://shannonstanley.files.wordpress.com/2008/12/palm_tree_2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15063"/>
            <a:ext cx="685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3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u="sng">
                <a:latin typeface="Garamond" pitchFamily="18" charset="0"/>
              </a:rPr>
              <a:t>ОСТРІВ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03350" y="3036888"/>
            <a:ext cx="6383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Скільки байт у фразі “Мама мила раму, - рама мила маму”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5934075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  32 байти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584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5846" name="Рисунок 8" descr="http://shannonstanley.files.wordpress.com/2008/12/palm_tre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993775"/>
            <a:ext cx="21161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3956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3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u="sng">
                <a:latin typeface="Garamond" pitchFamily="18" charset="0"/>
              </a:rPr>
              <a:t>ОСТРІВ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14500" y="2786063"/>
            <a:ext cx="6143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Назвати запам'ятовуючі оптичні пристрої, одноразового та багаторазового запису даних 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5934075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 </a:t>
            </a:r>
            <a:r>
              <a:rPr lang="en-US" altLang="ru-RU" sz="1800" b="1">
                <a:latin typeface="Garamond" pitchFamily="18" charset="0"/>
              </a:rPr>
              <a:t>CD-R,  CD-RW,  DVD-R,  DVD-RW 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686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6870" name="Рисунок 8" descr="http://shannonstanley.files.wordpress.com/2008/12/palm_tre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993775"/>
            <a:ext cx="21161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3956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 БУЙОК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789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7892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183"/>
          <a:stretch>
            <a:fillRect/>
          </a:stretch>
        </p:blipFill>
        <p:spPr bwMode="auto">
          <a:xfrm>
            <a:off x="7429500" y="1000125"/>
            <a:ext cx="14144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9"/>
          <p:cNvSpPr>
            <a:spLocks noChangeArrowheads="1"/>
          </p:cNvSpPr>
          <p:nvPr/>
        </p:nvSpPr>
        <p:spPr bwMode="auto">
          <a:xfrm>
            <a:off x="2214563" y="2500313"/>
            <a:ext cx="65643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latin typeface="Garamond" pitchFamily="18" charset="0"/>
              </a:rPr>
              <a:t>ПИТАННЯ НА ВИБІР КОМАНДИ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30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  <a:hlinkClick r:id="rId4" action="ppaction://hlinksldjump"/>
              </a:rPr>
              <a:t>Питання А</a:t>
            </a:r>
            <a:endParaRPr lang="uk-UA" altLang="ru-RU" sz="3000" b="1" u="sng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3000" b="1" u="sng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  <a:hlinkClick r:id="rId5" action="ppaction://hlinksldjump"/>
              </a:rPr>
              <a:t>Питання Б</a:t>
            </a:r>
            <a:endParaRPr lang="ru-RU" altLang="ru-RU" sz="30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7894" name="Picture 10" descr="Картинки по запросу компьюте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33623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857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 БУЙОК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57375" y="2436813"/>
            <a:ext cx="6000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Комп'ютер, що представляє свої послуги іншим комп'ютерам в мережі?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357313" y="5572125"/>
            <a:ext cx="528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сервер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891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8918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183"/>
          <a:stretch>
            <a:fillRect/>
          </a:stretch>
        </p:blipFill>
        <p:spPr bwMode="auto">
          <a:xfrm>
            <a:off x="7500938" y="1000125"/>
            <a:ext cx="1414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Прямоугольник 9"/>
          <p:cNvSpPr>
            <a:spLocks noChangeArrowheads="1"/>
          </p:cNvSpPr>
          <p:nvPr/>
        </p:nvSpPr>
        <p:spPr bwMode="auto">
          <a:xfrm>
            <a:off x="3000375" y="857250"/>
            <a:ext cx="3578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30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</a:rPr>
              <a:t>Питання 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3000" b="1" u="sng">
              <a:solidFill>
                <a:srgbClr val="C00000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0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8920" name="Picture 10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33623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2 балів БУЙОК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43063" y="2071688"/>
            <a:ext cx="6242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Як називається тимчасова пам’ять комп'ютера, яка стирається після виключення?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71938" y="53578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оперативна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3994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39942" name="Рисунок 6" descr="http://photos.lifeisphoto.ru/38/0/38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183"/>
          <a:stretch>
            <a:fillRect/>
          </a:stretch>
        </p:blipFill>
        <p:spPr bwMode="auto">
          <a:xfrm>
            <a:off x="7500938" y="1000125"/>
            <a:ext cx="1414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>
            <a:off x="2386013" y="428625"/>
            <a:ext cx="20812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u="sng">
                <a:solidFill>
                  <a:srgbClr val="C00000"/>
                </a:solidFill>
                <a:latin typeface="Garamond" pitchFamily="18" charset="0"/>
              </a:rPr>
              <a:t>Питання А</a:t>
            </a:r>
            <a:endParaRPr lang="ru-RU" altLang="ru-RU" sz="30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994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857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u="sng">
                <a:latin typeface="Garamond" pitchFamily="18" charset="0"/>
              </a:rPr>
              <a:t>ЧОВЕН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14500" y="2857500"/>
            <a:ext cx="6000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Скільки бітів у фразі “ФЛЕШ-КАРТА”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8688" y="5357813"/>
            <a:ext cx="371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 80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096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0966" name="Рисунок 7" descr="http://www.copeslietas.lv/site/images/classifieds/orig/57625b41a0c4bdeb878f4c3e0337932a90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066800"/>
            <a:ext cx="22066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3956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u="sng">
                <a:latin typeface="Garamond" pitchFamily="18" charset="0"/>
              </a:rPr>
              <a:t>ЧОВЕН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5934075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 флеш-карта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198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1989" name="Рисунок 7" descr="http://www.copeslietas.lv/site/images/classifieds/orig/57625b41a0c4bdeb878f4c3e0337932a90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066800"/>
            <a:ext cx="22066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1714500" y="2857500"/>
            <a:ext cx="6000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Носій інформації в цифрових фотоапаратах</a:t>
            </a:r>
            <a:endParaRPr lang="ru-RU" altLang="ru-RU" sz="3600" b="1">
              <a:latin typeface="Garamond" pitchFamily="18" charset="0"/>
            </a:endParaRPr>
          </a:p>
        </p:txBody>
      </p:sp>
      <p:pic>
        <p:nvPicPr>
          <p:cNvPr id="41991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3956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5288" y="2841625"/>
            <a:ext cx="6000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Назвіть програми які входять в пакет прикладних програм Microsoft Office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5650" y="5445125"/>
            <a:ext cx="756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en-US" altLang="ru-RU" sz="1800">
                <a:latin typeface="Garamond" pitchFamily="18" charset="0"/>
              </a:rPr>
              <a:t>Word, Excel, Access, PowerPoint, Publisher, Outlook, Infopath 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301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3014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825" y="2781300"/>
            <a:ext cx="6000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Фірма, яка створила перший комерційно успішний Персональний Комп'ютер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71688" y="55721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en-US" altLang="ru-RU" sz="1800" b="1">
                <a:latin typeface="Garamond" pitchFamily="18" charset="0"/>
              </a:rPr>
              <a:t>IBM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403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4038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9388" y="2287588"/>
            <a:ext cx="6121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Назвіть ім’я людини, італійця за походженням, якого вважають винахідником Першого комп’ютера?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71688" y="55721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</a:t>
            </a:r>
            <a:r>
              <a:rPr lang="en-US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uk-UA" altLang="ru-RU" sz="1800" b="1">
                <a:latin typeface="Garamond" pitchFamily="18" charset="0"/>
                <a:cs typeface="Times New Roman" pitchFamily="18" charset="0"/>
              </a:rPr>
              <a:t>Леонардо да Вінчі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506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5062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7" descr="http://maddeewiberg.blogg.se/images/2011/happy-face1_157874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429125"/>
            <a:ext cx="857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51" descr="http://shannonstanley.files.wordpress.com/2008/12/palm_tree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929313"/>
            <a:ext cx="10652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1" descr="http://shannonstanley.files.wordpress.com/2008/12/palm_tree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43313"/>
            <a:ext cx="10001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5" descr="http://www.copeslietas.lv/site/images/classifieds/orig/57625b41a0c4bdeb878f4c3e0337932a90e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 bwMode="auto">
          <a:xfrm>
            <a:off x="7858125" y="5143500"/>
            <a:ext cx="10382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5" descr="http://www.copeslietas.lv/site/images/classifieds/orig/57625b41a0c4bdeb878f4c3e0337932a90e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 bwMode="auto">
          <a:xfrm>
            <a:off x="3500438" y="3643313"/>
            <a:ext cx="1038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3" descr="http://photos.lifeisphoto.ru/38/0/3808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" b="-148"/>
          <a:stretch>
            <a:fillRect/>
          </a:stretch>
        </p:blipFill>
        <p:spPr bwMode="auto">
          <a:xfrm>
            <a:off x="7858125" y="3643313"/>
            <a:ext cx="1071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3" descr="http://photos.lifeisphoto.ru/38/0/3808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" b="-148"/>
          <a:stretch>
            <a:fillRect/>
          </a:stretch>
        </p:blipFill>
        <p:spPr bwMode="auto">
          <a:xfrm>
            <a:off x="3500438" y="5143500"/>
            <a:ext cx="10715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1" descr="http://spanish-copywriter.com/wp-content/uploads/2010/11/bomb_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>
            <a:fillRect/>
          </a:stretch>
        </p:blipFill>
        <p:spPr bwMode="auto">
          <a:xfrm>
            <a:off x="5715000" y="5143500"/>
            <a:ext cx="1000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1" descr="http://spanish-copywriter.com/wp-content/uploads/2010/11/bomb_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57500"/>
            <a:ext cx="1000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7" descr="http://doupe.zive.cz/Files/Obrazky/art/monkey/vopice0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-72"/>
          <a:stretch>
            <a:fillRect/>
          </a:stretch>
        </p:blipFill>
        <p:spPr bwMode="auto">
          <a:xfrm>
            <a:off x="7858125" y="1357313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7" descr="http://doupe.zive.cz/Files/Obrazky/art/monkey/vopice0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-179"/>
          <a:stretch>
            <a:fillRect/>
          </a:stretch>
        </p:blipFill>
        <p:spPr bwMode="auto">
          <a:xfrm>
            <a:off x="4572000" y="4357688"/>
            <a:ext cx="10715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7" descr="http://doupe.zive.cz/Files/Obrazky/art/monkey/vopice0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7" b="-179"/>
          <a:stretch>
            <a:fillRect/>
          </a:stretch>
        </p:blipFill>
        <p:spPr bwMode="auto">
          <a:xfrm>
            <a:off x="2428875" y="2071688"/>
            <a:ext cx="10001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37" descr="http://doupe.zive.cz/Files/Obrazky/art/monkey/vopice0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7" b="-179"/>
          <a:stretch>
            <a:fillRect/>
          </a:stretch>
        </p:blipFill>
        <p:spPr bwMode="auto">
          <a:xfrm>
            <a:off x="2428875" y="4357688"/>
            <a:ext cx="10001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3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" b="9"/>
          <a:stretch>
            <a:fillRect/>
          </a:stretch>
        </p:blipFill>
        <p:spPr bwMode="auto">
          <a:xfrm>
            <a:off x="3500438" y="1357313"/>
            <a:ext cx="32146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33" descr="http://img1.liveinternet.ru/images/attach/c/0/52/674/52674419_ships00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" b="9"/>
          <a:stretch>
            <a:fillRect/>
          </a:stretch>
        </p:blipFill>
        <p:spPr bwMode="auto">
          <a:xfrm>
            <a:off x="5715000" y="5929313"/>
            <a:ext cx="32146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3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/>
          <a:stretch>
            <a:fillRect/>
          </a:stretch>
        </p:blipFill>
        <p:spPr bwMode="auto">
          <a:xfrm>
            <a:off x="6715125" y="2071688"/>
            <a:ext cx="11430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3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/>
          <a:stretch>
            <a:fillRect/>
          </a:stretch>
        </p:blipFill>
        <p:spPr bwMode="auto">
          <a:xfrm>
            <a:off x="1143000" y="1357313"/>
            <a:ext cx="12144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29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-73"/>
          <a:stretch>
            <a:fillRect/>
          </a:stretch>
        </p:blipFill>
        <p:spPr bwMode="auto">
          <a:xfrm>
            <a:off x="4572000" y="2857500"/>
            <a:ext cx="2124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29" descr="http://karapuzya.com.ua/storage/products/0/0/4/3/7/1/206-20100115_11041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 b="-130"/>
          <a:stretch>
            <a:fillRect/>
          </a:stretch>
        </p:blipFill>
        <p:spPr bwMode="auto">
          <a:xfrm>
            <a:off x="1357313" y="5857875"/>
            <a:ext cx="20716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14313" y="142875"/>
          <a:ext cx="8715375" cy="65008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9025"/>
                <a:gridCol w="1089025"/>
                <a:gridCol w="1089025"/>
                <a:gridCol w="1089025"/>
                <a:gridCol w="1089025"/>
                <a:gridCol w="1090612"/>
                <a:gridCol w="1089025"/>
                <a:gridCol w="1090613"/>
              </a:tblGrid>
              <a:tr h="1181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5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kumimoji="0" lang="ru-RU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18" marR="61318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341" name="Text Box 71"/>
          <p:cNvSpPr txBox="1">
            <a:spLocks noChangeArrowheads="1"/>
          </p:cNvSpPr>
          <p:nvPr/>
        </p:nvSpPr>
        <p:spPr bwMode="auto">
          <a:xfrm>
            <a:off x="2771775" y="14843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800">
              <a:latin typeface="Tahoma" pitchFamily="34" charset="0"/>
            </a:endParaRPr>
          </a:p>
        </p:txBody>
      </p:sp>
      <p:sp>
        <p:nvSpPr>
          <p:cNvPr id="5235" name="AutoShape 11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75" y="1357313"/>
            <a:ext cx="1143000" cy="7556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36" name="AutoShape 1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85875" y="4286250"/>
            <a:ext cx="1143000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37" name="AutoShape 117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75" y="3571875"/>
            <a:ext cx="1143000" cy="7556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38" name="AutoShape 118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1357313"/>
            <a:ext cx="1071562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39" name="AutoShape 119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357313"/>
            <a:ext cx="1071563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0" name="AutoShape 120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63" y="1357313"/>
            <a:ext cx="1071562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1" name="AutoShape 12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75" y="2071688"/>
            <a:ext cx="1143000" cy="7556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2" name="AutoShape 12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5857875"/>
            <a:ext cx="1071562" cy="7921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3" name="AutoShape 12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2071688"/>
            <a:ext cx="1150938" cy="7556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4" name="AutoShape 124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4357688"/>
            <a:ext cx="1071563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5" name="AutoShape 125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28875" y="5072063"/>
            <a:ext cx="1071563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6" name="AutoShape 126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2857500"/>
            <a:ext cx="1071563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7" name="AutoShape 127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2071688"/>
            <a:ext cx="1071562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8" name="AutoShape 128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75" y="2786063"/>
            <a:ext cx="1143000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49" name="AutoShape 129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5072063"/>
            <a:ext cx="1143000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0" name="AutoShape 130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072063"/>
            <a:ext cx="1071563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1" name="AutoShape 131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2857500"/>
            <a:ext cx="1071562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2" name="AutoShape 1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8875" y="2857500"/>
            <a:ext cx="1071563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3" name="AutoShape 133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28875" y="4357688"/>
            <a:ext cx="1071563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4" name="AutoShape 134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75" y="5857875"/>
            <a:ext cx="1071563" cy="7921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6" name="AutoShape 136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1357313"/>
            <a:ext cx="1081088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7" name="AutoShape 137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7013" y="5072063"/>
            <a:ext cx="1082675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8" name="AutoShape 138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3571875"/>
            <a:ext cx="1071562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9" name="AutoShape 139">
            <a:hlinkClick r:id="rId3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2786063"/>
            <a:ext cx="1150938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0" name="AutoShape 140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63" y="2857500"/>
            <a:ext cx="1071562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1" name="AutoShape 141">
            <a:hlinkClick r:id="rId4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857500"/>
            <a:ext cx="1143000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2" name="AutoShape 142">
            <a:hlinkClick r:id="rId4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63" y="5857875"/>
            <a:ext cx="1071562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3" name="AutoShape 143">
            <a:hlinkClick r:id="rId4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63" y="3571875"/>
            <a:ext cx="1071562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4" name="AutoShape 1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43563" y="5072063"/>
            <a:ext cx="1071562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5" name="AutoShape 145">
            <a:hlinkClick r:id="rId4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3500438"/>
            <a:ext cx="1071563" cy="8572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6" name="AutoShape 146">
            <a:hlinkClick r:id="rId4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28875" y="2071688"/>
            <a:ext cx="1071563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7" name="AutoShape 147">
            <a:hlinkClick r:id="rId4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5575" y="5857875"/>
            <a:ext cx="1154113" cy="7921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8" name="AutoShape 148">
            <a:hlinkClick r:id="rId4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3571875"/>
            <a:ext cx="1150938" cy="7556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69" name="AutoShape 149">
            <a:hlinkClick r:id="rId4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4286250"/>
            <a:ext cx="1150938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70" name="AutoShape 150">
            <a:hlinkClick r:id="rId4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5857875"/>
            <a:ext cx="1143000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0" name="AutoShape 120">
            <a:hlinkClick r:id="rId4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57438" y="5857875"/>
            <a:ext cx="1143000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" name="AutoShape 126">
            <a:hlinkClick r:id="rId5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5072063"/>
            <a:ext cx="1071562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379" name="Picture 147" descr="http://maddeewiberg.blogg.se/images/2011/happy-face1_157874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857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5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071688"/>
            <a:ext cx="1071563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6" name="AutoShape 131">
            <a:hlinkClick r:id="rId5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63" y="4357688"/>
            <a:ext cx="1071562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" name="AutoShape 131">
            <a:hlinkClick r:id="rId5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28875" y="1357313"/>
            <a:ext cx="1071563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8" name="AutoShape 131">
            <a:hlinkClick r:id="rId5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28875" y="3571875"/>
            <a:ext cx="1071563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9" name="AutoShape 131">
            <a:hlinkClick r:id="rId5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3571875"/>
            <a:ext cx="1071563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0" name="AutoShape 131">
            <a:hlinkClick r:id="rId5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63" y="2071688"/>
            <a:ext cx="1071562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1" name="AutoShape 131">
            <a:hlinkClick r:id="rId5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0438" y="4357688"/>
            <a:ext cx="1071562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2" name="AutoShape 131">
            <a:hlinkClick r:id="rId5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4357688"/>
            <a:ext cx="1071563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3" name="AutoShape 131">
            <a:hlinkClick r:id="rId5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2071688"/>
            <a:ext cx="1071563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4" name="AutoShape 131">
            <a:hlinkClick r:id="rId5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857875"/>
            <a:ext cx="1071563" cy="785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5" name="AutoShape 131">
            <a:hlinkClick r:id="rId6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75" y="5072063"/>
            <a:ext cx="1143000" cy="785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6" name="AutoShape 131">
            <a:hlinkClick r:id="rId6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1357313"/>
            <a:ext cx="1143000" cy="714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9392" name="Управляющая кнопка: в конец 72"/>
          <p:cNvGrpSpPr>
            <a:grpSpLocks/>
          </p:cNvGrpSpPr>
          <p:nvPr/>
        </p:nvGrpSpPr>
        <p:grpSpPr bwMode="auto">
          <a:xfrm>
            <a:off x="8369300" y="6534150"/>
            <a:ext cx="830263" cy="439738"/>
            <a:chOff x="5272" y="4116"/>
            <a:chExt cx="523" cy="277"/>
          </a:xfrm>
        </p:grpSpPr>
        <p:pic>
          <p:nvPicPr>
            <p:cNvPr id="9393" name="Управляющая кнопка: в конец 72">
              <a:hlinkClick r:id="rId6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4116"/>
              <a:ext cx="5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177"/>
            <p:cNvSpPr txBox="1">
              <a:spLocks noChangeArrowheads="1"/>
            </p:cNvSpPr>
            <p:nvPr/>
          </p:nvSpPr>
          <p:spPr bwMode="auto">
            <a:xfrm>
              <a:off x="5310" y="4140"/>
              <a:ext cx="45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1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5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5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 nodeType="clickPar">
                      <p:stCondLst>
                        <p:cond delay="0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 nodeType="clickPar">
                      <p:stCondLst>
                        <p:cond delay="0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235" grpId="0" animBg="1"/>
      <p:bldP spid="5237" grpId="0" animBg="1"/>
      <p:bldP spid="5238" grpId="0" animBg="1"/>
      <p:bldP spid="5239" grpId="0" animBg="1"/>
      <p:bldP spid="5240" grpId="0" animBg="1"/>
      <p:bldP spid="5241" grpId="0" animBg="1"/>
      <p:bldP spid="5242" grpId="0" animBg="1"/>
      <p:bldP spid="5243" grpId="0" animBg="1"/>
      <p:bldP spid="5244" grpId="0" animBg="1"/>
      <p:bldP spid="5245" grpId="0" animBg="1"/>
      <p:bldP spid="5246" grpId="0" animBg="1"/>
      <p:bldP spid="5247" grpId="0" animBg="1"/>
      <p:bldP spid="5248" grpId="0" animBg="1"/>
      <p:bldP spid="5249" grpId="0" animBg="1"/>
      <p:bldP spid="5250" grpId="0" animBg="1"/>
      <p:bldP spid="5251" grpId="0" animBg="1"/>
      <p:bldP spid="5252" grpId="0" animBg="1"/>
      <p:bldP spid="5253" grpId="0" animBg="1"/>
      <p:bldP spid="5254" grpId="0" animBg="1"/>
      <p:bldP spid="5256" grpId="0" animBg="1"/>
      <p:bldP spid="5257" grpId="0" animBg="1"/>
      <p:bldP spid="5258" grpId="0" animBg="1"/>
      <p:bldP spid="5259" grpId="0" animBg="1"/>
      <p:bldP spid="5260" grpId="0" animBg="1"/>
      <p:bldP spid="5261" grpId="0" animBg="1"/>
      <p:bldP spid="5262" grpId="0" animBg="1"/>
      <p:bldP spid="5263" grpId="0" animBg="1"/>
      <p:bldP spid="5264" grpId="0" animBg="1"/>
      <p:bldP spid="5265" grpId="0" animBg="1"/>
      <p:bldP spid="5266" grpId="0" animBg="1"/>
      <p:bldP spid="5267" grpId="0" animBg="1"/>
      <p:bldP spid="5268" grpId="0" animBg="1"/>
      <p:bldP spid="5269" grpId="0" animBg="1"/>
      <p:bldP spid="5270" grpId="0" animBg="1"/>
      <p:bldP spid="50" grpId="0" animBg="1"/>
      <p:bldP spid="51" grpId="0" animBg="1"/>
      <p:bldP spid="525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0825" y="2719388"/>
            <a:ext cx="6000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Алгоритм, записаний мовою програмування називається?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60007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програма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608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6086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0825" y="2232025"/>
            <a:ext cx="62499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Як називається поштова кореспонденція в основному рекламного характеру, що приходить на e-mail адресу користувача без його запиту?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 </a:t>
            </a:r>
            <a:r>
              <a:rPr lang="uk-UA" altLang="ru-RU" sz="1800" b="1">
                <a:latin typeface="Garamond" pitchFamily="18" charset="0"/>
              </a:rPr>
              <a:t>спам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710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7110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2324100"/>
            <a:ext cx="62499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latin typeface="Garamond" pitchFamily="18" charset="0"/>
              </a:rPr>
              <a:t>Спілкування в цій службі інтернету відбувається між декількома співбесідниками в реальному режимі часу (</a:t>
            </a:r>
            <a:r>
              <a:rPr lang="en-US" altLang="ru-RU" sz="2800" b="1">
                <a:latin typeface="Garamond" pitchFamily="18" charset="0"/>
              </a:rPr>
              <a:t>ON-LINE), </a:t>
            </a:r>
            <a:r>
              <a:rPr lang="uk-UA" altLang="ru-RU" sz="2800" b="1">
                <a:latin typeface="Garamond" pitchFamily="18" charset="0"/>
              </a:rPr>
              <a:t>причому всі бачать всі фрази одночасно. Яка назва цієї служби. </a:t>
            </a:r>
            <a:endParaRPr lang="ru-RU" altLang="ru-RU" sz="28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чат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813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8134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9388" y="2454275"/>
            <a:ext cx="63214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Процесор ПК, якому першому в світі, порушивши традицію, привласнили не порядковий номер, а власне ім'я.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en-US" altLang="ru-RU" sz="1800" b="1">
                <a:latin typeface="Garamond" pitchFamily="18" charset="0"/>
              </a:rPr>
              <a:t>Pentium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4915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49158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00063" y="3286125"/>
            <a:ext cx="6000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У яких одиницях прийнято вимірювати довжину діагоналі монітора?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дюйм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018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0182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pic>
        <p:nvPicPr>
          <p:cNvPr id="51203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00400"/>
            <a:ext cx="604678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дефрагментація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1205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1206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9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00063" y="3286125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Скільком байтам дорівнює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2 Кбайта?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2048 байт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222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2230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00063" y="3286125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Носій інформації в мобільних телефонах.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en-US" altLang="ru-RU" sz="1800" b="1">
                <a:latin typeface="Garamond" pitchFamily="18" charset="0"/>
              </a:rPr>
              <a:t>Sim</a:t>
            </a:r>
            <a:r>
              <a:rPr lang="uk-UA" altLang="ru-RU" sz="1800" b="1">
                <a:latin typeface="Garamond" pitchFamily="18" charset="0"/>
              </a:rPr>
              <a:t>-карта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325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3254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85750" y="2928938"/>
            <a:ext cx="571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latin typeface="Cambria" pitchFamily="18" charset="0"/>
              </a:rPr>
              <a:t>Як називається процес установлення програмного забезпечення на комп'ютер користувача за допомогою спеціальної програми.</a:t>
            </a:r>
            <a:endParaRPr lang="ru-RU" altLang="ru-RU" sz="2800" b="1">
              <a:latin typeface="Cambr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інсталяція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427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4278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pic>
        <p:nvPicPr>
          <p:cNvPr id="55299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00400"/>
            <a:ext cx="60102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ярлик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5301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5302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9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03350" y="2208213"/>
            <a:ext cx="5811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Який пристрій комп'ютера може читати з аркуша картинки і тексти?</a:t>
            </a:r>
            <a:endParaRPr lang="uk-UA" altLang="ru-RU" sz="35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643188" y="4714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 </a:t>
            </a:r>
            <a:r>
              <a:rPr lang="uk-UA" altLang="ru-RU" sz="1800" b="1">
                <a:latin typeface="Garamond" pitchFamily="18" charset="0"/>
                <a:cs typeface="Times New Roman" pitchFamily="18" charset="0"/>
              </a:rPr>
              <a:t>Сканер</a:t>
            </a:r>
            <a:endParaRPr lang="ru-RU" altLang="ru-RU" sz="1800">
              <a:latin typeface="Garamond" pitchFamily="18" charset="0"/>
            </a:endParaRPr>
          </a:p>
        </p:txBody>
      </p:sp>
      <p:sp>
        <p:nvSpPr>
          <p:cNvPr id="10245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0246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572375" y="785813"/>
            <a:ext cx="132873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00063" y="3286125"/>
            <a:ext cx="6000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Програма, створена для самокопіювання й псування інших програм.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комп'ютерний вірус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632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6326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00063" y="3286125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Мінімальна одиниця кодування інформації.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біт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734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7350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50825" y="2362200"/>
            <a:ext cx="62499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Американська фірма, яка є лідером у виробництві програмного забезпечення для персональних комп’ютерів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en-US" altLang="ru-RU" sz="1800" b="1">
                <a:latin typeface="Garamond" pitchFamily="18" charset="0"/>
              </a:rPr>
              <a:t>Microsoft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837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8374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2000">
              <a:srgbClr val="E6D78A"/>
            </a:gs>
            <a:gs pos="30000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4572000" y="28575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1 балів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 b="1" u="sng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00063" y="2786063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Назвіть види компютерної графіки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5786438"/>
            <a:ext cx="594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векторорна, растрова, тривимірна, фрактальна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5939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59398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3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D:\Рисунки\Nature\Waves\WAVES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41500"/>
            <a:ext cx="69246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8313" y="2838450"/>
            <a:ext cx="73898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latin typeface="Garamond" pitchFamily="18" charset="0"/>
              </a:rPr>
              <a:t>Що є спільним між папірусом, берестяною грамотою, книгою, дискетою і диском?</a:t>
            </a:r>
            <a:endParaRPr lang="ru-RU" altLang="ru-RU" sz="3600" b="1">
              <a:latin typeface="Garamond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71625" y="521970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це носії інформації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1269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1270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643813" y="714375"/>
            <a:ext cx="132873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1188" y="2781300"/>
            <a:ext cx="7246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Значок, який переміщується по екрану, слідуючи за переміщенням миші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0720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 </a:t>
            </a:r>
            <a:r>
              <a:rPr lang="uk-UA" altLang="ru-RU" sz="1800" b="1">
                <a:latin typeface="Garamond" pitchFamily="18" charset="0"/>
              </a:rPr>
              <a:t>курсор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229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2294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572375" y="642938"/>
            <a:ext cx="132873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42988" y="2643188"/>
            <a:ext cx="6481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Garamond" pitchFamily="18" charset="0"/>
              </a:rPr>
              <a:t>Внутрішня енергозалежна пам'ять комп'ютера це ...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1563" y="52863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ВІДПОВІДЬ: </a:t>
            </a:r>
            <a:r>
              <a:rPr lang="uk-UA" altLang="ru-RU" sz="1800" b="1">
                <a:latin typeface="Garamond" pitchFamily="18" charset="0"/>
              </a:rPr>
              <a:t>оперативна память</a:t>
            </a:r>
            <a:endParaRPr lang="ru-RU" altLang="ru-RU" sz="1800" b="1">
              <a:latin typeface="Garamond" pitchFamily="18" charset="0"/>
            </a:endParaRPr>
          </a:p>
        </p:txBody>
      </p:sp>
      <p:sp>
        <p:nvSpPr>
          <p:cNvPr id="13317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3318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643813" y="642938"/>
            <a:ext cx="13287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43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7999">
              <a:srgbClr val="99CCFF"/>
            </a:gs>
            <a:gs pos="36000">
              <a:srgbClr val="CC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786563" y="285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Garamond" pitchFamily="18" charset="0"/>
              </a:rPr>
              <a:t>max</a:t>
            </a:r>
            <a:r>
              <a:rPr lang="uk-UA" altLang="ru-RU" sz="1800" b="1" u="sng">
                <a:latin typeface="Garamond" pitchFamily="18" charset="0"/>
              </a:rPr>
              <a:t> 5 балів</a:t>
            </a:r>
            <a:endParaRPr lang="ru-RU" altLang="ru-RU" sz="1800" b="1" u="sng">
              <a:latin typeface="Garamond" pitchFamily="18" charset="0"/>
            </a:endParaRPr>
          </a:p>
        </p:txBody>
      </p:sp>
      <p:sp>
        <p:nvSpPr>
          <p:cNvPr id="1433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1571625" cy="714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Garamond" pitchFamily="18" charset="0"/>
            </a:endParaRPr>
          </a:p>
        </p:txBody>
      </p:sp>
      <p:pic>
        <p:nvPicPr>
          <p:cNvPr id="14340" name="Рисунок 1" descr="http://www.vishivay.com/uploads/files/152/file-4acee9bcb8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>
            <a:fillRect/>
          </a:stretch>
        </p:blipFill>
        <p:spPr bwMode="auto">
          <a:xfrm>
            <a:off x="7715250" y="642938"/>
            <a:ext cx="12573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928813" y="3071813"/>
            <a:ext cx="5616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>
                <a:latin typeface="Garamond" pitchFamily="18" charset="0"/>
              </a:rPr>
              <a:t>Як називається програма перегляду гіпертекстових сторінок </a:t>
            </a:r>
            <a:r>
              <a:rPr lang="en-US" altLang="ru-RU" b="1">
                <a:latin typeface="Garamond" pitchFamily="18" charset="0"/>
              </a:rPr>
              <a:t>WWW</a:t>
            </a:r>
            <a:r>
              <a:rPr lang="ru-RU" altLang="ru-RU" b="1">
                <a:latin typeface="Garamond" pitchFamily="18" charset="0"/>
              </a:rPr>
              <a:t>?</a:t>
            </a:r>
            <a:endParaRPr lang="ru-RU" altLang="ru-RU" b="1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57313" y="5286375"/>
            <a:ext cx="32400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  <a:latin typeface="Tahoma" pitchFamily="34" charset="0"/>
              </a:rPr>
              <a:t>Ответ:  </a:t>
            </a:r>
            <a:r>
              <a:rPr lang="ru-RU" altLang="ru-RU" sz="1800" b="1">
                <a:latin typeface="Tahoma" pitchFamily="34" charset="0"/>
              </a:rPr>
              <a:t>браузер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pic>
        <p:nvPicPr>
          <p:cNvPr id="14343" name="Picture 9" descr="Картинки по запросу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36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1012</Words>
  <Application>Microsoft Office PowerPoint</Application>
  <PresentationFormat>Экран (4:3)</PresentationFormat>
  <Paragraphs>265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Garamond</vt:lpstr>
      <vt:lpstr>Arial</vt:lpstr>
      <vt:lpstr>Calibri</vt:lpstr>
      <vt:lpstr>Constantia</vt:lpstr>
      <vt:lpstr>Wingdings 2</vt:lpstr>
      <vt:lpstr>Times New Roman</vt:lpstr>
      <vt:lpstr>Tahoma</vt:lpstr>
      <vt:lpstr>Cambria</vt:lpstr>
      <vt:lpstr>Wingdings</vt:lpstr>
      <vt:lpstr>Тема Office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БОЙ</dc:title>
  <dc:creator>Inna</dc:creator>
  <cp:lastModifiedBy>Інна Пупченко</cp:lastModifiedBy>
  <cp:revision>122</cp:revision>
  <dcterms:created xsi:type="dcterms:W3CDTF">2006-12-19T16:20:38Z</dcterms:created>
  <dcterms:modified xsi:type="dcterms:W3CDTF">2022-11-01T08:02:21Z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0008003046000000000001024140</vt:lpwstr>
  </property>
</Properties>
</file>