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499" r:id="rId3"/>
    <p:sldId id="758" r:id="rId4"/>
    <p:sldId id="768" r:id="rId5"/>
    <p:sldId id="771" r:id="rId6"/>
    <p:sldId id="793" r:id="rId7"/>
    <p:sldId id="795" r:id="rId8"/>
    <p:sldId id="796" r:id="rId9"/>
    <p:sldId id="797" r:id="rId10"/>
    <p:sldId id="798" r:id="rId11"/>
    <p:sldId id="799" r:id="rId12"/>
    <p:sldId id="801" r:id="rId13"/>
    <p:sldId id="802" r:id="rId14"/>
    <p:sldId id="803" r:id="rId15"/>
    <p:sldId id="804" r:id="rId16"/>
    <p:sldId id="806" r:id="rId17"/>
    <p:sldId id="807" r:id="rId18"/>
    <p:sldId id="814" r:id="rId19"/>
    <p:sldId id="815" r:id="rId20"/>
    <p:sldId id="791" r:id="rId21"/>
    <p:sldId id="809" r:id="rId22"/>
    <p:sldId id="810" r:id="rId23"/>
    <p:sldId id="811" r:id="rId24"/>
    <p:sldId id="812" r:id="rId25"/>
    <p:sldId id="813" r:id="rId26"/>
    <p:sldId id="659" r:id="rId27"/>
    <p:sldId id="696" r:id="rId28"/>
    <p:sldId id="808" r:id="rId29"/>
    <p:sldId id="472" r:id="rId3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0070C0"/>
    <a:srgbClr val="DB4437"/>
    <a:srgbClr val="548235"/>
    <a:srgbClr val="404040"/>
    <a:srgbClr val="FF0000"/>
    <a:srgbClr val="B45F06"/>
    <a:srgbClr val="09629F"/>
    <a:srgbClr val="505050"/>
    <a:srgbClr val="4F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19.10.2022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8265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38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762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80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10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0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776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82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45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7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09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1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091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593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922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50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64.png"/><Relationship Id="rId5" Type="http://schemas.openxmlformats.org/officeDocument/2006/relationships/image" Target="../media/image34.gif"/><Relationship Id="rId15" Type="http://schemas.openxmlformats.org/officeDocument/2006/relationships/image" Target="../media/image70.png"/><Relationship Id="rId10" Type="http://schemas.openxmlformats.org/officeDocument/2006/relationships/image" Target="../media/image63.png"/><Relationship Id="rId4" Type="http://schemas.openxmlformats.org/officeDocument/2006/relationships/image" Target="../media/image39.png"/><Relationship Id="rId9" Type="http://schemas.openxmlformats.org/officeDocument/2006/relationships/image" Target="../media/image62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44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уроку:</a:t>
            </a:r>
            <a:endParaRPr lang="uk-UA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94" y="1634371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Способи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зміни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внутрішньої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енергії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B2474F-EC23-4778-93A3-0C23B0FE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069" y="70121"/>
            <a:ext cx="4562530" cy="15122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25002-3A0D-45AA-9897-4C6CFEBC0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2" y="1835332"/>
            <a:ext cx="5900355" cy="45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9C598E35-C5DD-4658-B9A8-1BD6CEBD4289}"/>
              </a:ext>
            </a:extLst>
          </p:cNvPr>
          <p:cNvGrpSpPr/>
          <p:nvPr/>
        </p:nvGrpSpPr>
        <p:grpSpPr>
          <a:xfrm>
            <a:off x="7299808" y="988406"/>
            <a:ext cx="7100405" cy="7111019"/>
            <a:chOff x="4751386" y="735013"/>
            <a:chExt cx="4033839" cy="4039869"/>
          </a:xfrm>
        </p:grpSpPr>
        <p:sp>
          <p:nvSpPr>
            <p:cNvPr id="51" name="Прямоугольник 37">
              <a:extLst>
                <a:ext uri="{FF2B5EF4-FFF2-40B4-BE49-F238E27FC236}">
                  <a16:creationId xmlns:a16="http://schemas.microsoft.com/office/drawing/2014/main" id="{EABC7256-1C45-4DEC-BE65-040E397833D7}"/>
                </a:ext>
              </a:extLst>
            </p:cNvPr>
            <p:cNvSpPr/>
            <p:nvPr/>
          </p:nvSpPr>
          <p:spPr>
            <a:xfrm rot="10800000" flipV="1">
              <a:off x="4751387" y="735013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100000">
                  <a:schemeClr val="accent6">
                    <a:lumMod val="66000"/>
                    <a:lumOff val="3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588365A-B4B1-4013-B7E6-5686DAE3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162" y="1736243"/>
              <a:ext cx="741131" cy="11114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996C3B3-DB6F-4747-9C01-C4B798132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386" y="3421379"/>
              <a:ext cx="4033839" cy="1353503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EF432CDA-9312-4CAB-A75B-DCFEDC153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6246495" y="2434908"/>
              <a:ext cx="194272" cy="336272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E566D31-B11D-44C5-A723-1352A3C6E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6649720" y="2274888"/>
              <a:ext cx="194272" cy="336272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8E4624-13F5-4C5E-9E25-44A7D0A4E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7052945" y="2168208"/>
              <a:ext cx="194272" cy="336272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AAA46E3E-DC38-4125-AC74-C67195B45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7456170" y="2168208"/>
              <a:ext cx="194272" cy="33627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D75B0DB-1629-40C3-B4C0-ADB2F6262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5" b="30914"/>
            <a:stretch/>
          </p:blipFill>
          <p:spPr>
            <a:xfrm>
              <a:off x="5463673" y="1504077"/>
              <a:ext cx="3029662" cy="2178288"/>
            </a:xfrm>
            <a:prstGeom prst="rect">
              <a:avLst/>
            </a:prstGeom>
          </p:spPr>
        </p:pic>
        <p:sp>
          <p:nvSpPr>
            <p:cNvPr id="59" name="Прямоугольник 47">
              <a:extLst>
                <a:ext uri="{FF2B5EF4-FFF2-40B4-BE49-F238E27FC236}">
                  <a16:creationId xmlns:a16="http://schemas.microsoft.com/office/drawing/2014/main" id="{173673C8-074F-40BF-8CD0-DA26060104C0}"/>
                </a:ext>
              </a:extLst>
            </p:cNvPr>
            <p:cNvSpPr/>
            <p:nvPr/>
          </p:nvSpPr>
          <p:spPr>
            <a:xfrm>
              <a:off x="5463672" y="2093595"/>
              <a:ext cx="2563997" cy="97631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90E22CC-A8AD-4FDC-AFC3-C4215E25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20" y="3185446"/>
              <a:ext cx="861060" cy="66456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69279118-AA79-451B-B1F3-293CC847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19" y="2562220"/>
              <a:ext cx="740302" cy="65786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781893" y="1592679"/>
            <a:ext cx="5827956" cy="5396280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Теплопровідність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зумовлений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хаотичним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не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перенесенням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B963FDE5-32F6-4717-8E4B-B4A32AC8B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94" y="988405"/>
            <a:ext cx="7111019" cy="71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647543"/>
            <a:ext cx="5344587" cy="3729129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Конвекція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 переноситься потоками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072641EA-A025-4B89-AF9B-62FCDC51B310}"/>
              </a:ext>
            </a:extLst>
          </p:cNvPr>
          <p:cNvSpPr/>
          <p:nvPr/>
        </p:nvSpPr>
        <p:spPr>
          <a:xfrm>
            <a:off x="1001349" y="5608209"/>
            <a:ext cx="5344587" cy="124979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твердих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неможлива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AA231B2-9315-48F6-B57C-3E9DAC71072B}"/>
              </a:ext>
            </a:extLst>
          </p:cNvPr>
          <p:cNvGrpSpPr/>
          <p:nvPr/>
        </p:nvGrpSpPr>
        <p:grpSpPr>
          <a:xfrm>
            <a:off x="7302036" y="964977"/>
            <a:ext cx="7520071" cy="7134447"/>
            <a:chOff x="4751388" y="735013"/>
            <a:chExt cx="4250196" cy="403224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1D15E5-39EC-48E8-9591-E2DF7D30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735013"/>
              <a:ext cx="4032249" cy="403224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F2EC4D-4B16-45B0-B44D-9CC4B206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976" y="1577094"/>
              <a:ext cx="1962608" cy="283298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352D00F-898E-4781-81ED-BC3AC4A1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6"/>
            <a:stretch/>
          </p:blipFill>
          <p:spPr>
            <a:xfrm>
              <a:off x="5174659" y="1995157"/>
              <a:ext cx="583872" cy="215774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електромагнітних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хвиль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072641EA-A025-4B89-AF9B-62FCDC51B310}"/>
              </a:ext>
            </a:extLst>
          </p:cNvPr>
          <p:cNvSpPr/>
          <p:nvPr/>
        </p:nvSpPr>
        <p:spPr>
          <a:xfrm>
            <a:off x="1001349" y="6035806"/>
            <a:ext cx="5344587" cy="16451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вид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теплообміну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можливий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вакуумі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F537532B-C5D7-40D8-85D8-8A0D05CBFE85}"/>
              </a:ext>
            </a:extLst>
          </p:cNvPr>
          <p:cNvGrpSpPr/>
          <p:nvPr/>
        </p:nvGrpSpPr>
        <p:grpSpPr>
          <a:xfrm>
            <a:off x="7346651" y="891823"/>
            <a:ext cx="7132585" cy="7241469"/>
            <a:chOff x="6910898" y="1427112"/>
            <a:chExt cx="4053083" cy="4114956"/>
          </a:xfrm>
        </p:grpSpPr>
        <p:sp>
          <p:nvSpPr>
            <p:cNvPr id="26" name="Прямоугольник 17">
              <a:extLst>
                <a:ext uri="{FF2B5EF4-FFF2-40B4-BE49-F238E27FC236}">
                  <a16:creationId xmlns:a16="http://schemas.microsoft.com/office/drawing/2014/main" id="{85286F72-07D4-48EE-AA79-B9435A5BD7FC}"/>
                </a:ext>
              </a:extLst>
            </p:cNvPr>
            <p:cNvSpPr/>
            <p:nvPr/>
          </p:nvSpPr>
          <p:spPr>
            <a:xfrm>
              <a:off x="6910898" y="1427112"/>
              <a:ext cx="4033210" cy="411495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59791B-BFC4-4333-9467-3605CEA16ABD}"/>
                    </a:ext>
                  </a:extLst>
                </p:cNvPr>
                <p:cNvSpPr txBox="1"/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наг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рівника</m:t>
                            </m:r>
                          </m:sub>
                        </m:sSub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rgbClr val="2F5597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59791B-BFC4-4333-9467-3605CEA16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E924303-16C2-40DF-8FF9-4F499D7D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080" y="4535475"/>
              <a:ext cx="3196982" cy="1006592"/>
            </a:xfrm>
            <a:prstGeom prst="rect">
              <a:avLst/>
            </a:prstGeom>
          </p:spPr>
        </p:pic>
        <p:sp>
          <p:nvSpPr>
            <p:cNvPr id="29" name="Цилиндр 10">
              <a:extLst>
                <a:ext uri="{FF2B5EF4-FFF2-40B4-BE49-F238E27FC236}">
                  <a16:creationId xmlns:a16="http://schemas.microsoft.com/office/drawing/2014/main" id="{E8A83A25-2D7D-493F-8A38-15BFB7196A6B}"/>
                </a:ext>
              </a:extLst>
            </p:cNvPr>
            <p:cNvSpPr/>
            <p:nvPr/>
          </p:nvSpPr>
          <p:spPr>
            <a:xfrm>
              <a:off x="8162500" y="4534955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11">
              <a:extLst>
                <a:ext uri="{FF2B5EF4-FFF2-40B4-BE49-F238E27FC236}">
                  <a16:creationId xmlns:a16="http://schemas.microsoft.com/office/drawing/2014/main" id="{6CE00101-15A7-4CD2-B2D3-7AE4C916E50F}"/>
                </a:ext>
              </a:extLst>
            </p:cNvPr>
            <p:cNvGrpSpPr/>
            <p:nvPr/>
          </p:nvGrpSpPr>
          <p:grpSpPr>
            <a:xfrm>
              <a:off x="8660204" y="2027771"/>
              <a:ext cx="176614" cy="2513585"/>
              <a:chOff x="5867793" y="878408"/>
              <a:chExt cx="176614" cy="251358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21E68E18-F5C1-4655-A243-9E6BC7DF4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793" y="878408"/>
                <a:ext cx="176614" cy="2513585"/>
              </a:xfrm>
              <a:prstGeom prst="rect">
                <a:avLst/>
              </a:prstGeom>
            </p:spPr>
          </p:pic>
          <p:sp>
            <p:nvSpPr>
              <p:cNvPr id="35" name="Прямоугольник 13">
                <a:extLst>
                  <a:ext uri="{FF2B5EF4-FFF2-40B4-BE49-F238E27FC236}">
                    <a16:creationId xmlns:a16="http://schemas.microsoft.com/office/drawing/2014/main" id="{E85EE9E2-116A-4F34-9907-D79265628326}"/>
                  </a:ext>
                </a:extLst>
              </p:cNvPr>
              <p:cNvSpPr/>
              <p:nvPr/>
            </p:nvSpPr>
            <p:spPr>
              <a:xfrm>
                <a:off x="5983744" y="1266825"/>
                <a:ext cx="45719" cy="1609725"/>
              </a:xfrm>
              <a:prstGeom prst="rect">
                <a:avLst/>
              </a:prstGeom>
              <a:solidFill>
                <a:srgbClr val="D3DB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6" name="Прямая соединительная линия 14">
              <a:extLst>
                <a:ext uri="{FF2B5EF4-FFF2-40B4-BE49-F238E27FC236}">
                  <a16:creationId xmlns:a16="http://schemas.microsoft.com/office/drawing/2014/main" id="{5A0F57AE-638C-432B-9B7C-C9B9C0FBD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3004357"/>
              <a:ext cx="0" cy="134513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5">
              <a:extLst>
                <a:ext uri="{FF2B5EF4-FFF2-40B4-BE49-F238E27FC236}">
                  <a16:creationId xmlns:a16="http://schemas.microsoft.com/office/drawing/2014/main" id="{ABA24B1A-24B1-4921-8EF3-70C9BB44E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2516872"/>
              <a:ext cx="0" cy="4922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9CE69C4-E4BC-45A0-9A49-791437F8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540" y="3223016"/>
              <a:ext cx="1287458" cy="13518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теплоти </a:t>
            </a:r>
          </a:p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– це фізична величина, що дорівнює енергії, яку тіло одержує (або віддає) в ході теплопередачі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A1344619-134E-4CC8-90F4-6DA6B3DC57BF}"/>
                  </a:ext>
                </a:extLst>
              </p:cNvPr>
              <p:cNvSpPr/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A1344619-134E-4CC8-90F4-6DA6B3DC5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4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DBF244C-6607-401E-9CE9-5C2D46F9ADE6}"/>
              </a:ext>
            </a:extLst>
          </p:cNvPr>
          <p:cNvGrpSpPr/>
          <p:nvPr/>
        </p:nvGrpSpPr>
        <p:grpSpPr>
          <a:xfrm>
            <a:off x="7205472" y="441061"/>
            <a:ext cx="7231318" cy="7658364"/>
            <a:chOff x="8054278" y="1501239"/>
            <a:chExt cx="4032251" cy="427037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CFBCF5D-0BB6-4218-82D6-620580C1B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3"/>
            <a:stretch/>
          </p:blipFill>
          <p:spPr>
            <a:xfrm>
              <a:off x="8358851" y="1739364"/>
              <a:ext cx="3727677" cy="40322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1743407-78AB-4FBD-AEB4-4B7D58E7E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2" t="14289" r="3941" b="7315"/>
            <a:stretch/>
          </p:blipFill>
          <p:spPr>
            <a:xfrm>
              <a:off x="8054278" y="1501239"/>
              <a:ext cx="4032251" cy="403225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sp>
        <p:nvSpPr>
          <p:cNvPr id="39" name="Button Color - Down">
            <a:extLst>
              <a:ext uri="{FF2B5EF4-FFF2-40B4-BE49-F238E27FC236}">
                <a16:creationId xmlns:a16="http://schemas.microsoft.com/office/drawing/2014/main" id="{1049C94D-5EC7-4F5D-9DE6-91D5CCE4B2C3}"/>
              </a:ext>
            </a:extLst>
          </p:cNvPr>
          <p:cNvSpPr/>
          <p:nvPr/>
        </p:nvSpPr>
        <p:spPr>
          <a:xfrm>
            <a:off x="1520803" y="1201654"/>
            <a:ext cx="11552217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1C664A3-F6FF-443A-B970-3D632053E735}"/>
                  </a:ext>
                </a:extLst>
              </p:cNvPr>
              <p:cNvSpPr/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uk-UA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питома теплоємність речовини</a:t>
                </a:r>
              </a:p>
            </p:txBody>
          </p:sp>
        </mc:Choice>
        <mc:Fallback xmlns="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1C664A3-F6FF-443A-B970-3D632053E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blipFill>
                <a:blip r:embed="rId7"/>
                <a:stretch>
                  <a:fillRect t="-2885" r="-822" b="-32692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F47761F2-EF07-426C-82EA-571EAC2F69A5}"/>
                  </a:ext>
                </a:extLst>
              </p:cNvPr>
              <p:cNvSpPr/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F47761F2-EF07-426C-82EA-571EAC2F6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blipFill>
                <a:blip r:embed="rId8"/>
                <a:stretch>
                  <a:fillRect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15491B5D-4DD8-4B9C-90FE-FE197A8A3A29}"/>
                  </a:ext>
                </a:extLst>
              </p:cNvPr>
              <p:cNvSpPr/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uk-UA" sz="4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зміна температури</a:t>
                </a:r>
              </a:p>
            </p:txBody>
          </p:sp>
        </mc:Choice>
        <mc:Fallback xmlns="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15491B5D-4DD8-4B9C-90FE-FE197A8A3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blipFill>
                <a:blip r:embed="rId9"/>
                <a:stretch>
                  <a:fillRect b="-17617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9592F16B-9386-4389-876C-2C8312FEE0DC}"/>
                  </a:ext>
                </a:extLst>
              </p:cNvPr>
              <p:cNvSpPr/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9592F16B-9386-4389-876C-2C8312FEE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теплоємність тіла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blipFill>
                <a:blip r:embed="rId11"/>
                <a:stretch>
                  <a:fillRect r="-6515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BA5BDA58-B168-41A6-8783-7E8F4E811666}"/>
                  </a:ext>
                </a:extLst>
              </p:cNvPr>
              <p:cNvSpPr/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BA5BDA58-B168-41A6-8783-7E8F4E811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utton Color - Down">
            <a:extLst>
              <a:ext uri="{FF2B5EF4-FFF2-40B4-BE49-F238E27FC236}">
                <a16:creationId xmlns:a16="http://schemas.microsoft.com/office/drawing/2014/main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кристалізації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C34C3D4E-CFC6-4470-B9D6-8BDF83C860AD}"/>
              </a:ext>
            </a:extLst>
          </p:cNvPr>
          <p:cNvGrpSpPr/>
          <p:nvPr/>
        </p:nvGrpSpPr>
        <p:grpSpPr>
          <a:xfrm>
            <a:off x="7285775" y="988405"/>
            <a:ext cx="7113820" cy="7111020"/>
            <a:chOff x="7285775" y="988405"/>
            <a:chExt cx="7113820" cy="7111020"/>
          </a:xfrm>
        </p:grpSpPr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4EF211EF-1D31-4851-BBF0-D23BF957589D}"/>
                </a:ext>
              </a:extLst>
            </p:cNvPr>
            <p:cNvGrpSpPr/>
            <p:nvPr/>
          </p:nvGrpSpPr>
          <p:grpSpPr>
            <a:xfrm rot="10800000">
              <a:off x="13681182" y="7366139"/>
              <a:ext cx="597960" cy="597960"/>
              <a:chOff x="250056" y="6952092"/>
              <a:chExt cx="863849" cy="863849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B59B8E4C-E372-4DE2-A99A-7F1F22535913}"/>
                  </a:ext>
                </a:extLst>
              </p:cNvPr>
              <p:cNvSpPr/>
              <p:nvPr/>
            </p:nvSpPr>
            <p:spPr>
              <a:xfrm>
                <a:off x="250056" y="6952092"/>
                <a:ext cx="863849" cy="86384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59" name="Picture 1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FE7CF80-DF93-44E3-B385-5BA2CF419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14586" y="7027419"/>
                <a:ext cx="724562" cy="713194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3">
              <a:extLst>
                <a:ext uri="{FF2B5EF4-FFF2-40B4-BE49-F238E27FC236}">
                  <a16:creationId xmlns:a16="http://schemas.microsoft.com/office/drawing/2014/main" id="{83A5F556-E5AC-444C-97C4-0332C5F00CF3}"/>
                </a:ext>
              </a:extLst>
            </p:cNvPr>
            <p:cNvSpPr/>
            <p:nvPr/>
          </p:nvSpPr>
          <p:spPr>
            <a:xfrm>
              <a:off x="7285775" y="988405"/>
              <a:ext cx="7113820" cy="711102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1747C42-09D0-4ED9-85FB-935E08D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130" y="6777711"/>
              <a:ext cx="1305549" cy="116016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663D108-2B40-4500-BFF6-1A471549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633" y="5321070"/>
              <a:ext cx="1307011" cy="196004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8F3ABB3-46D4-46F1-AB7D-18C80E58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790" y="6777711"/>
              <a:ext cx="1305549" cy="116016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9515CBD-F3D9-4CD4-9AFF-20476812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293" y="5321070"/>
              <a:ext cx="1307011" cy="196004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5BD9DE4-AAFC-4D8D-9D12-C74D1F4C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631" y="3367530"/>
              <a:ext cx="2331672" cy="3091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2653A6-FD33-46DB-B57E-36E69C82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693" y="1469138"/>
              <a:ext cx="522381" cy="4627858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13">
              <a:extLst>
                <a:ext uri="{FF2B5EF4-FFF2-40B4-BE49-F238E27FC236}">
                  <a16:creationId xmlns:a16="http://schemas.microsoft.com/office/drawing/2014/main" id="{D6303ECE-041A-41B3-B5D4-972C7ED8C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776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6" descr="http://pngimg.com/upload/ice_PNG9326.png">
              <a:extLst>
                <a:ext uri="{FF2B5EF4-FFF2-40B4-BE49-F238E27FC236}">
                  <a16:creationId xmlns:a16="http://schemas.microsoft.com/office/drawing/2014/main" id="{CA6D3A91-2732-4494-961D-2EC80FBAF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475" y="5289817"/>
              <a:ext cx="1661701" cy="100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://pngimg.com/upload/ice_PNG9326.png">
              <a:extLst>
                <a:ext uri="{FF2B5EF4-FFF2-40B4-BE49-F238E27FC236}">
                  <a16:creationId xmlns:a16="http://schemas.microsoft.com/office/drawing/2014/main" id="{04E028E9-F267-4A6E-82CD-08EEC07D0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24699" y="5216300"/>
              <a:ext cx="1678619" cy="101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19C904EE-A8B1-4217-B0F7-2B574571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89547" y="3679572"/>
              <a:ext cx="473021" cy="73836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446C699-C210-4143-BB0D-EEF38B3DB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3400" y="3367530"/>
              <a:ext cx="2331672" cy="30917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82F269-BC73-49FB-8971-F6362924F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80688" y="1469138"/>
              <a:ext cx="511930" cy="4627858"/>
            </a:xfrm>
            <a:prstGeom prst="rect">
              <a:avLst/>
            </a:prstGeom>
          </p:spPr>
        </p:pic>
        <p:cxnSp>
          <p:nvCxnSpPr>
            <p:cNvPr id="51" name="Прямая соединительная линия 25">
              <a:extLst>
                <a:ext uri="{FF2B5EF4-FFF2-40B4-BE49-F238E27FC236}">
                  <a16:creationId xmlns:a16="http://schemas.microsoft.com/office/drawing/2014/main" id="{ED903DFC-8397-435E-9FAE-A96E504F0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53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6" descr="http://pngimg.com/upload/ice_PNG9326.png">
              <a:extLst>
                <a:ext uri="{FF2B5EF4-FFF2-40B4-BE49-F238E27FC236}">
                  <a16:creationId xmlns:a16="http://schemas.microsoft.com/office/drawing/2014/main" id="{E33BC149-BB71-4DF6-A329-9F718E966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564" y="5134975"/>
              <a:ext cx="1709167" cy="11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A171A11-E611-4E93-A4A5-0E5C0A95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8317" y="3679572"/>
              <a:ext cx="473021" cy="73836"/>
            </a:xfrm>
            <a:prstGeom prst="rect">
              <a:avLst/>
            </a:prstGeom>
          </p:spPr>
        </p:pic>
        <p:sp>
          <p:nvSpPr>
            <p:cNvPr id="54" name="Полилиния 30">
              <a:extLst>
                <a:ext uri="{FF2B5EF4-FFF2-40B4-BE49-F238E27FC236}">
                  <a16:creationId xmlns:a16="http://schemas.microsoft.com/office/drawing/2014/main" id="{0012308F-90CD-4235-84CC-96DB756765F6}"/>
                </a:ext>
              </a:extLst>
            </p:cNvPr>
            <p:cNvSpPr/>
            <p:nvPr/>
          </p:nvSpPr>
          <p:spPr>
            <a:xfrm>
              <a:off x="11467000" y="5151429"/>
              <a:ext cx="2192097" cy="122623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6" descr="http://pngimg.com/upload/ice_PNG9326.png">
              <a:extLst>
                <a:ext uri="{FF2B5EF4-FFF2-40B4-BE49-F238E27FC236}">
                  <a16:creationId xmlns:a16="http://schemas.microsoft.com/office/drawing/2014/main" id="{A885F3A4-7F6B-4984-96BC-03D4B89C7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49791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ttp://pngimg.com/upload/ice_PNG9326.png">
              <a:extLst>
                <a:ext uri="{FF2B5EF4-FFF2-40B4-BE49-F238E27FC236}">
                  <a16:creationId xmlns:a16="http://schemas.microsoft.com/office/drawing/2014/main" id="{9413417A-AE1F-48D2-AEC7-2F54B64B1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098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олилиния 18">
              <a:extLst>
                <a:ext uri="{FF2B5EF4-FFF2-40B4-BE49-F238E27FC236}">
                  <a16:creationId xmlns:a16="http://schemas.microsoft.com/office/drawing/2014/main" id="{8D45FAEF-0CA1-4156-A579-40563E462275}"/>
                </a:ext>
              </a:extLst>
            </p:cNvPr>
            <p:cNvSpPr/>
            <p:nvPr/>
          </p:nvSpPr>
          <p:spPr>
            <a:xfrm>
              <a:off x="8190614" y="5459390"/>
              <a:ext cx="2120705" cy="89025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6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плавлення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15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043993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кристалізація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6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FF8361A-D896-4197-9222-1C383691492E}"/>
              </a:ext>
            </a:extLst>
          </p:cNvPr>
          <p:cNvGrpSpPr/>
          <p:nvPr/>
        </p:nvGrpSpPr>
        <p:grpSpPr>
          <a:xfrm>
            <a:off x="7289194" y="988406"/>
            <a:ext cx="7111019" cy="7111019"/>
            <a:chOff x="4751388" y="735012"/>
            <a:chExt cx="4032251" cy="403225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9ED6A1A-BE96-495F-BC93-83B37BB9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735012"/>
              <a:ext cx="4032251" cy="403225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5082AB-CCD0-4A4A-81B4-631BB343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324" y="3550418"/>
              <a:ext cx="3196982" cy="1006592"/>
            </a:xfrm>
            <a:prstGeom prst="rect">
              <a:avLst/>
            </a:prstGeom>
          </p:spPr>
        </p:pic>
        <p:sp>
          <p:nvSpPr>
            <p:cNvPr id="42" name="Цилиндр 12">
              <a:extLst>
                <a:ext uri="{FF2B5EF4-FFF2-40B4-BE49-F238E27FC236}">
                  <a16:creationId xmlns:a16="http://schemas.microsoft.com/office/drawing/2014/main" id="{0901F4DE-D010-47A2-8E3B-C9E22C11A80A}"/>
                </a:ext>
              </a:extLst>
            </p:cNvPr>
            <p:cNvSpPr/>
            <p:nvPr/>
          </p:nvSpPr>
          <p:spPr>
            <a:xfrm>
              <a:off x="5983744" y="3549898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E961986-0150-4DEA-9458-AF50E251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748" y="878408"/>
              <a:ext cx="176614" cy="2513585"/>
            </a:xfrm>
            <a:prstGeom prst="rect">
              <a:avLst/>
            </a:prstGeom>
          </p:spPr>
        </p:pic>
        <p:cxnSp>
          <p:nvCxnSpPr>
            <p:cNvPr id="44" name="Прямая соединительная линия 16">
              <a:extLst>
                <a:ext uri="{FF2B5EF4-FFF2-40B4-BE49-F238E27FC236}">
                  <a16:creationId xmlns:a16="http://schemas.microsoft.com/office/drawing/2014/main" id="{C164452E-3A33-40CE-A63B-91C9C07575C4}"/>
                </a:ext>
              </a:extLst>
            </p:cNvPr>
            <p:cNvCxnSpPr/>
            <p:nvPr/>
          </p:nvCxnSpPr>
          <p:spPr>
            <a:xfrm flipV="1">
              <a:off x="7065055" y="2355850"/>
              <a:ext cx="0" cy="8442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17">
              <a:extLst>
                <a:ext uri="{FF2B5EF4-FFF2-40B4-BE49-F238E27FC236}">
                  <a16:creationId xmlns:a16="http://schemas.microsoft.com/office/drawing/2014/main" id="{B18AEDEF-9BE0-45F3-8535-F4F4FBA68D52}"/>
                </a:ext>
              </a:extLst>
            </p:cNvPr>
            <p:cNvCxnSpPr/>
            <p:nvPr/>
          </p:nvCxnSpPr>
          <p:spPr>
            <a:xfrm flipV="1">
              <a:off x="7065055" y="1638300"/>
              <a:ext cx="0" cy="7239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8E17BE9A-8A72-4828-BB6D-758D580D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784" y="2237959"/>
              <a:ext cx="1287458" cy="1351832"/>
            </a:xfrm>
            <a:prstGeom prst="rect">
              <a:avLst/>
            </a:prstGeom>
          </p:spPr>
        </p:pic>
      </p:grpSp>
      <p:sp>
        <p:nvSpPr>
          <p:cNvPr id="61" name="Button Color - Down">
            <a:extLst>
              <a:ext uri="{FF2B5EF4-FFF2-40B4-BE49-F238E27FC236}">
                <a16:creationId xmlns:a16="http://schemas.microsoft.com/office/drawing/2014/main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кипіння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пароутворення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9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910448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пароутворення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0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згоряння палива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blipFill>
                <a:blip r:embed="rId5"/>
                <a:stretch>
                  <a:fillRect r="-2207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478329" y="1201260"/>
            <a:ext cx="6661057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згоряння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палива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blipFill>
                <a:blip r:embed="rId6"/>
                <a:stretch>
                  <a:fillRect r="-3283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9DE34409-F0A2-4B65-985F-4624A49AF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49" y="1209348"/>
            <a:ext cx="5837785" cy="66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1CF660F0-120F-44B8-A68A-E3FA37E207AF}"/>
                  </a:ext>
                </a:extLst>
              </p:cNvPr>
              <p:cNvSpPr/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кор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повна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1CF660F0-120F-44B8-A68A-E3FA37E2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1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22" grpId="0" animBg="1"/>
      <p:bldP spid="6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4092F609-32F6-4B55-A28E-CDE47893BE70}"/>
              </a:ext>
            </a:extLst>
          </p:cNvPr>
          <p:cNvGrpSpPr/>
          <p:nvPr/>
        </p:nvGrpSpPr>
        <p:grpSpPr>
          <a:xfrm>
            <a:off x="9059498" y="943738"/>
            <a:ext cx="5340097" cy="7155686"/>
            <a:chOff x="5253401" y="749244"/>
            <a:chExt cx="3013899" cy="397892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B768074-3286-464B-85C4-EB154668E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5" r="13138" b="1478"/>
            <a:stretch/>
          </p:blipFill>
          <p:spPr>
            <a:xfrm>
              <a:off x="5253401" y="749244"/>
              <a:ext cx="3013899" cy="3978927"/>
            </a:xfrm>
            <a:prstGeom prst="rect">
              <a:avLst/>
            </a:prstGeom>
          </p:spPr>
        </p:pic>
        <p:grpSp>
          <p:nvGrpSpPr>
            <p:cNvPr id="17" name="Группа 6">
              <a:extLst>
                <a:ext uri="{FF2B5EF4-FFF2-40B4-BE49-F238E27FC236}">
                  <a16:creationId xmlns:a16="http://schemas.microsoft.com/office/drawing/2014/main" id="{B7E76F89-4C4B-4B3E-9953-479EE0649B32}"/>
                </a:ext>
              </a:extLst>
            </p:cNvPr>
            <p:cNvGrpSpPr/>
            <p:nvPr/>
          </p:nvGrpSpPr>
          <p:grpSpPr>
            <a:xfrm>
              <a:off x="7185867" y="1290571"/>
              <a:ext cx="737680" cy="1536590"/>
              <a:chOff x="7185867" y="1290571"/>
              <a:chExt cx="737680" cy="1536590"/>
            </a:xfrm>
          </p:grpSpPr>
          <p:sp>
            <p:nvSpPr>
              <p:cNvPr id="18" name="Выгнутая вверх стрелка 4">
                <a:extLst>
                  <a:ext uri="{FF2B5EF4-FFF2-40B4-BE49-F238E27FC236}">
                    <a16:creationId xmlns:a16="http://schemas.microsoft.com/office/drawing/2014/main" id="{853A18E9-AAD7-4DFC-A0A8-9450CFB29180}"/>
                  </a:ext>
                </a:extLst>
              </p:cNvPr>
              <p:cNvSpPr/>
              <p:nvPr/>
            </p:nvSpPr>
            <p:spPr>
              <a:xfrm rot="2937018">
                <a:off x="6671445" y="1804993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AD885C-FFD4-489B-B5FE-3A2FDAA26C39}"/>
                      </a:ext>
                    </a:extLst>
                  </p:cNvPr>
                  <p:cNvSpPr txBox="1"/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AD885C-FFD4-489B-B5FE-3A2FDAA26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34">
              <a:extLst>
                <a:ext uri="{FF2B5EF4-FFF2-40B4-BE49-F238E27FC236}">
                  <a16:creationId xmlns:a16="http://schemas.microsoft.com/office/drawing/2014/main" id="{5E6E82E7-006C-42D7-8A14-F783EEBFFA71}"/>
                </a:ext>
              </a:extLst>
            </p:cNvPr>
            <p:cNvGrpSpPr/>
            <p:nvPr/>
          </p:nvGrpSpPr>
          <p:grpSpPr>
            <a:xfrm>
              <a:off x="5684520" y="2837430"/>
              <a:ext cx="774652" cy="1536590"/>
              <a:chOff x="5684520" y="2837430"/>
              <a:chExt cx="774652" cy="1536590"/>
            </a:xfrm>
          </p:grpSpPr>
          <p:sp>
            <p:nvSpPr>
              <p:cNvPr id="25" name="Выгнутая вверх стрелка 32">
                <a:extLst>
                  <a:ext uri="{FF2B5EF4-FFF2-40B4-BE49-F238E27FC236}">
                    <a16:creationId xmlns:a16="http://schemas.microsoft.com/office/drawing/2014/main" id="{B66BE995-AA15-474F-909C-EF6A33FE768C}"/>
                  </a:ext>
                </a:extLst>
              </p:cNvPr>
              <p:cNvSpPr/>
              <p:nvPr/>
            </p:nvSpPr>
            <p:spPr>
              <a:xfrm rot="2937018" flipH="1" flipV="1">
                <a:off x="5437004" y="3351852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587CBE2-D256-4BF7-B050-9EE1206C68B6}"/>
                      </a:ext>
                    </a:extLst>
                  </p:cNvPr>
                  <p:cNvSpPr txBox="1"/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587CBE2-D256-4BF7-B050-9EE1206C6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uk-UA" sz="37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uk-UA" sz="3700" i="1">
                          <a:latin typeface="Cambria Math" panose="02040503050406030204" pitchFamily="18" charset="0"/>
                        </a:rPr>
                        <m:t>+ … +</m:t>
                      </m:r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uk-UA" sz="37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uk-UA" sz="37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uk-UA" sz="3700" i="1">
                          <a:latin typeface="Cambria Math" panose="02040503050406030204" pitchFamily="18" charset="0"/>
                        </a:rPr>
                        <m:t>+ … +</m:t>
                      </m:r>
                      <m:sSubSup>
                        <m:sSubSupPr>
                          <m:ctrlPr>
                            <a:rPr lang="uk-UA" sz="3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uk-UA" sz="37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uk-UA" sz="37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719031" y="2119452"/>
            <a:ext cx="769640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 теплового балансу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47D77B1D-B11A-4490-88AC-29D23C3BFF99}"/>
                  </a:ext>
                </a:extLst>
              </p:cNvPr>
              <p:cNvSpPr/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uk-UA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віддана тілом</a:t>
                </a:r>
              </a:p>
            </p:txBody>
          </p:sp>
        </mc:Choice>
        <mc:Fallback xmlns="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47D77B1D-B11A-4490-88AC-29D23C3BF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blipFill>
                <a:blip r:embed="rId8"/>
                <a:stretch>
                  <a:fillRect b="-1461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12601A9-E8B2-4FE3-BFB7-43F64BF3D699}"/>
                  </a:ext>
                </a:extLst>
              </p:cNvPr>
              <p:cNvSpPr/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одержана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тілом</a:t>
                </a:r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12601A9-E8B2-4FE3-BFB7-43F64BF3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blipFill>
                <a:blip r:embed="rId9"/>
                <a:stretch>
                  <a:fillRect r="-437" b="-13740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2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903516" y="2468879"/>
            <a:ext cx="5791497" cy="37856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кмоль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взятих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8DE79D-5FA2-4EFF-82D1-132E6560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979" y="1184385"/>
            <a:ext cx="5308300" cy="6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A37D4-8F0F-4957-8E53-6C677BDE5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86"/>
          <a:stretch/>
        </p:blipFill>
        <p:spPr>
          <a:xfrm>
            <a:off x="0" y="-1"/>
            <a:ext cx="14398978" cy="8099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91717B35-5DC9-4139-984D-A316250EF7CB}"/>
              </a:ext>
            </a:extLst>
          </p:cNvPr>
          <p:cNvSpPr/>
          <p:nvPr/>
        </p:nvSpPr>
        <p:spPr>
          <a:xfrm>
            <a:off x="1199033" y="7241595"/>
            <a:ext cx="1200214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складаються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E349B20F-FE10-4E5D-AD02-B1854480EBF0}"/>
              </a:ext>
            </a:extLst>
          </p:cNvPr>
          <p:cNvSpPr/>
          <p:nvPr/>
        </p:nvSpPr>
        <p:spPr>
          <a:xfrm>
            <a:off x="1199032" y="7223307"/>
            <a:ext cx="1200214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D818FB96-ABEF-4C2C-97FA-2DB09439F14E}"/>
              </a:ext>
            </a:extLst>
          </p:cNvPr>
          <p:cNvSpPr/>
          <p:nvPr/>
        </p:nvSpPr>
        <p:spPr>
          <a:xfrm>
            <a:off x="416511" y="4555497"/>
            <a:ext cx="8018737" cy="126248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температурою?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B7E83E95-6C13-402C-B7AB-08DE5825B413}"/>
              </a:ext>
            </a:extLst>
          </p:cNvPr>
          <p:cNvSpPr/>
          <p:nvPr/>
        </p:nvSpPr>
        <p:spPr>
          <a:xfrm>
            <a:off x="6129880" y="2140709"/>
            <a:ext cx="8018737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В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одиницях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841681" y="1728641"/>
            <a:ext cx="6296590" cy="48972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Закоркована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посудина,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К.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47C19F-2A91-47B5-B191-43A5A4B1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493" y="1259916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951409" y="2258993"/>
            <a:ext cx="4882463" cy="403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аргон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МПа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кДж?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066ED6-B2A1-4ACF-BFE6-C1BFCCF6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88" y="1675486"/>
            <a:ext cx="6956100" cy="64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d-2.jpg">
            <a:extLst>
              <a:ext uri="{FF2B5EF4-FFF2-40B4-BE49-F238E27FC236}">
                <a16:creationId xmlns:a16="http://schemas.microsoft.com/office/drawing/2014/main" id="{7D563C74-1E00-459A-A136-63051363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53" y="988406"/>
            <a:ext cx="8331960" cy="71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297094" y="1570812"/>
            <a:ext cx="5573089" cy="5506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 Шматок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кг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нагріли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 кДж.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питому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</p:spTree>
    <p:extLst>
      <p:ext uri="{BB962C8B-B14F-4D97-AF65-F5344CB8AC3E}">
        <p14:creationId xmlns:p14="http://schemas.microsoft.com/office/powerpoint/2010/main" val="21622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28462" y="1998365"/>
            <a:ext cx="5573089" cy="4608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суміші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неону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BF2C6F-F692-491A-8E6C-1BD71D9D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88" y="2585855"/>
            <a:ext cx="7455304" cy="3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67284" y="1259916"/>
            <a:ext cx="5864649" cy="6567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одноатомний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ізохорно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так,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зростає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кДж.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кПа.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B9E1C-DB96-4320-80BB-EFF732CA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58" y="1998365"/>
            <a:ext cx="693072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1. 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2959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знаєте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Формули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розрахунку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теплопередача?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8991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6. Як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розрахувати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передану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ним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наведіть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7. 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питомої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теплоємності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2137878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8. Як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обчислити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кристалічної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рідини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пару?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51609"/>
            <a:ext cx="14400213" cy="4753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0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406014" y="2219664"/>
            <a:ext cx="12043954" cy="5411222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Середній</a:t>
            </a:r>
            <a:r>
              <a:rPr lang="ru-RU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рівень</a:t>
            </a:r>
            <a:endParaRPr lang="ru-RU" sz="4800" b="1" dirty="0" smtClean="0">
              <a:solidFill>
                <a:srgbClr val="FFC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контрольні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запитання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с.220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Достатній</a:t>
            </a:r>
            <a:r>
              <a:rPr lang="ru-RU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рівень</a:t>
            </a:r>
            <a:endParaRPr lang="ru-RU" sz="4800" b="1" dirty="0">
              <a:solidFill>
                <a:srgbClr val="FFC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§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36, 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 №1</a:t>
            </a:r>
          </a:p>
          <a:p>
            <a:pPr algn="ctr"/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Високий</a:t>
            </a:r>
            <a:r>
              <a:rPr lang="ru-RU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рівень</a:t>
            </a:r>
            <a:endParaRPr lang="ru-RU" sz="48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36,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№2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FB186FF1-7C19-4A90-9CBA-AB342CFFD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>
            <a:fillRect/>
          </a:stretch>
        </p:blipFill>
        <p:spPr bwMode="auto">
          <a:xfrm>
            <a:off x="0" y="-20638"/>
            <a:ext cx="14398978" cy="81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Термодинаміка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829391" y="6209394"/>
            <a:ext cx="10741430" cy="1781907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Термодинаміка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розділ фізики, що вивчає співвідношення і перетворення теплової та інших форм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38440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82356359-6EC6-487C-9AB6-891CDDD55A4E}"/>
              </a:ext>
            </a:extLst>
          </p:cNvPr>
          <p:cNvSpPr/>
          <p:nvPr/>
        </p:nvSpPr>
        <p:spPr>
          <a:xfrm>
            <a:off x="1259187" y="6583679"/>
            <a:ext cx="4956048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7F6FE747-1621-4809-8AAA-90C5CA9B1D39}"/>
              </a:ext>
            </a:extLst>
          </p:cNvPr>
          <p:cNvSpPr/>
          <p:nvPr/>
        </p:nvSpPr>
        <p:spPr>
          <a:xfrm>
            <a:off x="7113246" y="6583678"/>
            <a:ext cx="6027780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взаємодія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7E4E8B-9AA7-4315-ADFB-75E8021D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"/>
          <a:stretch/>
        </p:blipFill>
        <p:spPr>
          <a:xfrm>
            <a:off x="719031" y="2279056"/>
            <a:ext cx="6108285" cy="404971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95A35C6-E6C2-489B-9CDD-35C63C3A3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9697" t="8118" r="12700" b="10684"/>
          <a:stretch/>
        </p:blipFill>
        <p:spPr bwMode="auto">
          <a:xfrm>
            <a:off x="7904965" y="2279056"/>
            <a:ext cx="4937282" cy="40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712462" y="1275280"/>
            <a:ext cx="1297528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Частинка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(атом, молекул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йон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98B83-2467-46F3-81B5-309FBDA9D1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94" y="988406"/>
            <a:ext cx="7111019" cy="7111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423129" y="1482578"/>
            <a:ext cx="6521123" cy="4962612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 енергія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термодинаміці)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сума кінетичних енергій хаотичного (теплового) руху частинок речовини, з яких складається тіло, і потенціальних енергій їх взаємодії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id="{EBED1A00-141C-4632-8119-6F54209CF3CE}"/>
                  </a:ext>
                </a:extLst>
              </p:cNvPr>
              <p:cNvSpPr/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id="{EBED1A00-141C-4632-8119-6F54209CF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7">
            <a:extLst>
              <a:ext uri="{FF2B5EF4-FFF2-40B4-BE49-F238E27FC236}">
                <a16:creationId xmlns:a16="http://schemas.microsoft.com/office/drawing/2014/main" id="{D6D4B427-0F48-4B4F-80EE-D26DEAA40AC9}"/>
              </a:ext>
            </a:extLst>
          </p:cNvPr>
          <p:cNvGrpSpPr/>
          <p:nvPr/>
        </p:nvGrpSpPr>
        <p:grpSpPr>
          <a:xfrm>
            <a:off x="9832663" y="3070578"/>
            <a:ext cx="3180078" cy="3142958"/>
            <a:chOff x="729788" y="1800314"/>
            <a:chExt cx="1999694" cy="197635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84AB6DB-981D-436D-BE1B-9FBF27226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004" r="-6141"/>
            <a:stretch/>
          </p:blipFill>
          <p:spPr>
            <a:xfrm flipH="1">
              <a:off x="743521" y="1809753"/>
              <a:ext cx="1985961" cy="1966912"/>
            </a:xfrm>
            <a:prstGeom prst="ellipse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9CB8C5-B6DD-4223-92EC-B55CCA2F7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118" t="14289" r="3941" b="7315"/>
            <a:stretch/>
          </p:blipFill>
          <p:spPr>
            <a:xfrm>
              <a:off x="729788" y="1800314"/>
              <a:ext cx="1790035" cy="1796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CE4354A9-06FD-44AC-9EFA-14DEA0B1A970}"/>
                  </a:ext>
                </a:extLst>
              </p:cNvPr>
              <p:cNvSpPr/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CE4354A9-06FD-44AC-9EFA-14DEA0B1A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0636757" cy="71689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 ідеального газу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11875696" y="5356435"/>
            <a:ext cx="2523899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58A88201-E07E-46FB-A7F9-20EEAB4E226D}"/>
              </a:ext>
            </a:extLst>
          </p:cNvPr>
          <p:cNvSpPr/>
          <p:nvPr/>
        </p:nvSpPr>
        <p:spPr>
          <a:xfrm>
            <a:off x="9100965" y="1192555"/>
            <a:ext cx="4929673" cy="3897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Дорівнює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обертального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рухів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C874711D-7578-426A-BC10-0693B8B3D4D3}"/>
              </a:ext>
            </a:extLst>
          </p:cNvPr>
          <p:cNvSpPr/>
          <p:nvPr/>
        </p:nvSpPr>
        <p:spPr>
          <a:xfrm>
            <a:off x="270519" y="1350050"/>
            <a:ext cx="6783595" cy="12917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абсолютній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температурі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1DB2D38A-8A47-4565-9D9A-99F43E9158C0}"/>
              </a:ext>
            </a:extLst>
          </p:cNvPr>
          <p:cNvSpPr/>
          <p:nvPr/>
        </p:nvSpPr>
        <p:spPr>
          <a:xfrm>
            <a:off x="270519" y="3141121"/>
            <a:ext cx="678359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одноатомного газу: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BB0D7B79-857D-47FE-AC7F-EF36FE6B83D3}"/>
                  </a:ext>
                </a:extLst>
              </p:cNvPr>
              <p:cNvSpPr/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BB0D7B79-857D-47FE-AC7F-EF36FE6B8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D5745746-52BB-4348-89F8-380752133BD9}"/>
                  </a:ext>
                </a:extLst>
              </p:cNvPr>
              <p:cNvSpPr/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D5745746-52BB-4348-89F8-38075213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68F5D8F2-9D57-40DF-8106-5F72F901F2D7}"/>
                  </a:ext>
                </a:extLst>
              </p:cNvPr>
              <p:cNvSpPr/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68F5D8F2-9D57-40DF-8106-5F72F901F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D0D28F0-BE70-43F1-8D51-FE2E4D8A5370}"/>
                  </a:ext>
                </a:extLst>
              </p:cNvPr>
              <p:cNvSpPr/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D0D28F0-BE70-43F1-8D51-FE2E4D8A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ілка: униз 22">
            <a:extLst>
              <a:ext uri="{FF2B5EF4-FFF2-40B4-BE49-F238E27FC236}">
                <a16:creationId xmlns:a16="http://schemas.microsoft.com/office/drawing/2014/main" id="{A31CD605-960D-4DB8-8018-0987D48CEEC9}"/>
              </a:ext>
            </a:extLst>
          </p:cNvPr>
          <p:cNvSpPr/>
          <p:nvPr/>
        </p:nvSpPr>
        <p:spPr>
          <a:xfrm rot="16200000">
            <a:off x="8417662" y="6882154"/>
            <a:ext cx="1533781" cy="542568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F1C545C5-7AFE-4F74-8962-A650815ADDF2}"/>
                  </a:ext>
                </a:extLst>
              </p:cNvPr>
              <p:cNvSpPr/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𝑝𝑉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F1C545C5-7AFE-4F74-8962-A650815AD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F2A5B43C-AEBB-4B16-AE08-5EEFB31AF851}"/>
                  </a:ext>
                </a:extLst>
              </p:cNvPr>
              <p:cNvSpPr/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F2A5B43C-AEBB-4B16-AE08-5EEFB31AF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A82AE205-4E6B-4C4C-8564-4EF2317717A6}"/>
              </a:ext>
            </a:extLst>
          </p:cNvPr>
          <p:cNvSpPr/>
          <p:nvPr/>
        </p:nvSpPr>
        <p:spPr>
          <a:xfrm>
            <a:off x="2693945" y="5850924"/>
            <a:ext cx="1533781" cy="407486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8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2051649" y="1295278"/>
            <a:ext cx="10296914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86EE8CF4-F667-4B6A-AF5E-C12448C78DE6}"/>
              </a:ext>
            </a:extLst>
          </p:cNvPr>
          <p:cNvSpPr/>
          <p:nvPr/>
        </p:nvSpPr>
        <p:spPr>
          <a:xfrm>
            <a:off x="1400788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Теплопередача</a:t>
            </a:r>
          </a:p>
        </p:txBody>
      </p:sp>
      <p:sp>
        <p:nvSpPr>
          <p:cNvPr id="27" name="Button Color - Down">
            <a:extLst>
              <a:ext uri="{FF2B5EF4-FFF2-40B4-BE49-F238E27FC236}">
                <a16:creationId xmlns:a16="http://schemas.microsoft.com/office/drawing/2014/main" id="{15947010-6981-4BA7-86E4-4C91CE202671}"/>
              </a:ext>
            </a:extLst>
          </p:cNvPr>
          <p:cNvSpPr/>
          <p:nvPr/>
        </p:nvSpPr>
        <p:spPr>
          <a:xfrm>
            <a:off x="8146821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роботи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7D39E1A-0574-4BC5-9D0E-B8340FCF9924}"/>
              </a:ext>
            </a:extLst>
          </p:cNvPr>
          <p:cNvGrpSpPr/>
          <p:nvPr/>
        </p:nvGrpSpPr>
        <p:grpSpPr>
          <a:xfrm>
            <a:off x="8302900" y="2230913"/>
            <a:ext cx="4617513" cy="4617509"/>
            <a:chOff x="8195140" y="2906529"/>
            <a:chExt cx="2286368" cy="228636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697372D1-2417-45C8-A7FF-03C1CFD777A8}"/>
                </a:ext>
              </a:extLst>
            </p:cNvPr>
            <p:cNvSpPr/>
            <p:nvPr/>
          </p:nvSpPr>
          <p:spPr>
            <a:xfrm>
              <a:off x="8195140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7150497-5696-461F-8503-3F883C335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6" t="8111" r="470" b="-2996"/>
            <a:stretch/>
          </p:blipFill>
          <p:spPr>
            <a:xfrm>
              <a:off x="8195140" y="2906529"/>
              <a:ext cx="2286368" cy="2286366"/>
            </a:xfrm>
            <a:prstGeom prst="ellipse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24EEF61-88AC-4BE4-811E-F25FDEE3A83F}"/>
              </a:ext>
            </a:extLst>
          </p:cNvPr>
          <p:cNvGrpSpPr/>
          <p:nvPr/>
        </p:nvGrpSpPr>
        <p:grpSpPr>
          <a:xfrm>
            <a:off x="1556866" y="2230912"/>
            <a:ext cx="4617515" cy="4617511"/>
            <a:chOff x="3740865" y="2906528"/>
            <a:chExt cx="2286369" cy="2286367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7F5AF39-1F16-46B8-8954-665655E1A603}"/>
                </a:ext>
              </a:extLst>
            </p:cNvPr>
            <p:cNvSpPr/>
            <p:nvPr/>
          </p:nvSpPr>
          <p:spPr>
            <a:xfrm>
              <a:off x="3740866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7EC0147-321C-4AA3-B0CD-F13DA2D6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6" t="23023" r="4650" b="10052"/>
            <a:stretch/>
          </p:blipFill>
          <p:spPr>
            <a:xfrm>
              <a:off x="3740865" y="2906528"/>
              <a:ext cx="2286369" cy="22863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3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9198EB30-C712-46C8-8D1A-B3D7DF60DF63}"/>
              </a:ext>
            </a:extLst>
          </p:cNvPr>
          <p:cNvGrpSpPr/>
          <p:nvPr/>
        </p:nvGrpSpPr>
        <p:grpSpPr>
          <a:xfrm>
            <a:off x="7278745" y="981379"/>
            <a:ext cx="7120850" cy="7118046"/>
            <a:chOff x="8043227" y="2132634"/>
            <a:chExt cx="4033838" cy="4032250"/>
          </a:xfrm>
        </p:grpSpPr>
        <p:sp>
          <p:nvSpPr>
            <p:cNvPr id="20" name="Прямоугольник 37">
              <a:extLst>
                <a:ext uri="{FF2B5EF4-FFF2-40B4-BE49-F238E27FC236}">
                  <a16:creationId xmlns:a16="http://schemas.microsoft.com/office/drawing/2014/main" id="{EE6E21B6-0543-4E1B-B26F-772B54F0513B}"/>
                </a:ext>
              </a:extLst>
            </p:cNvPr>
            <p:cNvSpPr/>
            <p:nvPr/>
          </p:nvSpPr>
          <p:spPr>
            <a:xfrm flipV="1">
              <a:off x="8043227" y="2132634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DED1CEC-156C-4749-AEBC-6BAB792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833" y="2135975"/>
              <a:ext cx="312807" cy="312807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2C0D58E-19B0-43D0-BD8B-8F557D7D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612" y="2739990"/>
              <a:ext cx="312807" cy="3128071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9">
              <a:extLst>
                <a:ext uri="{FF2B5EF4-FFF2-40B4-BE49-F238E27FC236}">
                  <a16:creationId xmlns:a16="http://schemas.microsoft.com/office/drawing/2014/main" id="{E2551FCB-9674-4F06-8368-7661A52EA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1739" y="4590877"/>
              <a:ext cx="0" cy="1148009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10">
              <a:extLst>
                <a:ext uri="{FF2B5EF4-FFF2-40B4-BE49-F238E27FC236}">
                  <a16:creationId xmlns:a16="http://schemas.microsoft.com/office/drawing/2014/main" id="{2F549EEE-1066-44F9-9F52-359B6862A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3759821"/>
              <a:ext cx="0" cy="1371187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1">
              <a:extLst>
                <a:ext uri="{FF2B5EF4-FFF2-40B4-BE49-F238E27FC236}">
                  <a16:creationId xmlns:a16="http://schemas.microsoft.com/office/drawing/2014/main" id="{9E29B003-BA8F-4468-B46D-814706610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2993428"/>
              <a:ext cx="0" cy="771156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12">
              <a:extLst>
                <a:ext uri="{FF2B5EF4-FFF2-40B4-BE49-F238E27FC236}">
                  <a16:creationId xmlns:a16="http://schemas.microsoft.com/office/drawing/2014/main" id="{0941B2F8-50FE-484A-BB7C-52491C193043}"/>
                </a:ext>
              </a:extLst>
            </p:cNvPr>
            <p:cNvCxnSpPr>
              <a:cxnSpLocks/>
            </p:cNvCxnSpPr>
            <p:nvPr/>
          </p:nvCxnSpPr>
          <p:spPr>
            <a:xfrm>
              <a:off x="9841739" y="4364659"/>
              <a:ext cx="0" cy="234332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с двумя скругленными соседними углами 30">
              <a:extLst>
                <a:ext uri="{FF2B5EF4-FFF2-40B4-BE49-F238E27FC236}">
                  <a16:creationId xmlns:a16="http://schemas.microsoft.com/office/drawing/2014/main" id="{F09882CC-625F-48FC-A36A-E77A23C8A188}"/>
                </a:ext>
              </a:extLst>
            </p:cNvPr>
            <p:cNvSpPr/>
            <p:nvPr/>
          </p:nvSpPr>
          <p:spPr>
            <a:xfrm flipV="1">
              <a:off x="9359264" y="4901049"/>
              <a:ext cx="1489295" cy="1029546"/>
            </a:xfrm>
            <a:custGeom>
              <a:avLst/>
              <a:gdLst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54150 w 1479550"/>
                <a:gd name="connsiteY2" fmla="*/ 450855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38155 w 1479550"/>
                <a:gd name="connsiteY0" fmla="*/ 13133 h 962459"/>
                <a:gd name="connsiteX1" fmla="*/ 1009645 w 1479550"/>
                <a:gd name="connsiteY1" fmla="*/ 9958 h 962459"/>
                <a:gd name="connsiteX2" fmla="*/ 1438275 w 1479550"/>
                <a:gd name="connsiteY2" fmla="*/ 349688 h 962459"/>
                <a:gd name="connsiteX3" fmla="*/ 1466850 w 1479550"/>
                <a:gd name="connsiteY3" fmla="*/ 962459 h 962459"/>
                <a:gd name="connsiteX4" fmla="*/ 1479550 w 1479550"/>
                <a:gd name="connsiteY4" fmla="*/ 962459 h 962459"/>
                <a:gd name="connsiteX5" fmla="*/ 0 w 1479550"/>
                <a:gd name="connsiteY5" fmla="*/ 962459 h 962459"/>
                <a:gd name="connsiteX6" fmla="*/ 0 w 1479550"/>
                <a:gd name="connsiteY6" fmla="*/ 962459 h 962459"/>
                <a:gd name="connsiteX7" fmla="*/ 0 w 1479550"/>
                <a:gd name="connsiteY7" fmla="*/ 438588 h 962459"/>
                <a:gd name="connsiteX8" fmla="*/ 438155 w 1479550"/>
                <a:gd name="connsiteY8" fmla="*/ 13133 h 962459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28575 w 1489075"/>
                <a:gd name="connsiteY7" fmla="*/ 448196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26723 w 1489075"/>
                <a:gd name="connsiteY2" fmla="*/ 359157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76375"/>
                <a:gd name="connsiteY0" fmla="*/ 25777 h 967244"/>
                <a:gd name="connsiteX1" fmla="*/ 1019170 w 1476375"/>
                <a:gd name="connsiteY1" fmla="*/ 14743 h 967244"/>
                <a:gd name="connsiteX2" fmla="*/ 1426723 w 1476375"/>
                <a:gd name="connsiteY2" fmla="*/ 359157 h 967244"/>
                <a:gd name="connsiteX3" fmla="*/ 1476375 w 1476375"/>
                <a:gd name="connsiteY3" fmla="*/ 967244 h 967244"/>
                <a:gd name="connsiteX4" fmla="*/ 1467998 w 1476375"/>
                <a:gd name="connsiteY4" fmla="*/ 964901 h 967244"/>
                <a:gd name="connsiteX5" fmla="*/ 9525 w 1476375"/>
                <a:gd name="connsiteY5" fmla="*/ 967244 h 967244"/>
                <a:gd name="connsiteX6" fmla="*/ 0 w 1476375"/>
                <a:gd name="connsiteY6" fmla="*/ 967244 h 967244"/>
                <a:gd name="connsiteX7" fmla="*/ 28575 w 1476375"/>
                <a:gd name="connsiteY7" fmla="*/ 469966 h 967244"/>
                <a:gd name="connsiteX8" fmla="*/ 117095 w 1476375"/>
                <a:gd name="connsiteY8" fmla="*/ 151079 h 967244"/>
                <a:gd name="connsiteX9" fmla="*/ 450022 w 1476375"/>
                <a:gd name="connsiteY9" fmla="*/ 25777 h 967244"/>
                <a:gd name="connsiteX0" fmla="*/ 450022 w 1476375"/>
                <a:gd name="connsiteY0" fmla="*/ 25777 h 971927"/>
                <a:gd name="connsiteX1" fmla="*/ 1019170 w 1476375"/>
                <a:gd name="connsiteY1" fmla="*/ 14743 h 971927"/>
                <a:gd name="connsiteX2" fmla="*/ 1426723 w 1476375"/>
                <a:gd name="connsiteY2" fmla="*/ 359157 h 971927"/>
                <a:gd name="connsiteX3" fmla="*/ 1476375 w 1476375"/>
                <a:gd name="connsiteY3" fmla="*/ 967244 h 971927"/>
                <a:gd name="connsiteX4" fmla="*/ 1371981 w 1476375"/>
                <a:gd name="connsiteY4" fmla="*/ 971927 h 971927"/>
                <a:gd name="connsiteX5" fmla="*/ 9525 w 1476375"/>
                <a:gd name="connsiteY5" fmla="*/ 967244 h 971927"/>
                <a:gd name="connsiteX6" fmla="*/ 0 w 1476375"/>
                <a:gd name="connsiteY6" fmla="*/ 967244 h 971927"/>
                <a:gd name="connsiteX7" fmla="*/ 28575 w 1476375"/>
                <a:gd name="connsiteY7" fmla="*/ 469966 h 971927"/>
                <a:gd name="connsiteX8" fmla="*/ 117095 w 1476375"/>
                <a:gd name="connsiteY8" fmla="*/ 151079 h 971927"/>
                <a:gd name="connsiteX9" fmla="*/ 450022 w 1476375"/>
                <a:gd name="connsiteY9" fmla="*/ 25777 h 971927"/>
                <a:gd name="connsiteX0" fmla="*/ 450022 w 1464666"/>
                <a:gd name="connsiteY0" fmla="*/ 25777 h 971927"/>
                <a:gd name="connsiteX1" fmla="*/ 1019170 w 1464666"/>
                <a:gd name="connsiteY1" fmla="*/ 14743 h 971927"/>
                <a:gd name="connsiteX2" fmla="*/ 1426723 w 1464666"/>
                <a:gd name="connsiteY2" fmla="*/ 359157 h 971927"/>
                <a:gd name="connsiteX3" fmla="*/ 1464666 w 1464666"/>
                <a:gd name="connsiteY3" fmla="*/ 967244 h 971927"/>
                <a:gd name="connsiteX4" fmla="*/ 1371981 w 1464666"/>
                <a:gd name="connsiteY4" fmla="*/ 971927 h 971927"/>
                <a:gd name="connsiteX5" fmla="*/ 9525 w 1464666"/>
                <a:gd name="connsiteY5" fmla="*/ 967244 h 971927"/>
                <a:gd name="connsiteX6" fmla="*/ 0 w 1464666"/>
                <a:gd name="connsiteY6" fmla="*/ 967244 h 971927"/>
                <a:gd name="connsiteX7" fmla="*/ 28575 w 1464666"/>
                <a:gd name="connsiteY7" fmla="*/ 469966 h 971927"/>
                <a:gd name="connsiteX8" fmla="*/ 117095 w 1464666"/>
                <a:gd name="connsiteY8" fmla="*/ 151079 h 971927"/>
                <a:gd name="connsiteX9" fmla="*/ 450022 w 1464666"/>
                <a:gd name="connsiteY9" fmla="*/ 25777 h 971927"/>
                <a:gd name="connsiteX0" fmla="*/ 450022 w 1464666"/>
                <a:gd name="connsiteY0" fmla="*/ 24226 h 970376"/>
                <a:gd name="connsiteX1" fmla="*/ 1019170 w 1464666"/>
                <a:gd name="connsiteY1" fmla="*/ 15534 h 970376"/>
                <a:gd name="connsiteX2" fmla="*/ 1426723 w 1464666"/>
                <a:gd name="connsiteY2" fmla="*/ 357606 h 970376"/>
                <a:gd name="connsiteX3" fmla="*/ 1464666 w 1464666"/>
                <a:gd name="connsiteY3" fmla="*/ 965693 h 970376"/>
                <a:gd name="connsiteX4" fmla="*/ 1371981 w 1464666"/>
                <a:gd name="connsiteY4" fmla="*/ 970376 h 970376"/>
                <a:gd name="connsiteX5" fmla="*/ 9525 w 1464666"/>
                <a:gd name="connsiteY5" fmla="*/ 965693 h 970376"/>
                <a:gd name="connsiteX6" fmla="*/ 0 w 1464666"/>
                <a:gd name="connsiteY6" fmla="*/ 965693 h 970376"/>
                <a:gd name="connsiteX7" fmla="*/ 28575 w 1464666"/>
                <a:gd name="connsiteY7" fmla="*/ 468415 h 970376"/>
                <a:gd name="connsiteX8" fmla="*/ 117095 w 1464666"/>
                <a:gd name="connsiteY8" fmla="*/ 149528 h 970376"/>
                <a:gd name="connsiteX9" fmla="*/ 450022 w 1464666"/>
                <a:gd name="connsiteY9" fmla="*/ 24226 h 970376"/>
                <a:gd name="connsiteX0" fmla="*/ 452363 w 1464666"/>
                <a:gd name="connsiteY0" fmla="*/ 21325 h 972160"/>
                <a:gd name="connsiteX1" fmla="*/ 1019170 w 1464666"/>
                <a:gd name="connsiteY1" fmla="*/ 17318 h 972160"/>
                <a:gd name="connsiteX2" fmla="*/ 1426723 w 1464666"/>
                <a:gd name="connsiteY2" fmla="*/ 359390 h 972160"/>
                <a:gd name="connsiteX3" fmla="*/ 1464666 w 1464666"/>
                <a:gd name="connsiteY3" fmla="*/ 967477 h 972160"/>
                <a:gd name="connsiteX4" fmla="*/ 1371981 w 1464666"/>
                <a:gd name="connsiteY4" fmla="*/ 972160 h 972160"/>
                <a:gd name="connsiteX5" fmla="*/ 9525 w 1464666"/>
                <a:gd name="connsiteY5" fmla="*/ 967477 h 972160"/>
                <a:gd name="connsiteX6" fmla="*/ 0 w 1464666"/>
                <a:gd name="connsiteY6" fmla="*/ 967477 h 972160"/>
                <a:gd name="connsiteX7" fmla="*/ 28575 w 1464666"/>
                <a:gd name="connsiteY7" fmla="*/ 470199 h 972160"/>
                <a:gd name="connsiteX8" fmla="*/ 117095 w 1464666"/>
                <a:gd name="connsiteY8" fmla="*/ 151312 h 972160"/>
                <a:gd name="connsiteX9" fmla="*/ 452363 w 1464666"/>
                <a:gd name="connsiteY9" fmla="*/ 21325 h 972160"/>
                <a:gd name="connsiteX0" fmla="*/ 452363 w 1464666"/>
                <a:gd name="connsiteY0" fmla="*/ 21325 h 999103"/>
                <a:gd name="connsiteX1" fmla="*/ 1019170 w 1464666"/>
                <a:gd name="connsiteY1" fmla="*/ 17318 h 999103"/>
                <a:gd name="connsiteX2" fmla="*/ 1426723 w 1464666"/>
                <a:gd name="connsiteY2" fmla="*/ 359390 h 999103"/>
                <a:gd name="connsiteX3" fmla="*/ 1464666 w 1464666"/>
                <a:gd name="connsiteY3" fmla="*/ 967477 h 999103"/>
                <a:gd name="connsiteX4" fmla="*/ 1371981 w 1464666"/>
                <a:gd name="connsiteY4" fmla="*/ 972160 h 999103"/>
                <a:gd name="connsiteX5" fmla="*/ 718955 w 1464666"/>
                <a:gd name="connsiteY5" fmla="*/ 999069 h 999103"/>
                <a:gd name="connsiteX6" fmla="*/ 9525 w 1464666"/>
                <a:gd name="connsiteY6" fmla="*/ 967477 h 999103"/>
                <a:gd name="connsiteX7" fmla="*/ 0 w 1464666"/>
                <a:gd name="connsiteY7" fmla="*/ 967477 h 999103"/>
                <a:gd name="connsiteX8" fmla="*/ 28575 w 1464666"/>
                <a:gd name="connsiteY8" fmla="*/ 470199 h 999103"/>
                <a:gd name="connsiteX9" fmla="*/ 117095 w 1464666"/>
                <a:gd name="connsiteY9" fmla="*/ 151312 h 999103"/>
                <a:gd name="connsiteX10" fmla="*/ 452363 w 1464666"/>
                <a:gd name="connsiteY10" fmla="*/ 21325 h 999103"/>
                <a:gd name="connsiteX0" fmla="*/ 452363 w 1464666"/>
                <a:gd name="connsiteY0" fmla="*/ 21325 h 999114"/>
                <a:gd name="connsiteX1" fmla="*/ 1019170 w 1464666"/>
                <a:gd name="connsiteY1" fmla="*/ 17318 h 999114"/>
                <a:gd name="connsiteX2" fmla="*/ 1426723 w 1464666"/>
                <a:gd name="connsiteY2" fmla="*/ 359390 h 999114"/>
                <a:gd name="connsiteX3" fmla="*/ 1464666 w 1464666"/>
                <a:gd name="connsiteY3" fmla="*/ 967477 h 999114"/>
                <a:gd name="connsiteX4" fmla="*/ 1371981 w 1464666"/>
                <a:gd name="connsiteY4" fmla="*/ 972160 h 999114"/>
                <a:gd name="connsiteX5" fmla="*/ 718955 w 1464666"/>
                <a:gd name="connsiteY5" fmla="*/ 999069 h 999114"/>
                <a:gd name="connsiteX6" fmla="*/ 9525 w 1464666"/>
                <a:gd name="connsiteY6" fmla="*/ 967477 h 999114"/>
                <a:gd name="connsiteX7" fmla="*/ 0 w 1464666"/>
                <a:gd name="connsiteY7" fmla="*/ 967477 h 999114"/>
                <a:gd name="connsiteX8" fmla="*/ 28575 w 1464666"/>
                <a:gd name="connsiteY8" fmla="*/ 470199 h 999114"/>
                <a:gd name="connsiteX9" fmla="*/ 117095 w 1464666"/>
                <a:gd name="connsiteY9" fmla="*/ 151312 h 999114"/>
                <a:gd name="connsiteX10" fmla="*/ 452363 w 1464666"/>
                <a:gd name="connsiteY10" fmla="*/ 21325 h 999114"/>
                <a:gd name="connsiteX0" fmla="*/ 452363 w 1464666"/>
                <a:gd name="connsiteY0" fmla="*/ 21325 h 1000277"/>
                <a:gd name="connsiteX1" fmla="*/ 1019170 w 1464666"/>
                <a:gd name="connsiteY1" fmla="*/ 17318 h 1000277"/>
                <a:gd name="connsiteX2" fmla="*/ 1426723 w 1464666"/>
                <a:gd name="connsiteY2" fmla="*/ 359390 h 1000277"/>
                <a:gd name="connsiteX3" fmla="*/ 1464666 w 1464666"/>
                <a:gd name="connsiteY3" fmla="*/ 967477 h 1000277"/>
                <a:gd name="connsiteX4" fmla="*/ 1371981 w 1464666"/>
                <a:gd name="connsiteY4" fmla="*/ 972160 h 1000277"/>
                <a:gd name="connsiteX5" fmla="*/ 718955 w 1464666"/>
                <a:gd name="connsiteY5" fmla="*/ 999069 h 1000277"/>
                <a:gd name="connsiteX6" fmla="*/ 9525 w 1464666"/>
                <a:gd name="connsiteY6" fmla="*/ 967477 h 1000277"/>
                <a:gd name="connsiteX7" fmla="*/ 0 w 1464666"/>
                <a:gd name="connsiteY7" fmla="*/ 967477 h 1000277"/>
                <a:gd name="connsiteX8" fmla="*/ 28575 w 1464666"/>
                <a:gd name="connsiteY8" fmla="*/ 470199 h 1000277"/>
                <a:gd name="connsiteX9" fmla="*/ 117095 w 1464666"/>
                <a:gd name="connsiteY9" fmla="*/ 151312 h 1000277"/>
                <a:gd name="connsiteX10" fmla="*/ 452363 w 1464666"/>
                <a:gd name="connsiteY10" fmla="*/ 21325 h 1000277"/>
                <a:gd name="connsiteX0" fmla="*/ 452363 w 1464666"/>
                <a:gd name="connsiteY0" fmla="*/ 21325 h 1000349"/>
                <a:gd name="connsiteX1" fmla="*/ 1019170 w 1464666"/>
                <a:gd name="connsiteY1" fmla="*/ 17318 h 1000349"/>
                <a:gd name="connsiteX2" fmla="*/ 1426723 w 1464666"/>
                <a:gd name="connsiteY2" fmla="*/ 359390 h 1000349"/>
                <a:gd name="connsiteX3" fmla="*/ 1464666 w 1464666"/>
                <a:gd name="connsiteY3" fmla="*/ 967477 h 1000349"/>
                <a:gd name="connsiteX4" fmla="*/ 1460972 w 1464666"/>
                <a:gd name="connsiteY4" fmla="*/ 974501 h 1000349"/>
                <a:gd name="connsiteX5" fmla="*/ 718955 w 1464666"/>
                <a:gd name="connsiteY5" fmla="*/ 999069 h 1000349"/>
                <a:gd name="connsiteX6" fmla="*/ 9525 w 1464666"/>
                <a:gd name="connsiteY6" fmla="*/ 967477 h 1000349"/>
                <a:gd name="connsiteX7" fmla="*/ 0 w 1464666"/>
                <a:gd name="connsiteY7" fmla="*/ 967477 h 1000349"/>
                <a:gd name="connsiteX8" fmla="*/ 28575 w 1464666"/>
                <a:gd name="connsiteY8" fmla="*/ 470199 h 1000349"/>
                <a:gd name="connsiteX9" fmla="*/ 117095 w 1464666"/>
                <a:gd name="connsiteY9" fmla="*/ 151312 h 1000349"/>
                <a:gd name="connsiteX10" fmla="*/ 452363 w 1464666"/>
                <a:gd name="connsiteY10" fmla="*/ 21325 h 1000349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9525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18892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12519"/>
                <a:gd name="connsiteX1" fmla="*/ 1019170 w 1464666"/>
                <a:gd name="connsiteY1" fmla="*/ 17318 h 1012519"/>
                <a:gd name="connsiteX2" fmla="*/ 1426723 w 1464666"/>
                <a:gd name="connsiteY2" fmla="*/ 359390 h 1012519"/>
                <a:gd name="connsiteX3" fmla="*/ 1464666 w 1464666"/>
                <a:gd name="connsiteY3" fmla="*/ 967477 h 1012519"/>
                <a:gd name="connsiteX4" fmla="*/ 1460972 w 1464666"/>
                <a:gd name="connsiteY4" fmla="*/ 974501 h 1012519"/>
                <a:gd name="connsiteX5" fmla="*/ 718955 w 1464666"/>
                <a:gd name="connsiteY5" fmla="*/ 1010778 h 1012519"/>
                <a:gd name="connsiteX6" fmla="*/ 4841 w 1464666"/>
                <a:gd name="connsiteY6" fmla="*/ 967477 h 1012519"/>
                <a:gd name="connsiteX7" fmla="*/ 0 w 1464666"/>
                <a:gd name="connsiteY7" fmla="*/ 967477 h 1012519"/>
                <a:gd name="connsiteX8" fmla="*/ 28575 w 1464666"/>
                <a:gd name="connsiteY8" fmla="*/ 470199 h 1012519"/>
                <a:gd name="connsiteX9" fmla="*/ 117095 w 1464666"/>
                <a:gd name="connsiteY9" fmla="*/ 151312 h 1012519"/>
                <a:gd name="connsiteX10" fmla="*/ 452363 w 1464666"/>
                <a:gd name="connsiteY10" fmla="*/ 21325 h 10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666" h="1012519">
                  <a:moveTo>
                    <a:pt x="452363" y="21325"/>
                  </a:moveTo>
                  <a:cubicBezTo>
                    <a:pt x="656618" y="-1958"/>
                    <a:pt x="830790" y="-10199"/>
                    <a:pt x="1019170" y="17318"/>
                  </a:cubicBezTo>
                  <a:cubicBezTo>
                    <a:pt x="1282624" y="55418"/>
                    <a:pt x="1394973" y="124511"/>
                    <a:pt x="1426723" y="359390"/>
                  </a:cubicBezTo>
                  <a:cubicBezTo>
                    <a:pt x="1440481" y="665247"/>
                    <a:pt x="1460433" y="791795"/>
                    <a:pt x="1464666" y="967477"/>
                  </a:cubicBezTo>
                  <a:lnTo>
                    <a:pt x="1460972" y="974501"/>
                  </a:lnTo>
                  <a:cubicBezTo>
                    <a:pt x="1250323" y="996742"/>
                    <a:pt x="1109928" y="1018983"/>
                    <a:pt x="718955" y="1010778"/>
                  </a:cubicBezTo>
                  <a:cubicBezTo>
                    <a:pt x="252975" y="1011956"/>
                    <a:pt x="107831" y="985034"/>
                    <a:pt x="4841" y="967477"/>
                  </a:cubicBezTo>
                  <a:lnTo>
                    <a:pt x="0" y="967477"/>
                  </a:lnTo>
                  <a:lnTo>
                    <a:pt x="28575" y="470199"/>
                  </a:lnTo>
                  <a:cubicBezTo>
                    <a:pt x="48871" y="336123"/>
                    <a:pt x="46854" y="225343"/>
                    <a:pt x="117095" y="151312"/>
                  </a:cubicBezTo>
                  <a:cubicBezTo>
                    <a:pt x="187336" y="77281"/>
                    <a:pt x="302798" y="45999"/>
                    <a:pt x="452363" y="21325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87D4B87-0272-4D73-9FB0-D15516B1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761" y="4055095"/>
              <a:ext cx="1521171" cy="188214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4720F93-7BAA-4E35-8525-C07DFEA3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396" y="5193005"/>
              <a:ext cx="802810" cy="64701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7E19FD2-8673-4CEA-99FB-F14DBE62D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8" t="17316" r="12200" b="42329"/>
            <a:stretch/>
          </p:blipFill>
          <p:spPr>
            <a:xfrm>
              <a:off x="9705764" y="5420241"/>
              <a:ext cx="818828" cy="4462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E6007A4-2EC6-40D1-92B0-A0E6464D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806" y="5053302"/>
              <a:ext cx="1039190" cy="83752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23217A7-B488-4FFC-AF83-4DED49D95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8" t="17316" r="12200" b="42329"/>
            <a:stretch/>
          </p:blipFill>
          <p:spPr>
            <a:xfrm>
              <a:off x="9559816" y="5310087"/>
              <a:ext cx="1059924" cy="5777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3C452E4-FA2E-49DD-A449-C33702F8C705}"/>
                    </a:ext>
                  </a:extLst>
                </p:cNvPr>
                <p:cNvSpPr txBox="1"/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3C452E4-FA2E-49DD-A449-C33702F8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88ACA2-540E-45A6-AA09-75495CD1D11A}"/>
                    </a:ext>
                  </a:extLst>
                </p:cNvPr>
                <p:cNvSpPr txBox="1"/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ль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оду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88ACA2-540E-45A6-AA09-75495CD1D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Процес теплопередачі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929502" y="1754328"/>
            <a:ext cx="5337591" cy="4579814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Теплопередача (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теплообмін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3973970" y="1295773"/>
            <a:ext cx="6452271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86EE8CF4-F667-4B6A-AF5E-C12448C78DE6}"/>
              </a:ext>
            </a:extLst>
          </p:cNvPr>
          <p:cNvSpPr/>
          <p:nvPr/>
        </p:nvSpPr>
        <p:spPr>
          <a:xfrm>
            <a:off x="45441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Теплопровідність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29">
            <a:extLst>
              <a:ext uri="{FF2B5EF4-FFF2-40B4-BE49-F238E27FC236}">
                <a16:creationId xmlns:a16="http://schemas.microsoft.com/office/drawing/2014/main" id="{157213C7-4D6B-41FB-BFBE-A08BE912D886}"/>
              </a:ext>
            </a:extLst>
          </p:cNvPr>
          <p:cNvGrpSpPr/>
          <p:nvPr/>
        </p:nvGrpSpPr>
        <p:grpSpPr>
          <a:xfrm>
            <a:off x="838884" y="2497853"/>
            <a:ext cx="3711614" cy="3711611"/>
            <a:chOff x="499470" y="1534520"/>
            <a:chExt cx="2286368" cy="228636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4419637-D7CB-49C6-BCB0-CCA0EC878784}"/>
                </a:ext>
              </a:extLst>
            </p:cNvPr>
            <p:cNvSpPr/>
            <p:nvPr/>
          </p:nvSpPr>
          <p:spPr>
            <a:xfrm>
              <a:off x="49947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185D0C0-FBBE-41FA-9521-40CC3D48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63" y="2026799"/>
              <a:ext cx="2051201" cy="130314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CD549E5-01E6-4A65-87F7-38A571FC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" y="1909161"/>
              <a:ext cx="1459904" cy="923053"/>
            </a:xfrm>
            <a:prstGeom prst="rect">
              <a:avLst/>
            </a:prstGeom>
          </p:spPr>
        </p:pic>
      </p:grpSp>
      <p:grpSp>
        <p:nvGrpSpPr>
          <p:cNvPr id="24" name="Группа 74">
            <a:extLst>
              <a:ext uri="{FF2B5EF4-FFF2-40B4-BE49-F238E27FC236}">
                <a16:creationId xmlns:a16="http://schemas.microsoft.com/office/drawing/2014/main" id="{479A5C88-AF7C-429C-AF3E-5F524985FFA1}"/>
              </a:ext>
            </a:extLst>
          </p:cNvPr>
          <p:cNvGrpSpPr/>
          <p:nvPr/>
        </p:nvGrpSpPr>
        <p:grpSpPr>
          <a:xfrm>
            <a:off x="9781106" y="2497853"/>
            <a:ext cx="3719969" cy="3711610"/>
            <a:chOff x="6358163" y="1534520"/>
            <a:chExt cx="2291515" cy="22863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C20F671-4549-417E-B893-903CB01557E5}"/>
                </a:ext>
              </a:extLst>
            </p:cNvPr>
            <p:cNvSpPr/>
            <p:nvPr/>
          </p:nvSpPr>
          <p:spPr>
            <a:xfrm>
              <a:off x="636331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C21CCF6-8149-4685-AE99-7FF725FF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28" t="-39343" r="3986" b="-30217"/>
            <a:stretch/>
          </p:blipFill>
          <p:spPr>
            <a:xfrm>
              <a:off x="6358163" y="1534520"/>
              <a:ext cx="2291515" cy="2286366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D4B0CBA-03A9-4602-AA54-CF863EE5E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774" y="2415941"/>
              <a:ext cx="710526" cy="449244"/>
            </a:xfrm>
            <a:prstGeom prst="rect">
              <a:avLst/>
            </a:prstGeom>
          </p:spPr>
        </p:pic>
      </p:grpSp>
      <p:grpSp>
        <p:nvGrpSpPr>
          <p:cNvPr id="30" name="Группа 72">
            <a:extLst>
              <a:ext uri="{FF2B5EF4-FFF2-40B4-BE49-F238E27FC236}">
                <a16:creationId xmlns:a16="http://schemas.microsoft.com/office/drawing/2014/main" id="{0A07B0C6-D7AB-4941-AD17-C2017BF45CCB}"/>
              </a:ext>
            </a:extLst>
          </p:cNvPr>
          <p:cNvGrpSpPr/>
          <p:nvPr/>
        </p:nvGrpSpPr>
        <p:grpSpPr>
          <a:xfrm>
            <a:off x="5309995" y="2497853"/>
            <a:ext cx="3711614" cy="3711611"/>
            <a:chOff x="3428816" y="1534520"/>
            <a:chExt cx="2286368" cy="228636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E7C1411-5FC7-4080-AF2C-8F646897EC04}"/>
                </a:ext>
              </a:extLst>
            </p:cNvPr>
            <p:cNvSpPr/>
            <p:nvPr/>
          </p:nvSpPr>
          <p:spPr>
            <a:xfrm>
              <a:off x="3428816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A29F02B-5174-41B5-A9DD-923904B1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134" y="1866589"/>
              <a:ext cx="1741025" cy="163861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B4EFD98-44C0-4104-8903-8D0DD074D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505" y="2388393"/>
              <a:ext cx="368688" cy="23311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8EA4F8E-4DFA-4990-8FBA-8F66052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882" y="2616200"/>
              <a:ext cx="250678" cy="15849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E1AFB61E-07CD-4E48-90A3-A232A907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898" y="2388393"/>
              <a:ext cx="368688" cy="233110"/>
            </a:xfrm>
            <a:prstGeom prst="rect">
              <a:avLst/>
            </a:prstGeom>
          </p:spPr>
        </p:pic>
      </p:grpSp>
      <p:sp>
        <p:nvSpPr>
          <p:cNvPr id="43" name="Button Color - Down">
            <a:extLst>
              <a:ext uri="{FF2B5EF4-FFF2-40B4-BE49-F238E27FC236}">
                <a16:creationId xmlns:a16="http://schemas.microsoft.com/office/drawing/2014/main" id="{A826CDB1-CC3F-4C53-A74F-1AABB1CA9A5D}"/>
              </a:ext>
            </a:extLst>
          </p:cNvPr>
          <p:cNvSpPr/>
          <p:nvPr/>
        </p:nvSpPr>
        <p:spPr>
          <a:xfrm>
            <a:off x="5841979" y="6694646"/>
            <a:ext cx="2716251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tton Color - Down">
            <a:extLst>
              <a:ext uri="{FF2B5EF4-FFF2-40B4-BE49-F238E27FC236}">
                <a16:creationId xmlns:a16="http://schemas.microsoft.com/office/drawing/2014/main" id="{7FCFD689-93AE-4F15-B188-25B443C0CBEF}"/>
              </a:ext>
            </a:extLst>
          </p:cNvPr>
          <p:cNvSpPr/>
          <p:nvPr/>
        </p:nvSpPr>
        <p:spPr>
          <a:xfrm>
            <a:off x="968098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Випромінювання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9302</TotalTime>
  <Words>925</Words>
  <Application>Microsoft Office PowerPoint</Application>
  <PresentationFormat>Произвольный</PresentationFormat>
  <Paragraphs>145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Gerbera</vt:lpstr>
      <vt:lpstr>Roboto</vt:lpstr>
      <vt:lpstr>Symbol</vt:lpstr>
      <vt:lpstr>Verdana</vt:lpstr>
      <vt:lpstr>Office Theme</vt:lpstr>
      <vt:lpstr>1_Office Theme</vt:lpstr>
      <vt:lpstr>Внутрішня енергія. Способи зміни внутрішньої енергії</vt:lpstr>
      <vt:lpstr>Проблемні запитання</vt:lpstr>
      <vt:lpstr>Термодинаміка</vt:lpstr>
      <vt:lpstr>Поняття внутрішньої енергії</vt:lpstr>
      <vt:lpstr>Поняття внутрішньої енергії</vt:lpstr>
      <vt:lpstr>Внутрішня енергія ідеального газу</vt:lpstr>
      <vt:lpstr>Внутрішня енергія</vt:lpstr>
      <vt:lpstr>Процес теплопередачі</vt:lpstr>
      <vt:lpstr>Види теплопередачі</vt:lpstr>
      <vt:lpstr>Види теплопередачі</vt:lpstr>
      <vt:lpstr>Види теплопередачі</vt:lpstr>
      <vt:lpstr>Види теплопередачі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фронтального опитування</vt:lpstr>
      <vt:lpstr>Запитання для фронтального опитування</vt:lpstr>
      <vt:lpstr>Запитання для фронтального опитування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Влад Шейко</cp:lastModifiedBy>
  <cp:revision>783</cp:revision>
  <dcterms:created xsi:type="dcterms:W3CDTF">2015-01-15T13:10:55Z</dcterms:created>
  <dcterms:modified xsi:type="dcterms:W3CDTF">2022-10-19T17:56:24Z</dcterms:modified>
</cp:coreProperties>
</file>