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16"/>
  </p:notesMasterIdLst>
  <p:sldIdLst>
    <p:sldId id="283" r:id="rId2"/>
    <p:sldId id="268" r:id="rId3"/>
    <p:sldId id="269" r:id="rId4"/>
    <p:sldId id="270" r:id="rId5"/>
    <p:sldId id="271" r:id="rId6"/>
    <p:sldId id="272" r:id="rId7"/>
    <p:sldId id="275" r:id="rId8"/>
    <p:sldId id="276" r:id="rId9"/>
    <p:sldId id="277" r:id="rId10"/>
    <p:sldId id="278" r:id="rId11"/>
    <p:sldId id="279" r:id="rId12"/>
    <p:sldId id="281" r:id="rId13"/>
    <p:sldId id="282" r:id="rId14"/>
    <p:sldId id="26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352"/>
    <a:srgbClr val="B45F06"/>
    <a:srgbClr val="FFE3D5"/>
    <a:srgbClr val="FCC195"/>
    <a:srgbClr val="FFEFE7"/>
    <a:srgbClr val="CA642C"/>
    <a:srgbClr val="CC5B06"/>
    <a:srgbClr val="F5DDCF"/>
    <a:srgbClr val="EEC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BC6CF-9BCB-75BE-25CA-2B47F749DFE7}" v="341" dt="2022-06-06T06:53:03.579"/>
    <p1510:client id="{83B98342-9915-3448-547E-0D5D323C07CD}" v="2" dt="2022-06-06T06:56:51.859"/>
    <p1510:client id="{864A552E-9DFA-8315-6810-1B5B9CA96DA3}" v="3" dt="2022-06-03T09:36:49.779"/>
    <p1510:client id="{A6A5830A-CFC3-042D-7BF5-85A28511DD8C}" v="4" dt="2022-06-06T07:04:18.790"/>
    <p1510:client id="{FF551FCE-24AF-1EC5-5BF2-C3C99D16E181}" v="11" dt="2022-06-06T06:55:19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87346" autoAdjust="0"/>
  </p:normalViewPr>
  <p:slideViewPr>
    <p:cSldViewPr snapToGrid="0">
      <p:cViewPr varScale="1">
        <p:scale>
          <a:sx n="101" d="100"/>
          <a:sy n="101" d="100"/>
        </p:scale>
        <p:origin x="105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https://www.shutterstock.com/ru/image-vector/flat-vector-design-statistical-data-analysis-1766397167</a:t>
            </a:r>
            <a:endParaRPr lang="uk-UA" dirty="0" smtClean="0"/>
          </a:p>
          <a:p>
            <a:r>
              <a:rPr lang="en-US" dirty="0" smtClean="0"/>
              <a:t>https://www.shutterstock.com/ru/image-vector/data-icon-set-272842727</a:t>
            </a: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4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https://www.shutterstock.com/ru/image-vector/thumb-winking-emoticon-1152035540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8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https://www.shutterstock.com/ru/image-vector/type-information-visual-tactile-olfactory-auditory-1689975190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84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https://www.shutterstock.com/ru/image-vector/people-working-big-data-analyzing-auditing-1907489746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95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https://www.shutterstock.com/ru/image-vector/health-document-search-medical-record-2145059471</a:t>
            </a:r>
            <a:endParaRPr lang="ru-RU" dirty="0" smtClean="0"/>
          </a:p>
          <a:p>
            <a:r>
              <a:rPr lang="en-US" dirty="0" smtClean="0"/>
              <a:t>https://www.shutterstock.com/ru/image-vector/marketing-manager-searching-new-information-content-2164198479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05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https://www.shutterstock.com/ru/image-vector/popular-browser-window-search-box-engine-1566986080</a:t>
            </a:r>
            <a:endParaRPr lang="ru-RU" dirty="0" smtClean="0"/>
          </a:p>
          <a:p>
            <a:r>
              <a:rPr lang="en-US" dirty="0" smtClean="0"/>
              <a:t>https://www.shutterstock.com/ru/image-vector/address-navigation-bar-icon-business-concept-2056485080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85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google.com/search?q=%D0%BF%D0%BE%D1%88%D1%83%D0%BA+%D0%B7%D0%B0+%D0%BA%D0%B0%D1%80%D1%82%D0%B8%D0%BD%D0%BA%D0%BE%D1%8E&amp;hl=ru&amp;sxsrf=ALiCzsaQfUFrI5KM-9o3E4s19tMMd_k8ow:1660240072626&amp;source=lnms&amp;tbm=isch&amp;sa=X&amp;ved=2ahUKEwiC3JSerL_5AhUYG-wKHY_PDjYQ_AUoAXoECAEQAw&amp;cshid=1660240233405825&amp;biw=1536&amp;bih=754&amp;dpr=1.25#imgrc=Gy61RBhNOiqNDM&amp;imgdii=2cDWWQpnlguS9M</a:t>
            </a: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83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https://www.shutterstock.com/ru/image-vector/woman-holding-magnifying-glass-loupe-looking-2074912792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783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google.com.ua/search?q=%D1%96%D0%BD%D1%82%D0%B5%D1%80%D0%BD%D0%B5%D1%82+%D0%B5%D0%BD%D1%86%D0%B8%D0%BA%D0%BB%D0%BE%D0%BF%D0%B5%D0%B4%D1%96%D1%97&amp;hl=ru&amp;sxsrf=ALiCzsYvEOiqFlUOXVPjTGV3X0KT66HrnA:1660306584074&amp;source=lnms&amp;tbm=isch&amp;sa=X&amp;ved=2ahUKEwios6WBpMH5AhWxgv0HHf8aCpAQ_AUoAXoECAIQAw&amp;biw=1536&amp;bih=754&amp;dpr=1.25#imgrc=R4LUDyAN-ShLqM</a:t>
            </a:r>
            <a:endParaRPr lang="uk-UA" dirty="0" smtClean="0"/>
          </a:p>
          <a:p>
            <a:r>
              <a:rPr lang="en-US" dirty="0" smtClean="0"/>
              <a:t>https://www.google.com.ua/search?q=%D0%B5%D0%BB%D0%B5%D0%BA%D1%82%D1%80%D0%BE%D0%BD%D0%BD%D1%96+%D0%B1%D1%96%D0%B1%D0%BB%D1%96%D0%BE%D1%82%D0%B5%D0%BA%D0%B8&amp;tbm=isch&amp;ved=2ahUKEwj53IyCpMH5AhUTtqQKHUL9CQ4Q2-cCegQIABAA&amp;oq=%D0%B5%D0%BB%D0%B5%D0%BA%D1%82%D1%80%D0%BE%D0%BD%D0%BD%D1%96+%D0%B1%D1%96%D0%B1%D0%BB%D1%96%D0%BE%D1%82%D0%B5%D0%BA%D0%B8&amp;gs_lcp=CgNpbWcQAzIFCAAQgAQyBAgAEBgyBAgAEBgyBAgAEBgyBAgAEBgyBAgAEBgyBAgAEBg6BAgjECc6BAgAEEM6CAgAEIAEELEDOgQIABADOgsIABCABBCxAxCDAToICAAQsQMQgwE6BggAEB4QCFCzDFiwNmDxOGgAcAB4AIABYogBrw-SAQIyMpgBAKABAaoBC2d3cy13aXotaW1nwAEB&amp;sclient=img&amp;ei=mUT2YrmsLpPskgXC-qdw&amp;bih=754&amp;biw=1536&amp;hl=ru#imgrc=IHuGw6GTlwaRLM</a:t>
            </a:r>
            <a:endParaRPr lang="uk-UA" dirty="0" smtClean="0"/>
          </a:p>
          <a:p>
            <a:r>
              <a:rPr lang="en-US" dirty="0" smtClean="0"/>
              <a:t>https://www.shutterstock.com/ru/image-photo/female-student-wearing-face-mask-having-1914581257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45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https://www.shutterstock.com/ru/image-vector/collection-computer-virus-detection-icons-system-1956953866</a:t>
            </a:r>
            <a:endParaRPr lang="ru-RU" dirty="0" smtClean="0"/>
          </a:p>
          <a:p>
            <a:r>
              <a:rPr lang="en-US" dirty="0" smtClean="0"/>
              <a:t>https://www.google.com.ua/search?q=%D0%BA%D1%96%D0%B1%D0%B5%D1%80%D0%B1%D1%83%D0%BB%D1%96%D0%BD%D0%B3&amp;tbm=isch&amp;ved=2ahUKEwjOmMvRtbf5AhUPhRoKHWpsB-cQ2-cCegQIABAA&amp;oq=%D0%BA%D1%96%D0%B1%D0%B5%D1%80&amp;gs_lcp=CgNpbWcQARgAMgUIABCABDIFCAAQgAQyBQgAEIAEMgUIABCABDIFCAAQgAQyBQgAEIAEMgUIABCABDIFCAAQgAQyBQgAEIAEMgUIABCABDoECAAQQzoECAAQHjoECAAQGDoECCMQJzoLCAAQgAQQsQMQgwE6CAgAELEDEIMBOggIABCABBCxA1CHCVjZMmCMP2gBcAB4AIABb4gB0wWSAQMxLjaYAQCgAQGqAQtnd3Mtd2l6LWltZ8ABAQ&amp;sclient=img&amp;ei=5hjxYs6NHY-KaurYnbgO&amp;bih=754&amp;biw=1536&amp;hl=ru#imgrc=7SqmuOHawH5rN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10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725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202954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691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3684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762945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46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3405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64417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699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2468145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6698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093204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8577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903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6432996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47573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951132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3788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19299" y="974856"/>
            <a:ext cx="5111752" cy="1414002"/>
          </a:xfrm>
        </p:spPr>
        <p:txBody>
          <a:bodyPr/>
          <a:lstStyle/>
          <a:p>
            <a:r>
              <a:rPr lang="uk-UA" sz="2800" dirty="0" smtClean="0">
                <a:solidFill>
                  <a:srgbClr val="C00000"/>
                </a:solidFill>
                <a:latin typeface="AGFatumC" panose="00000500000000000000" pitchFamily="50" charset="0"/>
              </a:rPr>
              <a:t>Як безпечно знаходити освітню інформацію в інтернеті</a:t>
            </a:r>
            <a:endParaRPr lang="ru-RU" sz="2800" dirty="0">
              <a:solidFill>
                <a:srgbClr val="C00000"/>
              </a:solidFill>
              <a:latin typeface="AGFatumC" panose="00000500000000000000" pitchFamily="50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latin typeface="AGFatumC" panose="00000500000000000000" pitchFamily="50" charset="0"/>
              </a:rPr>
              <a:t>Інформатика 4 клас</a:t>
            </a:r>
          </a:p>
          <a:p>
            <a:r>
              <a:rPr lang="uk-UA" dirty="0" smtClean="0">
                <a:latin typeface="AGFatumC" panose="00000500000000000000" pitchFamily="50" charset="0"/>
              </a:rPr>
              <a:t>Підготував учитель інформатики </a:t>
            </a:r>
            <a:r>
              <a:rPr lang="uk-UA" dirty="0" err="1" smtClean="0">
                <a:latin typeface="AGFatumC" panose="00000500000000000000" pitchFamily="50" charset="0"/>
              </a:rPr>
              <a:t>Зіньківського</a:t>
            </a:r>
            <a:r>
              <a:rPr lang="uk-UA" dirty="0" smtClean="0">
                <a:latin typeface="AGFatumC" panose="00000500000000000000" pitchFamily="50" charset="0"/>
              </a:rPr>
              <a:t> опорного ліцею №1 </a:t>
            </a:r>
            <a:r>
              <a:rPr lang="uk-UA" dirty="0" err="1" smtClean="0">
                <a:latin typeface="AGFatumC" panose="00000500000000000000" pitchFamily="50" charset="0"/>
              </a:rPr>
              <a:t>Зіньківської</a:t>
            </a:r>
            <a:r>
              <a:rPr lang="uk-UA" dirty="0" smtClean="0">
                <a:latin typeface="AGFatumC" panose="00000500000000000000" pitchFamily="50" charset="0"/>
              </a:rPr>
              <a:t> міської ради</a:t>
            </a:r>
          </a:p>
          <a:p>
            <a:r>
              <a:rPr lang="uk-UA" dirty="0" err="1" smtClean="0">
                <a:latin typeface="AGFatumC" panose="00000500000000000000" pitchFamily="50" charset="0"/>
              </a:rPr>
              <a:t>Сідак</a:t>
            </a:r>
            <a:r>
              <a:rPr lang="uk-UA" dirty="0" smtClean="0">
                <a:latin typeface="AGFatumC" panose="00000500000000000000" pitchFamily="50" charset="0"/>
              </a:rPr>
              <a:t> Євген</a:t>
            </a:r>
            <a:endParaRPr lang="ru-RU" dirty="0">
              <a:latin typeface="AGFatum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Алгоритм пошуку в мережі Інтернет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5668" y="1906844"/>
            <a:ext cx="1881700" cy="1027755"/>
          </a:xfrm>
          <a:prstGeom prst="roundRect">
            <a:avLst/>
          </a:prstGeom>
          <a:solidFill>
            <a:schemeClr val="bg1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Доберемо ключові слова або фрази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8833" y="3414513"/>
            <a:ext cx="1881700" cy="1027755"/>
          </a:xfrm>
          <a:prstGeom prst="roundRect">
            <a:avLst/>
          </a:prstGeom>
          <a:solidFill>
            <a:schemeClr val="bg1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Здійснемо</a:t>
            </a:r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пошук в Інтернеті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97066" y="3383024"/>
            <a:ext cx="1881700" cy="1027755"/>
          </a:xfrm>
          <a:prstGeom prst="roundRect">
            <a:avLst/>
          </a:prstGeom>
          <a:solidFill>
            <a:schemeClr val="bg1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Проаналізуйте дані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0871" y="3383024"/>
            <a:ext cx="1881700" cy="1027755"/>
          </a:xfrm>
          <a:prstGeom prst="roundRect">
            <a:avLst/>
          </a:prstGeom>
          <a:solidFill>
            <a:schemeClr val="bg1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Збережемо знайдене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298996" y="2985630"/>
            <a:ext cx="261374" cy="377851"/>
          </a:xfrm>
          <a:prstGeom prst="downArrow">
            <a:avLst/>
          </a:prstGeom>
          <a:solidFill>
            <a:srgbClr val="FFE3D5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418346" y="3595882"/>
            <a:ext cx="483649" cy="362738"/>
          </a:xfrm>
          <a:prstGeom prst="rightArrow">
            <a:avLst/>
          </a:prstGeom>
          <a:solidFill>
            <a:srgbClr val="FFE3D5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541975" y="3595882"/>
            <a:ext cx="483649" cy="362738"/>
          </a:xfrm>
          <a:prstGeom prst="rightArrow">
            <a:avLst/>
          </a:prstGeom>
          <a:solidFill>
            <a:srgbClr val="FFE3D5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2800196">
            <a:off x="2506864" y="2604967"/>
            <a:ext cx="1709318" cy="362738"/>
          </a:xfrm>
          <a:prstGeom prst="rightArrow">
            <a:avLst/>
          </a:prstGeom>
          <a:solidFill>
            <a:srgbClr val="FFE3D5"/>
          </a:solidFill>
          <a:ln>
            <a:solidFill>
              <a:srgbClr val="DA8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47" y="698405"/>
            <a:ext cx="2004973" cy="17223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44" y="1828194"/>
            <a:ext cx="1439332" cy="15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Навчання в інтернеті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48276" y="1908265"/>
            <a:ext cx="2072542" cy="876615"/>
            <a:chOff x="-25401" y="1767871"/>
            <a:chExt cx="2072542" cy="876615"/>
          </a:xfrm>
        </p:grpSpPr>
        <p:sp>
          <p:nvSpPr>
            <p:cNvPr id="3" name="Овальная выноска 2"/>
            <p:cNvSpPr/>
            <p:nvPr/>
          </p:nvSpPr>
          <p:spPr>
            <a:xfrm rot="10800000">
              <a:off x="69062" y="1767871"/>
              <a:ext cx="1978079" cy="876615"/>
            </a:xfrm>
            <a:prstGeom prst="wedgeEllipseCallout">
              <a:avLst>
                <a:gd name="adj1" fmla="val -113370"/>
                <a:gd name="adj2" fmla="val 104741"/>
              </a:avLst>
            </a:prstGeom>
            <a:ln>
              <a:solidFill>
                <a:srgbClr val="B45F0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25401" y="1899224"/>
              <a:ext cx="207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smtClean="0">
                  <a:latin typeface="AGFatumC" panose="00000500000000000000" pitchFamily="50" charset="0"/>
                </a:rPr>
                <a:t>Інтернет- енциклопедії</a:t>
              </a:r>
              <a:endParaRPr lang="ru-RU" dirty="0">
                <a:latin typeface="AGFatumC" panose="00000500000000000000" pitchFamily="50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518550" y="1989751"/>
            <a:ext cx="2158021" cy="977900"/>
            <a:chOff x="3361377" y="1602086"/>
            <a:chExt cx="2151711" cy="876615"/>
          </a:xfrm>
        </p:grpSpPr>
        <p:sp>
          <p:nvSpPr>
            <p:cNvPr id="4" name="Овальная выноска 3"/>
            <p:cNvSpPr/>
            <p:nvPr/>
          </p:nvSpPr>
          <p:spPr>
            <a:xfrm rot="10800000">
              <a:off x="3401921" y="1602086"/>
              <a:ext cx="2070624" cy="876615"/>
            </a:xfrm>
            <a:prstGeom prst="wedgeEllipseCallout">
              <a:avLst>
                <a:gd name="adj1" fmla="val -535"/>
                <a:gd name="adj2" fmla="val 103017"/>
              </a:avLst>
            </a:prstGeom>
            <a:ln>
              <a:solidFill>
                <a:srgbClr val="B45F0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61377" y="1760715"/>
              <a:ext cx="2151711" cy="543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latin typeface="AGFatumC" panose="00000500000000000000" pitchFamily="50" charset="0"/>
                  <a:ea typeface="Calibri" panose="020F0502020204030204" pitchFamily="34" charset="0"/>
                </a:rPr>
                <a:t>Е</a:t>
              </a:r>
              <a:r>
                <a:rPr lang="uk-UA" dirty="0" smtClean="0">
                  <a:latin typeface="AGFatumC" panose="00000500000000000000" pitchFamily="50" charset="0"/>
                  <a:ea typeface="Calibri" panose="020F0502020204030204" pitchFamily="34" charset="0"/>
                </a:rPr>
                <a:t>лектронні бібліотеки</a:t>
              </a:r>
              <a:endParaRPr lang="ru-RU" dirty="0">
                <a:latin typeface="AGFatumC" panose="00000500000000000000" pitchFamily="50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460498" y="1924477"/>
            <a:ext cx="2036776" cy="876615"/>
            <a:chOff x="6498977" y="1602086"/>
            <a:chExt cx="2036776" cy="876615"/>
          </a:xfrm>
        </p:grpSpPr>
        <p:sp>
          <p:nvSpPr>
            <p:cNvPr id="5" name="Овальная выноска 4"/>
            <p:cNvSpPr/>
            <p:nvPr/>
          </p:nvSpPr>
          <p:spPr>
            <a:xfrm rot="10800000">
              <a:off x="6537456" y="1602086"/>
              <a:ext cx="1959818" cy="876615"/>
            </a:xfrm>
            <a:prstGeom prst="wedgeEllipseCallout">
              <a:avLst>
                <a:gd name="adj1" fmla="val 101058"/>
                <a:gd name="adj2" fmla="val 103017"/>
              </a:avLst>
            </a:prstGeom>
            <a:ln>
              <a:solidFill>
                <a:srgbClr val="B45F0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498977" y="1886506"/>
              <a:ext cx="2036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dirty="0">
                  <a:latin typeface="AGFatumC" panose="00000500000000000000" pitchFamily="50" charset="0"/>
                  <a:ea typeface="Calibri" panose="020F0502020204030204" pitchFamily="34" charset="0"/>
                </a:rPr>
                <a:t>О</a:t>
              </a:r>
              <a:r>
                <a:rPr lang="uk-UA" dirty="0" smtClean="0">
                  <a:latin typeface="AGFatumC" panose="00000500000000000000" pitchFamily="50" charset="0"/>
                  <a:ea typeface="Calibri" panose="020F0502020204030204" pitchFamily="34" charset="0"/>
                </a:rPr>
                <a:t>нлайн </a:t>
              </a:r>
              <a:r>
                <a:rPr lang="uk-UA" dirty="0">
                  <a:latin typeface="AGFatumC" panose="00000500000000000000" pitchFamily="50" charset="0"/>
                  <a:ea typeface="Calibri" panose="020F0502020204030204" pitchFamily="34" charset="0"/>
                </a:rPr>
                <a:t>навчання </a:t>
              </a:r>
              <a:endParaRPr lang="ru-RU" dirty="0">
                <a:latin typeface="AGFatumC" panose="00000500000000000000" pitchFamily="50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21" y="2838252"/>
            <a:ext cx="2343553" cy="17201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94" y="3101420"/>
            <a:ext cx="1257062" cy="15084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6" y="2978646"/>
            <a:ext cx="2850257" cy="14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00" y="482810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Загрози в інтернеті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168" y="1958749"/>
            <a:ext cx="1296660" cy="369332"/>
          </a:xfrm>
          <a:prstGeom prst="rect">
            <a:avLst/>
          </a:prstGeom>
          <a:ln>
            <a:solidFill>
              <a:srgbClr val="FFE3D5"/>
            </a:solidFill>
          </a:ln>
          <a:effectLst/>
          <a:scene3d>
            <a:camera prst="isometricOffAxis1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Тролінг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0641" y="1935644"/>
            <a:ext cx="1684288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Arial Narrow" panose="020B0606020202030204" pitchFamily="34" charset="0"/>
              </a:rPr>
              <a:t>Кібербулінг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1115" y="1967960"/>
            <a:ext cx="3211737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Arial Narrow" panose="020B0606020202030204" pitchFamily="34" charset="0"/>
              </a:rPr>
              <a:t>Маніпуляція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свідомістю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дитини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99110" y="1945571"/>
            <a:ext cx="2595209" cy="4108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Комп'ютерний </a:t>
            </a:r>
            <a:r>
              <a:rPr lang="uk-UA" b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вірус</a:t>
            </a:r>
            <a:r>
              <a:rPr lang="uk-UA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10" y="88008"/>
            <a:ext cx="1527641" cy="15276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94" y="2637975"/>
            <a:ext cx="3308116" cy="19061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52" y="2867479"/>
            <a:ext cx="2221763" cy="15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727" y="484407"/>
            <a:ext cx="7200897" cy="62628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Правила безпечної роботи в інтернеті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5710" y="3991760"/>
            <a:ext cx="6469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Не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посилати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свої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фотографії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чи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іншу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інформацію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без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дозволу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батьків</a:t>
            </a:r>
            <a:r>
              <a:rPr lang="ru-RU" dirty="0"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9727" y="1752648"/>
            <a:ext cx="6449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натискайте кнопку «</a:t>
            </a:r>
            <a:r>
              <a:rPr lang="ru-RU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завантажити</a:t>
            </a:r>
            <a:r>
              <a:rPr lang="ru-RU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на </a:t>
            </a:r>
            <a:r>
              <a:rPr lang="ru-RU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неперевірених</a:t>
            </a:r>
            <a:r>
              <a:rPr lang="ru-RU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сайтах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1137" y="2236689"/>
            <a:ext cx="5623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Створюйте складні паролі, які стороннім особам буде важко відгадати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710" y="3274300"/>
            <a:ext cx="6393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 використовуйте однаковий пароль для різних облікових записів та не записуйте пароль на картках і в файлах на комп’ютері.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98" y="1252952"/>
            <a:ext cx="2738808" cy="27388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7506" y="2737073"/>
            <a:ext cx="6491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оновлюйте пристрої та програмне забезпечення (системне та прикладне).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905" y="1267428"/>
            <a:ext cx="567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 Narrow" panose="020B0606020202030204" pitchFamily="34" charset="0"/>
              </a:rPr>
              <a:t>Відвідуйте тільки перевірені сайти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3" grpId="0"/>
      <p:bldP spid="14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6">
            <a:extLst>
              <a:ext uri="{FF2B5EF4-FFF2-40B4-BE49-F238E27FC236}">
                <a16:creationId xmlns:a16="http://schemas.microsoft.com/office/drawing/2014/main" id="{283AB862-5AAF-00D5-2651-F68B184190BD}"/>
              </a:ext>
            </a:extLst>
          </p:cNvPr>
          <p:cNvSpPr/>
          <p:nvPr/>
        </p:nvSpPr>
        <p:spPr>
          <a:xfrm>
            <a:off x="779134" y="1217164"/>
            <a:ext cx="7585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uk-U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CC6C6"/>
                </a:solidFill>
                <a:effectLst/>
                <a:latin typeface="Bosk Test" pitchFamily="50" charset="0"/>
              </a:rPr>
              <a:t>Бажаємо вам успіхів</a:t>
            </a:r>
            <a:r>
              <a:rPr lang="uk-U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CC6C6"/>
                </a:solidFill>
                <a:effectLst/>
              </a:rPr>
              <a:t>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DD6755-39BF-6A26-405E-4508C5FB7C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220" y="1927171"/>
            <a:ext cx="2790794" cy="28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62807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Інформація </a:t>
            </a:r>
            <a:br>
              <a:rPr lang="uk-UA" dirty="0" smtClean="0">
                <a:solidFill>
                  <a:srgbClr val="C00000"/>
                </a:solidFill>
                <a:latin typeface="Bosk Test" pitchFamily="50" charset="0"/>
              </a:rPr>
            </a:br>
            <a:endParaRPr lang="ru-RU" sz="2000" dirty="0">
              <a:solidFill>
                <a:srgbClr val="C00000"/>
              </a:solidFill>
              <a:latin typeface="Bosk Test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0" y="2010535"/>
            <a:ext cx="3612758" cy="221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3" y="2010535"/>
            <a:ext cx="2886784" cy="2211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6647" y="1073098"/>
            <a:ext cx="7303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uk-UA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нові та зрозумілі відомості, знання, які одержує людина на основі повідомлень.</a:t>
            </a:r>
            <a:endParaRPr lang="ru-RU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6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485" y="414797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Види</a:t>
            </a:r>
            <a:r>
              <a:rPr lang="uk-UA" dirty="0" smtClean="0">
                <a:solidFill>
                  <a:srgbClr val="C00000"/>
                </a:solidFill>
              </a:rPr>
              <a:t> </a:t>
            </a:r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інформації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24229" y="1453685"/>
            <a:ext cx="2044779" cy="72551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Цифрова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(цифра, вираз)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5437" y="1453685"/>
            <a:ext cx="2044781" cy="72551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Текстова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(тези, твір)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6165" y="3008150"/>
            <a:ext cx="2044779" cy="72551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Звукова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(мова, шум</a:t>
            </a:r>
            <a:r>
              <a:rPr lang="uk-UA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uk-UA" smtClean="0">
                <a:solidFill>
                  <a:schemeClr val="tx1"/>
                </a:solidFill>
                <a:latin typeface="Arial Narrow" panose="020B0606020202030204" pitchFamily="34" charset="0"/>
              </a:rPr>
              <a:t>музика)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52928" y="1453685"/>
            <a:ext cx="2044779" cy="72551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Графічна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(картинки, креслення)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82169" y="3008604"/>
            <a:ext cx="2044779" cy="72551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 Narrow" panose="020B0606020202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омбінована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(кінофільми, </a:t>
            </a:r>
            <a:r>
              <a:rPr lang="uk-UA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відеокліпи</a:t>
            </a:r>
            <a:r>
              <a:rPr lang="uk-UA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7" y="2509365"/>
            <a:ext cx="3755842" cy="18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88" y="739975"/>
            <a:ext cx="8462005" cy="6129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Bosk Test" pitchFamily="50" charset="0"/>
              </a:rPr>
              <a:t>Інформаційні</a:t>
            </a:r>
            <a:r>
              <a:rPr lang="ru-RU" sz="2400" b="1" dirty="0">
                <a:solidFill>
                  <a:srgbClr val="C00000"/>
                </a:solidFill>
                <a:latin typeface="Bosk Test" pitchFamily="50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Bosk Test" pitchFamily="50" charset="0"/>
              </a:rPr>
              <a:t>процеси</a:t>
            </a:r>
            <a:r>
              <a:rPr lang="ru-RU" sz="2400" b="1" dirty="0">
                <a:latin typeface="Bosk Test" pitchFamily="50" charset="0"/>
              </a:rPr>
              <a:t> </a:t>
            </a:r>
            <a:r>
              <a:rPr lang="ru-RU" sz="2400" b="1" dirty="0" smtClean="0">
                <a:latin typeface="Bosk Test" pitchFamily="50" charset="0"/>
              </a:rPr>
              <a:t/>
            </a:r>
            <a:br>
              <a:rPr lang="ru-RU" sz="2400" b="1" dirty="0" smtClean="0">
                <a:latin typeface="Bosk Test" pitchFamily="50" charset="0"/>
              </a:rPr>
            </a:br>
            <a:endParaRPr lang="ru-RU" sz="2400" dirty="0">
              <a:latin typeface="Bosk Test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0136" y="1911597"/>
            <a:ext cx="2142290" cy="40011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DA8352"/>
                </a:solidFill>
                <a:latin typeface="Arial Narrow" panose="020B0606020202030204" pitchFamily="34" charset="0"/>
              </a:rPr>
              <a:t>Опрацювання</a:t>
            </a:r>
            <a:r>
              <a:rPr lang="ru-RU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 </a:t>
            </a:r>
            <a:endParaRPr lang="ru-RU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004" y="1786049"/>
            <a:ext cx="1686680" cy="40011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>
                <a:solidFill>
                  <a:srgbClr val="DA8352"/>
                </a:solidFill>
                <a:latin typeface="Arial Narrow" panose="020B0606020202030204" pitchFamily="34" charset="0"/>
              </a:rPr>
              <a:t>П</a:t>
            </a:r>
            <a:r>
              <a:rPr lang="ru-RU" sz="2000" b="1" dirty="0" err="1" smtClean="0">
                <a:solidFill>
                  <a:srgbClr val="DA8352"/>
                </a:solidFill>
                <a:latin typeface="Arial Narrow" panose="020B0606020202030204" pitchFamily="34" charset="0"/>
              </a:rPr>
              <a:t>ередавання</a:t>
            </a:r>
            <a:r>
              <a:rPr lang="ru-RU" sz="2000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 </a:t>
            </a:r>
            <a:endParaRPr lang="ru-RU" sz="2000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99944" y="1919154"/>
            <a:ext cx="2747868" cy="40011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DA8352"/>
                </a:solidFill>
                <a:latin typeface="Arial Narrow" panose="020B0606020202030204" pitchFamily="34" charset="0"/>
              </a:rPr>
              <a:t>З</a:t>
            </a:r>
            <a:r>
              <a:rPr lang="ru-RU" sz="2000" b="1" dirty="0" err="1" smtClean="0">
                <a:solidFill>
                  <a:srgbClr val="DA8352"/>
                </a:solidFill>
                <a:latin typeface="Arial Narrow" panose="020B0606020202030204" pitchFamily="34" charset="0"/>
              </a:rPr>
              <a:t>берігання</a:t>
            </a:r>
            <a:r>
              <a:rPr lang="ru-RU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 smtClean="0">
                <a:solidFill>
                  <a:srgbClr val="DA8352"/>
                </a:solidFill>
                <a:latin typeface="Arial Narrow" panose="020B0606020202030204" pitchFamily="34" charset="0"/>
              </a:rPr>
              <a:t>повідомлень</a:t>
            </a:r>
            <a:endParaRPr lang="ru-RU" sz="2000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32" y="2316673"/>
            <a:ext cx="5131285" cy="23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Інформаційний пошук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1" y="1840733"/>
            <a:ext cx="2631410" cy="2806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64652"/>
            <a:ext cx="3697974" cy="25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337" y="591828"/>
            <a:ext cx="7200897" cy="558931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Пошук в мережі Інтернет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6200" y="1422576"/>
            <a:ext cx="6238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DA8352"/>
                </a:solidFill>
                <a:latin typeface="AGFatumC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Існують три основні способи пошуку інформації в Інтернет:</a:t>
            </a:r>
            <a:endParaRPr lang="ru-RU" sz="1800" dirty="0">
              <a:solidFill>
                <a:srgbClr val="DA8352"/>
              </a:solidFill>
              <a:effectLst/>
              <a:latin typeface="AGFatumC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96896" y="2131361"/>
            <a:ext cx="1806129" cy="1080655"/>
            <a:chOff x="311700" y="2108410"/>
            <a:chExt cx="1806129" cy="1080655"/>
          </a:xfrm>
        </p:grpSpPr>
        <p:sp>
          <p:nvSpPr>
            <p:cNvPr id="5" name="Овальная выноска 4"/>
            <p:cNvSpPr/>
            <p:nvPr/>
          </p:nvSpPr>
          <p:spPr>
            <a:xfrm rot="10800000">
              <a:off x="311700" y="2108410"/>
              <a:ext cx="1806129" cy="1080655"/>
            </a:xfrm>
            <a:prstGeom prst="wedgeEllipseCallout">
              <a:avLst>
                <a:gd name="adj1" fmla="val -40917"/>
                <a:gd name="adj2" fmla="val 75787"/>
              </a:avLst>
            </a:prstGeom>
            <a:ln>
              <a:solidFill>
                <a:srgbClr val="DA83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49119" y="2387128"/>
              <a:ext cx="17312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125"/>
                </a:spcBef>
              </a:pP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Вказівка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 ​​</a:t>
              </a: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адреси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сторінки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.</a:t>
              </a:r>
              <a:endParaRPr lang="ru-RU" sz="1200" dirty="0">
                <a:latin typeface="Arial Narrow" panose="020B060602020203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431177" y="2212877"/>
            <a:ext cx="2113950" cy="1080655"/>
            <a:chOff x="3196973" y="2260549"/>
            <a:chExt cx="2113950" cy="1080655"/>
          </a:xfrm>
        </p:grpSpPr>
        <p:sp>
          <p:nvSpPr>
            <p:cNvPr id="6" name="Овальная выноска 5"/>
            <p:cNvSpPr/>
            <p:nvPr/>
          </p:nvSpPr>
          <p:spPr>
            <a:xfrm rot="10800000">
              <a:off x="3350883" y="2260549"/>
              <a:ext cx="1806129" cy="1080655"/>
            </a:xfrm>
            <a:prstGeom prst="wedgeEllipseCallout">
              <a:avLst>
                <a:gd name="adj1" fmla="val -2005"/>
                <a:gd name="adj2" fmla="val 87675"/>
              </a:avLst>
            </a:prstGeom>
            <a:ln>
              <a:solidFill>
                <a:srgbClr val="DA83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196973" y="2478318"/>
              <a:ext cx="21139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125"/>
                </a:spcBef>
              </a:pP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Пересування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 по </a:t>
              </a: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гіперпосиланням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.</a:t>
              </a:r>
              <a:endParaRPr lang="ru-RU" sz="1200" dirty="0">
                <a:latin typeface="Arial Narrow" panose="020B060602020203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594106" y="2116248"/>
            <a:ext cx="1806129" cy="1080655"/>
            <a:chOff x="6390067" y="2108411"/>
            <a:chExt cx="1806129" cy="1080655"/>
          </a:xfrm>
        </p:grpSpPr>
        <p:sp>
          <p:nvSpPr>
            <p:cNvPr id="7" name="Овальная выноска 6"/>
            <p:cNvSpPr/>
            <p:nvPr/>
          </p:nvSpPr>
          <p:spPr>
            <a:xfrm rot="10800000" flipH="1">
              <a:off x="6390067" y="2108411"/>
              <a:ext cx="1806129" cy="1080655"/>
            </a:xfrm>
            <a:prstGeom prst="wedgeEllipseCallout">
              <a:avLst>
                <a:gd name="adj1" fmla="val -40917"/>
                <a:gd name="adj2" fmla="val 75787"/>
              </a:avLst>
            </a:prstGeom>
            <a:ln>
              <a:solidFill>
                <a:srgbClr val="DA83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463230" y="2250662"/>
              <a:ext cx="173296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Звернення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 до </a:t>
              </a: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пошукової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 </a:t>
              </a:r>
              <a:r>
                <a:rPr lang="ru-RU" dirty="0" err="1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системи</a:t>
              </a:r>
              <a:r>
                <a:rPr lang="ru-RU" dirty="0">
                  <a:solidFill>
                    <a:srgbClr val="212121"/>
                  </a:solidFill>
                  <a:latin typeface="Arial Narrow" panose="020B0606020202030204" pitchFamily="34" charset="0"/>
                  <a:ea typeface="Times New Roman" panose="02020603050405020304" pitchFamily="18" charset="0"/>
                </a:rPr>
                <a:t> 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25" y="3349398"/>
            <a:ext cx="2852833" cy="12365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3" y="3347056"/>
            <a:ext cx="2852833" cy="12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14" y="599410"/>
            <a:ext cx="8520600" cy="56005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Bosk Test" pitchFamily="50" charset="0"/>
              </a:rPr>
              <a:t>Ключові</a:t>
            </a:r>
            <a:r>
              <a:rPr lang="en-US" b="1" dirty="0" smtClean="0">
                <a:solidFill>
                  <a:srgbClr val="C00000"/>
                </a:solidFill>
                <a:latin typeface="Bosk Test" pitchFamily="50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Bosk Test" pitchFamily="50" charset="0"/>
              </a:rPr>
              <a:t>слова</a:t>
            </a:r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</a:t>
            </a:r>
            <a:endParaRPr lang="ru-RU" sz="2000" dirty="0">
              <a:latin typeface="AGFatumC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3847" y="1504117"/>
            <a:ext cx="127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rgbClr val="DA8352"/>
                </a:solidFill>
                <a:latin typeface="Arial Narrow" panose="020B0606020202030204" pitchFamily="34" charset="0"/>
              </a:rPr>
              <a:t>М</a:t>
            </a:r>
            <a:r>
              <a:rPr lang="uk-UA" sz="1800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етелик</a:t>
            </a:r>
            <a:endParaRPr lang="ru-RU" sz="1800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1485" y="1504117"/>
            <a:ext cx="223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Метелик краватка</a:t>
            </a:r>
            <a:endParaRPr lang="ru-RU" sz="1800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9059" b="5080"/>
          <a:stretch/>
        </p:blipFill>
        <p:spPr>
          <a:xfrm>
            <a:off x="596413" y="2372482"/>
            <a:ext cx="3788577" cy="2109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916" r="8051" b="13555"/>
          <a:stretch/>
        </p:blipFill>
        <p:spPr>
          <a:xfrm>
            <a:off x="4496450" y="2372482"/>
            <a:ext cx="4118559" cy="22476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1306" y="1005084"/>
            <a:ext cx="7727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00" dirty="0">
                <a:latin typeface="Arial Narrow" panose="020B0606020202030204" pitchFamily="34" charset="0"/>
              </a:rPr>
              <a:t>слово або кілька слів за допомогою яких відбувається пошук в інтернеті.</a:t>
            </a:r>
            <a:r>
              <a:rPr lang="ru-RU" sz="1800" dirty="0">
                <a:latin typeface="Arial Narrow" panose="020B0606020202030204" pitchFamily="34" charset="0"/>
              </a:rPr>
              <a:t/>
            </a:r>
            <a:br>
              <a:rPr lang="ru-RU" sz="1800" dirty="0">
                <a:latin typeface="Arial Narrow" panose="020B0606020202030204" pitchFamily="34" charset="0"/>
              </a:rPr>
            </a:br>
            <a:endParaRPr lang="ru-RU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Bosk Test" pitchFamily="50" charset="0"/>
              </a:rPr>
              <a:t>Ключові</a:t>
            </a:r>
            <a:r>
              <a:rPr lang="en-US" b="1" dirty="0">
                <a:solidFill>
                  <a:srgbClr val="C00000"/>
                </a:solidFill>
                <a:latin typeface="Bosk Test" pitchFamily="50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Bosk Test" pitchFamily="50" charset="0"/>
              </a:rPr>
              <a:t>слова</a:t>
            </a:r>
            <a:r>
              <a:rPr lang="uk-UA" dirty="0">
                <a:solidFill>
                  <a:srgbClr val="C00000"/>
                </a:solidFill>
                <a:latin typeface="Bosk Test" pitchFamily="50" charset="0"/>
              </a:rPr>
              <a:t> 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92773" y="1430338"/>
            <a:ext cx="114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>
                <a:solidFill>
                  <a:srgbClr val="DA8352"/>
                </a:solidFill>
                <a:latin typeface="Arial Narrow" panose="020B0606020202030204" pitchFamily="34" charset="0"/>
              </a:rPr>
              <a:t>К</a:t>
            </a:r>
            <a:r>
              <a:rPr lang="uk-UA" sz="1800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ран</a:t>
            </a:r>
            <a:endParaRPr lang="ru-RU" sz="1800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234" y="1430338"/>
            <a:ext cx="169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800" b="1" dirty="0" smtClean="0">
                <a:solidFill>
                  <a:srgbClr val="DA8352"/>
                </a:solidFill>
                <a:latin typeface="Arial Narrow" panose="020B0606020202030204" pitchFamily="34" charset="0"/>
              </a:rPr>
              <a:t>Кран -вода</a:t>
            </a:r>
            <a:endParaRPr lang="ru-RU" sz="1800" b="1" dirty="0">
              <a:solidFill>
                <a:srgbClr val="DA8352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0474" b="8093"/>
          <a:stretch/>
        </p:blipFill>
        <p:spPr>
          <a:xfrm>
            <a:off x="801044" y="2212283"/>
            <a:ext cx="3566181" cy="2255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717" r="11233" b="4773"/>
          <a:stretch/>
        </p:blipFill>
        <p:spPr>
          <a:xfrm>
            <a:off x="4776632" y="2212283"/>
            <a:ext cx="3581437" cy="23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Bosk Test" pitchFamily="50" charset="0"/>
              </a:rPr>
              <a:t>Пошук за картинкою</a:t>
            </a:r>
            <a:endParaRPr lang="ru-RU" dirty="0">
              <a:solidFill>
                <a:srgbClr val="C00000"/>
              </a:solidFill>
              <a:latin typeface="Bosk Test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2" y="2070152"/>
            <a:ext cx="3211737" cy="1806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07" y="2070152"/>
            <a:ext cx="3317534" cy="186611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15086" y="3589587"/>
            <a:ext cx="2600680" cy="1018081"/>
            <a:chOff x="686626" y="4306308"/>
            <a:chExt cx="2200156" cy="738966"/>
          </a:xfrm>
        </p:grpSpPr>
        <p:sp>
          <p:nvSpPr>
            <p:cNvPr id="5" name="Овальная выноска 4"/>
            <p:cNvSpPr/>
            <p:nvPr/>
          </p:nvSpPr>
          <p:spPr>
            <a:xfrm rot="10800000">
              <a:off x="686626" y="4306308"/>
              <a:ext cx="2200156" cy="738966"/>
            </a:xfrm>
            <a:prstGeom prst="wedgeEllipseCallout">
              <a:avLst>
                <a:gd name="adj1" fmla="val -32340"/>
                <a:gd name="adj2" fmla="val 85365"/>
              </a:avLst>
            </a:prstGeom>
            <a:ln>
              <a:solidFill>
                <a:srgbClr val="DA83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62720" y="4414181"/>
              <a:ext cx="1391555" cy="469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smtClean="0">
                  <a:latin typeface="Arial Narrow" panose="020B0606020202030204" pitchFamily="34" charset="0"/>
                </a:rPr>
                <a:t>Перетягуємо картинку сюди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020338" y="2561831"/>
            <a:ext cx="1292249" cy="672576"/>
            <a:chOff x="4020339" y="2561831"/>
            <a:chExt cx="1148668" cy="559220"/>
          </a:xfrm>
        </p:grpSpPr>
        <p:sp>
          <p:nvSpPr>
            <p:cNvPr id="8" name="Стрелка вправо 7"/>
            <p:cNvSpPr/>
            <p:nvPr/>
          </p:nvSpPr>
          <p:spPr>
            <a:xfrm>
              <a:off x="4103465" y="2561831"/>
              <a:ext cx="921956" cy="559220"/>
            </a:xfrm>
            <a:prstGeom prst="rightArrow">
              <a:avLst/>
            </a:prstGeom>
            <a:solidFill>
              <a:srgbClr val="FFE3D5"/>
            </a:solidFill>
            <a:ln>
              <a:solidFill>
                <a:srgbClr val="DA83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20339" y="2687552"/>
              <a:ext cx="1148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latin typeface="Arial Narrow" panose="020B0606020202030204" pitchFamily="34" charset="0"/>
                </a:rPr>
                <a:t>Результат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3030</TotalTime>
  <Words>293</Words>
  <Application>Microsoft Office PowerPoint</Application>
  <PresentationFormat>Экран (16:9)</PresentationFormat>
  <Paragraphs>75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AGFatumC</vt:lpstr>
      <vt:lpstr>Arial</vt:lpstr>
      <vt:lpstr>Arial Narrow</vt:lpstr>
      <vt:lpstr>Bosk Test</vt:lpstr>
      <vt:lpstr>Calibri</vt:lpstr>
      <vt:lpstr>Garamond</vt:lpstr>
      <vt:lpstr>Times New Roman</vt:lpstr>
      <vt:lpstr>Натуральные материалы</vt:lpstr>
      <vt:lpstr>Як безпечно знаходити освітню інформацію в інтернеті</vt:lpstr>
      <vt:lpstr>Інформація  </vt:lpstr>
      <vt:lpstr>Види інформації</vt:lpstr>
      <vt:lpstr>Інформаційні процеси  </vt:lpstr>
      <vt:lpstr>Інформаційний пошук</vt:lpstr>
      <vt:lpstr>Пошук в мережі Інтернет</vt:lpstr>
      <vt:lpstr>Ключові слова         </vt:lpstr>
      <vt:lpstr>Ключові слова  </vt:lpstr>
      <vt:lpstr>Пошук за картинкою</vt:lpstr>
      <vt:lpstr>Алгоритм пошуку в мережі Інтернет</vt:lpstr>
      <vt:lpstr>Навчання в інтернеті</vt:lpstr>
      <vt:lpstr>Загрози в інтернеті</vt:lpstr>
      <vt:lpstr>Правила безпечної роботи в інтернеті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Букварик – вірний помічник. Знайомство із школою, класом, однокласниками.</dc:title>
  <dc:creator>Aleksey.M</dc:creator>
  <cp:lastModifiedBy>Admin</cp:lastModifiedBy>
  <cp:revision>312</cp:revision>
  <dcterms:modified xsi:type="dcterms:W3CDTF">2022-09-02T17:11:53Z</dcterms:modified>
</cp:coreProperties>
</file>