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6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2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8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7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8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7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1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2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0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C3610-BE08-426B-A67E-370739A77642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117DD-C992-4B7F-82C6-846EA3DA6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8" y="309093"/>
            <a:ext cx="10774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Що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ти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знаєш</a:t>
            </a:r>
            <a:r>
              <a:rPr lang="ru-RU" sz="4000" dirty="0" smtClean="0">
                <a:solidFill>
                  <a:srgbClr val="FF0000"/>
                </a:solidFill>
              </a:rPr>
              <a:t> про </a:t>
            </a:r>
            <a:r>
              <a:rPr lang="ru-RU" sz="4000" dirty="0" err="1" smtClean="0">
                <a:solidFill>
                  <a:srgbClr val="FF0000"/>
                </a:solidFill>
              </a:rPr>
              <a:t>роботів</a:t>
            </a:r>
            <a:r>
              <a:rPr lang="ru-RU" sz="4000" dirty="0" smtClean="0">
                <a:solidFill>
                  <a:srgbClr val="FF0000"/>
                </a:solidFill>
              </a:rPr>
              <a:t> ???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94923" y="309093"/>
            <a:ext cx="3616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</a:rPr>
              <a:t>Перевір</a:t>
            </a:r>
            <a:r>
              <a:rPr lang="ru-RU" sz="3600" dirty="0" smtClean="0">
                <a:solidFill>
                  <a:srgbClr val="FF0000"/>
                </a:solidFill>
              </a:rPr>
              <a:t> себе……..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1601"/>
          <a:stretch/>
        </p:blipFill>
        <p:spPr>
          <a:xfrm>
            <a:off x="0" y="1159098"/>
            <a:ext cx="12191999" cy="56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оботы тест отвратительные мужики disgusting m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5" t="9909" r="23299" b="5264"/>
          <a:stretch/>
        </p:blipFill>
        <p:spPr bwMode="auto">
          <a:xfrm>
            <a:off x="0" y="1487511"/>
            <a:ext cx="4984126" cy="53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3470" y="58791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>
                <a:solidFill>
                  <a:srgbClr val="0070C0"/>
                </a:solidFill>
              </a:rPr>
              <a:t>Це</a:t>
            </a:r>
            <a:r>
              <a:rPr lang="ru-RU" sz="2800" dirty="0" smtClean="0">
                <a:solidFill>
                  <a:srgbClr val="0070C0"/>
                </a:solidFill>
              </a:rPr>
              <a:t> не правда.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 24 </a:t>
            </a:r>
            <a:r>
              <a:rPr lang="ru-RU" sz="2800" dirty="0" err="1" smtClean="0">
                <a:solidFill>
                  <a:srgbClr val="0070C0"/>
                </a:solidFill>
              </a:rPr>
              <a:t>вересня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Boston Dynamics </a:t>
            </a:r>
            <a:r>
              <a:rPr lang="ru-RU" sz="2800" dirty="0" smtClean="0">
                <a:solidFill>
                  <a:srgbClr val="0070C0"/>
                </a:solidFill>
              </a:rPr>
              <a:t>заявила про те, </a:t>
            </a:r>
            <a:r>
              <a:rPr lang="ru-RU" sz="2800" dirty="0" err="1" smtClean="0">
                <a:solidFill>
                  <a:srgbClr val="0070C0"/>
                </a:solidFill>
              </a:rPr>
              <a:t>що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починає</a:t>
            </a:r>
            <a:r>
              <a:rPr lang="ru-RU" sz="2800" dirty="0" smtClean="0">
                <a:solidFill>
                  <a:srgbClr val="0070C0"/>
                </a:solidFill>
              </a:rPr>
              <a:t> продаж одного </a:t>
            </a:r>
            <a:r>
              <a:rPr lang="ru-RU" sz="2800" dirty="0" err="1" smtClean="0">
                <a:solidFill>
                  <a:srgbClr val="0070C0"/>
                </a:solidFill>
              </a:rPr>
              <a:t>зі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своїх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найзнаменитіших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роботів</a:t>
            </a:r>
            <a:r>
              <a:rPr lang="ru-RU" sz="2800" dirty="0" smtClean="0">
                <a:solidFill>
                  <a:srgbClr val="0070C0"/>
                </a:solidFill>
              </a:rPr>
              <a:t> - </a:t>
            </a:r>
            <a:r>
              <a:rPr lang="ru-RU" sz="2800" dirty="0" err="1" smtClean="0">
                <a:solidFill>
                  <a:srgbClr val="0070C0"/>
                </a:solidFill>
              </a:rPr>
              <a:t>чотириногого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молодшого</a:t>
            </a:r>
            <a:r>
              <a:rPr lang="ru-RU" sz="2800" dirty="0" smtClean="0">
                <a:solidFill>
                  <a:srgbClr val="0070C0"/>
                </a:solidFill>
              </a:rPr>
              <a:t> брата </a:t>
            </a:r>
            <a:r>
              <a:rPr lang="en-US" sz="2800" dirty="0" err="1" smtClean="0">
                <a:solidFill>
                  <a:srgbClr val="0070C0"/>
                </a:solidFill>
              </a:rPr>
              <a:t>BigDog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на </a:t>
            </a:r>
            <a:r>
              <a:rPr lang="ru-RU" sz="2800" dirty="0" err="1" smtClean="0">
                <a:solidFill>
                  <a:srgbClr val="0070C0"/>
                </a:solidFill>
              </a:rPr>
              <a:t>ім'я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SPOT.</a:t>
            </a:r>
            <a:endParaRPr lang="uk-UA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Але  </a:t>
            </a:r>
            <a:r>
              <a:rPr lang="en-US" sz="2800" dirty="0" smtClean="0">
                <a:solidFill>
                  <a:srgbClr val="0070C0"/>
                </a:solidFill>
              </a:rPr>
              <a:t>ATLAS </a:t>
            </a:r>
            <a:r>
              <a:rPr lang="ru-RU" sz="2800" dirty="0" smtClean="0">
                <a:solidFill>
                  <a:srgbClr val="0070C0"/>
                </a:solidFill>
              </a:rPr>
              <a:t>сам </a:t>
            </a:r>
            <a:r>
              <a:rPr lang="ru-RU" sz="2800" dirty="0" err="1" smtClean="0">
                <a:solidFill>
                  <a:srgbClr val="0070C0"/>
                </a:solidFill>
              </a:rPr>
              <a:t>ще</a:t>
            </a:r>
            <a:r>
              <a:rPr lang="ru-RU" sz="2800" dirty="0" smtClean="0">
                <a:solidFill>
                  <a:srgbClr val="0070C0"/>
                </a:solidFill>
              </a:rPr>
              <a:t> не </a:t>
            </a:r>
            <a:r>
              <a:rPr lang="ru-RU" sz="2800" dirty="0" err="1" smtClean="0">
                <a:solidFill>
                  <a:srgbClr val="0070C0"/>
                </a:solidFill>
              </a:rPr>
              <a:t>вийшов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стадії</a:t>
            </a:r>
            <a:r>
              <a:rPr lang="ru-RU" sz="2800" dirty="0" smtClean="0">
                <a:solidFill>
                  <a:srgbClr val="0070C0"/>
                </a:solidFill>
              </a:rPr>
              <a:t> прототипу.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552" y="4324115"/>
            <a:ext cx="1274174" cy="21764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28070" y="4598588"/>
            <a:ext cx="318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Р</a:t>
            </a:r>
            <a:r>
              <a:rPr lang="ru-RU" dirty="0" err="1" smtClean="0"/>
              <a:t>озробка</a:t>
            </a:r>
            <a:r>
              <a:rPr lang="ru-RU" dirty="0" smtClean="0"/>
              <a:t> </a:t>
            </a:r>
            <a:r>
              <a:rPr lang="ru-RU" dirty="0" err="1" smtClean="0"/>
              <a:t>людиноподібних</a:t>
            </a:r>
            <a:r>
              <a:rPr lang="ru-RU" dirty="0" smtClean="0"/>
              <a:t> </a:t>
            </a:r>
            <a:r>
              <a:rPr lang="ru-RU" dirty="0" err="1" smtClean="0"/>
              <a:t>бойових</a:t>
            </a:r>
            <a:r>
              <a:rPr lang="ru-RU" dirty="0" smtClean="0"/>
              <a:t> </a:t>
            </a:r>
            <a:r>
              <a:rPr lang="ru-RU" dirty="0" err="1" smtClean="0"/>
              <a:t>роботів</a:t>
            </a:r>
            <a:r>
              <a:rPr lang="ru-RU" dirty="0" smtClean="0"/>
              <a:t> </a:t>
            </a:r>
            <a:r>
              <a:rPr lang="ru-RU" dirty="0" err="1" smtClean="0"/>
              <a:t>почалася</a:t>
            </a:r>
            <a:r>
              <a:rPr lang="ru-RU" dirty="0" smtClean="0"/>
              <a:t> в 2020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20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1217" y="806853"/>
            <a:ext cx="96205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7030A0"/>
                </a:solidFill>
              </a:rPr>
              <a:t>Кібершкіра</a:t>
            </a:r>
            <a:r>
              <a:rPr lang="ru-RU" sz="3200" dirty="0" smtClean="0">
                <a:solidFill>
                  <a:srgbClr val="7030A0"/>
                </a:solidFill>
              </a:rPr>
              <a:t> - </a:t>
            </a:r>
            <a:r>
              <a:rPr lang="ru-RU" sz="3200" dirty="0" err="1" smtClean="0">
                <a:solidFill>
                  <a:srgbClr val="7030A0"/>
                </a:solidFill>
              </a:rPr>
              <a:t>одне</a:t>
            </a:r>
            <a:r>
              <a:rPr lang="ru-RU" sz="3200" dirty="0" smtClean="0">
                <a:solidFill>
                  <a:srgbClr val="7030A0"/>
                </a:solidFill>
              </a:rPr>
              <a:t> з </a:t>
            </a:r>
            <a:r>
              <a:rPr lang="ru-RU" sz="3200" dirty="0" err="1" smtClean="0">
                <a:solidFill>
                  <a:srgbClr val="7030A0"/>
                </a:solidFill>
              </a:rPr>
              <a:t>найважливіших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напрямків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розвитку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робототехніки</a:t>
            </a:r>
            <a:r>
              <a:rPr lang="ru-RU" sz="3200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3200" dirty="0" err="1" smtClean="0">
                <a:solidFill>
                  <a:srgbClr val="7030A0"/>
                </a:solidFill>
              </a:rPr>
              <a:t>Її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творці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вважають</a:t>
            </a:r>
            <a:r>
              <a:rPr lang="ru-RU" sz="3200" dirty="0" smtClean="0">
                <a:solidFill>
                  <a:srgbClr val="7030A0"/>
                </a:solidFill>
              </a:rPr>
              <a:t>, </a:t>
            </a:r>
            <a:r>
              <a:rPr lang="ru-RU" sz="3200" dirty="0" err="1" smtClean="0">
                <a:solidFill>
                  <a:srgbClr val="7030A0"/>
                </a:solidFill>
              </a:rPr>
              <a:t>що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завдяки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їй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можна</a:t>
            </a:r>
            <a:r>
              <a:rPr lang="ru-RU" sz="3200" dirty="0" smtClean="0">
                <a:solidFill>
                  <a:srgbClr val="7030A0"/>
                </a:solidFill>
              </a:rPr>
              <a:t> буде </a:t>
            </a:r>
            <a:r>
              <a:rPr lang="ru-RU" sz="3200" dirty="0" err="1" smtClean="0">
                <a:solidFill>
                  <a:srgbClr val="7030A0"/>
                </a:solidFill>
              </a:rPr>
              <a:t>створити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андроїдів</a:t>
            </a:r>
            <a:r>
              <a:rPr lang="ru-RU" sz="3200" dirty="0" smtClean="0">
                <a:solidFill>
                  <a:srgbClr val="7030A0"/>
                </a:solidFill>
              </a:rPr>
              <a:t>, </a:t>
            </a:r>
            <a:r>
              <a:rPr lang="ru-RU" sz="3200" dirty="0" err="1" smtClean="0">
                <a:solidFill>
                  <a:srgbClr val="7030A0"/>
                </a:solidFill>
              </a:rPr>
              <a:t>здатних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виконувати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найтонші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операції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завдяки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вкрай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чутливим</a:t>
            </a:r>
            <a:r>
              <a:rPr lang="ru-RU" sz="3200" dirty="0" smtClean="0">
                <a:solidFill>
                  <a:srgbClr val="7030A0"/>
                </a:solidFill>
              </a:rPr>
              <a:t> сенсорам.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8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27" y="2629249"/>
            <a:ext cx="6896101" cy="35889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5110" y="5815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Насправді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киберкожа</a:t>
            </a:r>
            <a:r>
              <a:rPr lang="ru-RU" sz="2800" dirty="0" smtClean="0">
                <a:solidFill>
                  <a:srgbClr val="7030A0"/>
                </a:solidFill>
              </a:rPr>
              <a:t> - </a:t>
            </a:r>
            <a:r>
              <a:rPr lang="ru-RU" sz="2800" dirty="0" err="1" smtClean="0">
                <a:solidFill>
                  <a:srgbClr val="7030A0"/>
                </a:solidFill>
              </a:rPr>
              <a:t>це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штучне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покриття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ru-RU" sz="2800" dirty="0" err="1" smtClean="0">
                <a:solidFill>
                  <a:srgbClr val="7030A0"/>
                </a:solidFill>
              </a:rPr>
              <a:t>що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нагадує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людську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шкіру</a:t>
            </a:r>
            <a:r>
              <a:rPr lang="ru-RU" sz="2800" dirty="0" smtClean="0">
                <a:solidFill>
                  <a:srgbClr val="7030A0"/>
                </a:solidFill>
              </a:rPr>
              <a:t>        і </a:t>
            </a:r>
            <a:r>
              <a:rPr lang="ru-RU" sz="2800" dirty="0" err="1" smtClean="0">
                <a:solidFill>
                  <a:srgbClr val="7030A0"/>
                </a:solidFill>
              </a:rPr>
              <a:t>використовується</a:t>
            </a:r>
            <a:r>
              <a:rPr lang="ru-RU" sz="2800" dirty="0" smtClean="0">
                <a:solidFill>
                  <a:srgbClr val="7030A0"/>
                </a:solidFill>
              </a:rPr>
              <a:t> в </a:t>
            </a:r>
            <a:r>
              <a:rPr lang="ru-RU" sz="2800" dirty="0" err="1" smtClean="0">
                <a:solidFill>
                  <a:srgbClr val="7030A0"/>
                </a:solidFill>
              </a:rPr>
              <a:t>кіноіндустрії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068" y="581576"/>
            <a:ext cx="1274174" cy="21764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70501" y="1017431"/>
            <a:ext cx="1300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багато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01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5611" y="301229"/>
            <a:ext cx="10431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Перший в </a:t>
            </a:r>
            <a:r>
              <a:rPr lang="ru-RU" sz="2800" dirty="0" err="1" smtClean="0">
                <a:solidFill>
                  <a:srgbClr val="7030A0"/>
                </a:solidFill>
              </a:rPr>
              <a:t>історії</a:t>
            </a:r>
            <a:r>
              <a:rPr lang="ru-RU" sz="2800" dirty="0" smtClean="0">
                <a:solidFill>
                  <a:srgbClr val="7030A0"/>
                </a:solidFill>
              </a:rPr>
              <a:t> робот, </a:t>
            </a:r>
            <a:r>
              <a:rPr lang="ru-RU" sz="2800" dirty="0" err="1" smtClean="0">
                <a:solidFill>
                  <a:srgbClr val="7030A0"/>
                </a:solidFill>
              </a:rPr>
              <a:t>якого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використовували</a:t>
            </a:r>
            <a:r>
              <a:rPr lang="ru-RU" sz="2800" dirty="0" smtClean="0">
                <a:solidFill>
                  <a:srgbClr val="7030A0"/>
                </a:solidFill>
              </a:rPr>
              <a:t> на </a:t>
            </a:r>
            <a:r>
              <a:rPr lang="ru-RU" sz="2800" dirty="0" err="1" smtClean="0">
                <a:solidFill>
                  <a:srgbClr val="7030A0"/>
                </a:solidFill>
              </a:rPr>
              <a:t>війні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ru-RU" sz="2800" dirty="0" err="1" smtClean="0">
                <a:solidFill>
                  <a:srgbClr val="7030A0"/>
                </a:solidFill>
              </a:rPr>
              <a:t>був</a:t>
            </a:r>
            <a:r>
              <a:rPr lang="ru-RU" sz="2800" dirty="0" smtClean="0">
                <a:solidFill>
                  <a:srgbClr val="7030A0"/>
                </a:solidFill>
              </a:rPr>
              <a:t> катом. </a:t>
            </a:r>
            <a:r>
              <a:rPr lang="ru-RU" sz="2800" dirty="0" err="1" smtClean="0">
                <a:solidFill>
                  <a:srgbClr val="7030A0"/>
                </a:solidFill>
              </a:rPr>
              <a:t>Це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пристрій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було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зроблено</a:t>
            </a:r>
            <a:r>
              <a:rPr lang="ru-RU" sz="2800" dirty="0" smtClean="0">
                <a:solidFill>
                  <a:srgbClr val="7030A0"/>
                </a:solidFill>
              </a:rPr>
              <a:t> при </a:t>
            </a:r>
            <a:r>
              <a:rPr lang="ru-RU" sz="2800" dirty="0" err="1" smtClean="0">
                <a:solidFill>
                  <a:srgbClr val="7030A0"/>
                </a:solidFill>
              </a:rPr>
              <a:t>дворі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індійського</a:t>
            </a:r>
            <a:r>
              <a:rPr lang="ru-RU" sz="2800" dirty="0" smtClean="0">
                <a:solidFill>
                  <a:srgbClr val="7030A0"/>
                </a:solidFill>
              </a:rPr>
              <a:t> правителя Типу Султана, </a:t>
            </a:r>
            <a:r>
              <a:rPr lang="ru-RU" sz="2800" dirty="0" err="1" smtClean="0">
                <a:solidFill>
                  <a:srgbClr val="7030A0"/>
                </a:solidFill>
              </a:rPr>
              <a:t>який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воював</a:t>
            </a:r>
            <a:r>
              <a:rPr lang="ru-RU" sz="2800" dirty="0" smtClean="0">
                <a:solidFill>
                  <a:srgbClr val="7030A0"/>
                </a:solidFill>
              </a:rPr>
              <a:t> з </a:t>
            </a:r>
            <a:r>
              <a:rPr lang="ru-RU" sz="2800" dirty="0" err="1" smtClean="0">
                <a:solidFill>
                  <a:srgbClr val="7030A0"/>
                </a:solidFill>
              </a:rPr>
              <a:t>британцями</a:t>
            </a:r>
            <a:r>
              <a:rPr lang="ru-RU" sz="2800" dirty="0" smtClean="0">
                <a:solidFill>
                  <a:srgbClr val="7030A0"/>
                </a:solidFill>
              </a:rPr>
              <a:t>. За </a:t>
            </a:r>
            <a:r>
              <a:rPr lang="ru-RU" sz="2800" dirty="0" err="1" smtClean="0">
                <a:solidFill>
                  <a:srgbClr val="7030A0"/>
                </a:solidFill>
              </a:rPr>
              <a:t>допомогою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цього</a:t>
            </a:r>
            <a:r>
              <a:rPr lang="ru-RU" sz="2800" dirty="0" smtClean="0">
                <a:solidFill>
                  <a:srgbClr val="7030A0"/>
                </a:solidFill>
              </a:rPr>
              <a:t> тигра </a:t>
            </a:r>
            <a:r>
              <a:rPr lang="ru-RU" sz="2800" dirty="0" err="1" smtClean="0">
                <a:solidFill>
                  <a:srgbClr val="7030A0"/>
                </a:solidFill>
              </a:rPr>
              <a:t>він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стратив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захоплених</a:t>
            </a:r>
            <a:r>
              <a:rPr lang="ru-RU" sz="2800" dirty="0" smtClean="0">
                <a:solidFill>
                  <a:srgbClr val="7030A0"/>
                </a:solidFill>
              </a:rPr>
              <a:t> в полон </a:t>
            </a:r>
            <a:r>
              <a:rPr lang="ru-RU" sz="2800" dirty="0" err="1" smtClean="0">
                <a:solidFill>
                  <a:srgbClr val="7030A0"/>
                </a:solidFill>
              </a:rPr>
              <a:t>англійців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4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338" r="4930"/>
          <a:stretch/>
        </p:blipFill>
        <p:spPr>
          <a:xfrm>
            <a:off x="270455" y="2717443"/>
            <a:ext cx="10818254" cy="39151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972" y="141668"/>
            <a:ext cx="107667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Автоматон</a:t>
            </a:r>
            <a:r>
              <a:rPr lang="ru-RU" sz="2800" dirty="0" smtClean="0">
                <a:solidFill>
                  <a:srgbClr val="7030A0"/>
                </a:solidFill>
              </a:rPr>
              <a:t> Типу Султана </a:t>
            </a:r>
            <a:r>
              <a:rPr lang="ru-RU" sz="2800" dirty="0" err="1" smtClean="0">
                <a:solidFill>
                  <a:srgbClr val="7030A0"/>
                </a:solidFill>
              </a:rPr>
              <a:t>дійсно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існує</a:t>
            </a:r>
            <a:r>
              <a:rPr lang="ru-RU" sz="2800" dirty="0" smtClean="0">
                <a:solidFill>
                  <a:srgbClr val="7030A0"/>
                </a:solidFill>
              </a:rPr>
              <a:t> до </a:t>
            </a:r>
            <a:r>
              <a:rPr lang="ru-RU" sz="2800" dirty="0" err="1" smtClean="0">
                <a:solidFill>
                  <a:srgbClr val="7030A0"/>
                </a:solidFill>
              </a:rPr>
              <a:t>цих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пір</a:t>
            </a:r>
            <a:r>
              <a:rPr lang="ru-RU" sz="2800" dirty="0" smtClean="0">
                <a:solidFill>
                  <a:srgbClr val="7030A0"/>
                </a:solidFill>
              </a:rPr>
              <a:t>. Але </a:t>
            </a:r>
            <a:r>
              <a:rPr lang="ru-RU" sz="2800" dirty="0" err="1" smtClean="0">
                <a:solidFill>
                  <a:srgbClr val="7030A0"/>
                </a:solidFill>
              </a:rPr>
              <a:t>це</a:t>
            </a:r>
            <a:r>
              <a:rPr lang="ru-RU" sz="2800" dirty="0" smtClean="0">
                <a:solidFill>
                  <a:srgbClr val="7030A0"/>
                </a:solidFill>
              </a:rPr>
              <a:t> - не кат, а </a:t>
            </a:r>
            <a:r>
              <a:rPr lang="ru-RU" sz="2800" dirty="0" err="1" smtClean="0">
                <a:solidFill>
                  <a:srgbClr val="7030A0"/>
                </a:solidFill>
              </a:rPr>
              <a:t>засіб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пропаганди</a:t>
            </a:r>
            <a:r>
              <a:rPr lang="ru-RU" sz="2800" dirty="0" smtClean="0">
                <a:solidFill>
                  <a:srgbClr val="7030A0"/>
                </a:solidFill>
              </a:rPr>
              <a:t>.  </a:t>
            </a:r>
            <a:r>
              <a:rPr lang="ru-RU" sz="2800" dirty="0" err="1" smtClean="0">
                <a:solidFill>
                  <a:srgbClr val="7030A0"/>
                </a:solidFill>
              </a:rPr>
              <a:t>Британець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ru-RU" sz="2800" dirty="0" err="1" smtClean="0">
                <a:solidFill>
                  <a:srgbClr val="7030A0"/>
                </a:solidFill>
              </a:rPr>
              <a:t>який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розривається</a:t>
            </a:r>
            <a:r>
              <a:rPr lang="ru-RU" sz="2800" dirty="0" smtClean="0">
                <a:solidFill>
                  <a:srgbClr val="7030A0"/>
                </a:solidFill>
              </a:rPr>
              <a:t> тигром -- </a:t>
            </a:r>
            <a:r>
              <a:rPr lang="ru-RU" sz="2800" dirty="0" err="1" smtClean="0">
                <a:solidFill>
                  <a:srgbClr val="7030A0"/>
                </a:solidFill>
              </a:rPr>
              <a:t>теж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був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дерев'яним</a:t>
            </a:r>
            <a:r>
              <a:rPr lang="ru-RU" sz="2800" dirty="0" smtClean="0">
                <a:solidFill>
                  <a:srgbClr val="7030A0"/>
                </a:solidFill>
              </a:rPr>
              <a:t>   . </a:t>
            </a:r>
            <a:r>
              <a:rPr lang="ru-RU" sz="2800" dirty="0" err="1" smtClean="0">
                <a:solidFill>
                  <a:srgbClr val="7030A0"/>
                </a:solidFill>
              </a:rPr>
              <a:t>Варто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було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повернути</a:t>
            </a:r>
            <a:r>
              <a:rPr lang="ru-RU" sz="2800" dirty="0" smtClean="0">
                <a:solidFill>
                  <a:srgbClr val="7030A0"/>
                </a:solidFill>
              </a:rPr>
              <a:t> ручку - і тигр </a:t>
            </a:r>
            <a:r>
              <a:rPr lang="ru-RU" sz="2800" dirty="0" err="1" smtClean="0">
                <a:solidFill>
                  <a:srgbClr val="7030A0"/>
                </a:solidFill>
              </a:rPr>
              <a:t>видавав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рик</a:t>
            </a:r>
            <a:r>
              <a:rPr lang="ru-RU" sz="2800" dirty="0" smtClean="0">
                <a:solidFill>
                  <a:srgbClr val="7030A0"/>
                </a:solidFill>
              </a:rPr>
              <a:t> і злобно </a:t>
            </a:r>
            <a:r>
              <a:rPr lang="ru-RU" sz="2800" dirty="0" err="1" smtClean="0">
                <a:solidFill>
                  <a:srgbClr val="7030A0"/>
                </a:solidFill>
              </a:rPr>
              <a:t>рухав</a:t>
            </a:r>
            <a:r>
              <a:rPr lang="ru-RU" sz="2800" dirty="0" smtClean="0">
                <a:solidFill>
                  <a:srgbClr val="7030A0"/>
                </a:solidFill>
              </a:rPr>
              <a:t> лапою, </a:t>
            </a:r>
            <a:r>
              <a:rPr lang="ru-RU" sz="2800" dirty="0" err="1" smtClean="0">
                <a:solidFill>
                  <a:srgbClr val="7030A0"/>
                </a:solidFill>
              </a:rPr>
              <a:t>символізуючи</a:t>
            </a:r>
            <a:r>
              <a:rPr lang="ru-RU" sz="2800" dirty="0" smtClean="0">
                <a:solidFill>
                  <a:srgbClr val="7030A0"/>
                </a:solidFill>
              </a:rPr>
              <a:t> перемогу </a:t>
            </a:r>
            <a:r>
              <a:rPr lang="ru-RU" sz="2800" dirty="0" err="1" smtClean="0">
                <a:solidFill>
                  <a:srgbClr val="7030A0"/>
                </a:solidFill>
              </a:rPr>
              <a:t>індійців</a:t>
            </a:r>
            <a:r>
              <a:rPr lang="ru-RU" sz="2800" dirty="0" smtClean="0">
                <a:solidFill>
                  <a:srgbClr val="7030A0"/>
                </a:solidFill>
              </a:rPr>
              <a:t>. Правда, султану </a:t>
            </a:r>
            <a:r>
              <a:rPr lang="ru-RU" sz="2800" dirty="0" err="1" smtClean="0">
                <a:solidFill>
                  <a:srgbClr val="7030A0"/>
                </a:solidFill>
              </a:rPr>
              <a:t>це</a:t>
            </a:r>
            <a:r>
              <a:rPr lang="ru-RU" sz="2800" dirty="0" smtClean="0">
                <a:solidFill>
                  <a:srgbClr val="7030A0"/>
                </a:solidFill>
              </a:rPr>
              <a:t> не </a:t>
            </a:r>
            <a:r>
              <a:rPr lang="ru-RU" sz="2800" dirty="0" err="1" smtClean="0">
                <a:solidFill>
                  <a:srgbClr val="7030A0"/>
                </a:solidFill>
              </a:rPr>
              <a:t>допомогло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ru-RU" sz="2800" dirty="0" err="1" smtClean="0">
                <a:solidFill>
                  <a:srgbClr val="7030A0"/>
                </a:solidFill>
              </a:rPr>
              <a:t>британці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його</a:t>
            </a:r>
            <a:r>
              <a:rPr lang="ru-RU" sz="2800" dirty="0" smtClean="0">
                <a:solidFill>
                  <a:srgbClr val="7030A0"/>
                </a:solidFill>
              </a:rPr>
              <a:t> скинули.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493" y="540982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0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732" y="323792"/>
            <a:ext cx="96977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У 1932 </a:t>
            </a:r>
            <a:r>
              <a:rPr lang="ru-RU" sz="2800" dirty="0" err="1" smtClean="0">
                <a:solidFill>
                  <a:srgbClr val="7030A0"/>
                </a:solidFill>
              </a:rPr>
              <a:t>році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британський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винахідник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Херрі</a:t>
            </a:r>
            <a:r>
              <a:rPr lang="ru-RU" sz="2800" dirty="0" smtClean="0">
                <a:solidFill>
                  <a:srgbClr val="7030A0"/>
                </a:solidFill>
              </a:rPr>
              <a:t> Мей представив </a:t>
            </a:r>
            <a:r>
              <a:rPr lang="ru-RU" sz="2800" dirty="0" err="1" smtClean="0">
                <a:solidFill>
                  <a:srgbClr val="7030A0"/>
                </a:solidFill>
              </a:rPr>
              <a:t>публіці</a:t>
            </a:r>
            <a:r>
              <a:rPr lang="ru-RU" sz="2800" dirty="0" smtClean="0">
                <a:solidFill>
                  <a:srgbClr val="7030A0"/>
                </a:solidFill>
              </a:rPr>
              <a:t> робота на </a:t>
            </a:r>
            <a:r>
              <a:rPr lang="ru-RU" sz="2800" dirty="0" err="1" smtClean="0">
                <a:solidFill>
                  <a:srgbClr val="7030A0"/>
                </a:solidFill>
              </a:rPr>
              <a:t>ім'я</a:t>
            </a:r>
            <a:r>
              <a:rPr lang="ru-RU" sz="2800" dirty="0" smtClean="0">
                <a:solidFill>
                  <a:srgbClr val="7030A0"/>
                </a:solidFill>
              </a:rPr>
              <a:t> «Альф». 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Він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міг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стріляти</a:t>
            </a:r>
            <a:r>
              <a:rPr lang="ru-RU" sz="2800" dirty="0" smtClean="0">
                <a:solidFill>
                  <a:srgbClr val="7030A0"/>
                </a:solidFill>
              </a:rPr>
              <a:t> з револьвера, </a:t>
            </a:r>
            <a:r>
              <a:rPr lang="ru-RU" sz="2800" dirty="0" err="1" smtClean="0">
                <a:solidFill>
                  <a:srgbClr val="7030A0"/>
                </a:solidFill>
              </a:rPr>
              <a:t>піднімати</a:t>
            </a:r>
            <a:r>
              <a:rPr lang="ru-RU" sz="2800" dirty="0" smtClean="0">
                <a:solidFill>
                  <a:srgbClr val="7030A0"/>
                </a:solidFill>
              </a:rPr>
              <a:t> і </a:t>
            </a:r>
            <a:r>
              <a:rPr lang="ru-RU" sz="2800" dirty="0" err="1" smtClean="0">
                <a:solidFill>
                  <a:srgbClr val="7030A0"/>
                </a:solidFill>
              </a:rPr>
              <a:t>опускати</a:t>
            </a:r>
            <a:r>
              <a:rPr lang="ru-RU" sz="2800" dirty="0" smtClean="0">
                <a:solidFill>
                  <a:srgbClr val="7030A0"/>
                </a:solidFill>
              </a:rPr>
              <a:t> руку, а </a:t>
            </a:r>
            <a:r>
              <a:rPr lang="ru-RU" sz="2800" dirty="0" err="1" smtClean="0">
                <a:solidFill>
                  <a:srgbClr val="7030A0"/>
                </a:solidFill>
              </a:rPr>
              <a:t>також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відповідав</a:t>
            </a:r>
            <a:r>
              <a:rPr lang="ru-RU" sz="2800" dirty="0" smtClean="0">
                <a:solidFill>
                  <a:srgbClr val="7030A0"/>
                </a:solidFill>
              </a:rPr>
              <a:t> на </a:t>
            </a:r>
            <a:r>
              <a:rPr lang="ru-RU" sz="2800" dirty="0" err="1" smtClean="0">
                <a:solidFill>
                  <a:srgbClr val="7030A0"/>
                </a:solidFill>
              </a:rPr>
              <a:t>деякі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питання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Керувався</a:t>
            </a:r>
            <a:r>
              <a:rPr lang="ru-RU" sz="2800" dirty="0" smtClean="0">
                <a:solidFill>
                  <a:srgbClr val="7030A0"/>
                </a:solidFill>
              </a:rPr>
              <a:t> за </a:t>
            </a:r>
            <a:r>
              <a:rPr lang="ru-RU" sz="2800" dirty="0" err="1" smtClean="0">
                <a:solidFill>
                  <a:srgbClr val="7030A0"/>
                </a:solidFill>
              </a:rPr>
              <a:t>допомогою</a:t>
            </a:r>
            <a:r>
              <a:rPr lang="ru-RU" sz="2800" dirty="0" smtClean="0">
                <a:solidFill>
                  <a:srgbClr val="7030A0"/>
                </a:solidFill>
              </a:rPr>
              <a:t>  голоса.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 Одного разу </a:t>
            </a:r>
            <a:r>
              <a:rPr lang="ru-RU" sz="2800" dirty="0" err="1" smtClean="0">
                <a:solidFill>
                  <a:srgbClr val="7030A0"/>
                </a:solidFill>
              </a:rPr>
              <a:t>ледь</a:t>
            </a:r>
            <a:r>
              <a:rPr lang="ru-RU" sz="2800" dirty="0" smtClean="0">
                <a:solidFill>
                  <a:srgbClr val="7030A0"/>
                </a:solidFill>
              </a:rPr>
              <a:t> не вбив </a:t>
            </a:r>
            <a:r>
              <a:rPr lang="ru-RU" sz="2800" dirty="0" err="1" smtClean="0">
                <a:solidFill>
                  <a:srgbClr val="7030A0"/>
                </a:solidFill>
              </a:rPr>
              <a:t>свого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творця</a:t>
            </a:r>
            <a:r>
              <a:rPr lang="ru-RU" sz="2800" dirty="0" smtClean="0">
                <a:solidFill>
                  <a:srgbClr val="7030A0"/>
                </a:solidFill>
              </a:rPr>
              <a:t>, спонтанно </a:t>
            </a:r>
            <a:r>
              <a:rPr lang="ru-RU" sz="2800" dirty="0" err="1" smtClean="0">
                <a:solidFill>
                  <a:srgbClr val="7030A0"/>
                </a:solidFill>
              </a:rPr>
              <a:t>вистріливши</a:t>
            </a:r>
            <a:r>
              <a:rPr lang="ru-RU" sz="2800" dirty="0" smtClean="0">
                <a:solidFill>
                  <a:srgbClr val="7030A0"/>
                </a:solidFill>
              </a:rPr>
              <a:t> в </a:t>
            </a:r>
            <a:r>
              <a:rPr lang="ru-RU" sz="2800" dirty="0" err="1" smtClean="0">
                <a:solidFill>
                  <a:srgbClr val="7030A0"/>
                </a:solidFill>
              </a:rPr>
              <a:t>нього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23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035" y="2425785"/>
            <a:ext cx="6528749" cy="43367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793" y="515156"/>
            <a:ext cx="103159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Це</a:t>
            </a:r>
            <a:r>
              <a:rPr lang="ru-RU" sz="2800" dirty="0" smtClean="0">
                <a:solidFill>
                  <a:srgbClr val="7030A0"/>
                </a:solidFill>
              </a:rPr>
              <a:t> правда. Робот </a:t>
            </a:r>
            <a:r>
              <a:rPr lang="ru-RU" sz="2800" dirty="0" err="1" smtClean="0">
                <a:solidFill>
                  <a:srgbClr val="7030A0"/>
                </a:solidFill>
              </a:rPr>
              <a:t>дійсно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існував</a:t>
            </a:r>
            <a:r>
              <a:rPr lang="ru-RU" sz="2800" dirty="0" smtClean="0">
                <a:solidFill>
                  <a:srgbClr val="7030A0"/>
                </a:solidFill>
              </a:rPr>
              <a:t> і </a:t>
            </a:r>
            <a:r>
              <a:rPr lang="ru-RU" sz="2800" dirty="0" err="1" smtClean="0">
                <a:solidFill>
                  <a:srgbClr val="7030A0"/>
                </a:solidFill>
              </a:rPr>
              <a:t>відповідав</a:t>
            </a:r>
            <a:r>
              <a:rPr lang="ru-RU" sz="2800" dirty="0" smtClean="0">
                <a:solidFill>
                  <a:srgbClr val="7030A0"/>
                </a:solidFill>
              </a:rPr>
              <a:t> на </a:t>
            </a:r>
            <a:r>
              <a:rPr lang="ru-RU" sz="2800" dirty="0" err="1" smtClean="0">
                <a:solidFill>
                  <a:srgbClr val="7030A0"/>
                </a:solidFill>
              </a:rPr>
              <a:t>питання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завдяки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заздалегідь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записаним</a:t>
            </a:r>
            <a:r>
              <a:rPr lang="ru-RU" sz="2800" dirty="0" smtClean="0">
                <a:solidFill>
                  <a:srgbClr val="7030A0"/>
                </a:solidFill>
              </a:rPr>
              <a:t> на </a:t>
            </a:r>
            <a:r>
              <a:rPr lang="ru-RU" sz="2800" dirty="0" err="1" smtClean="0">
                <a:solidFill>
                  <a:srgbClr val="7030A0"/>
                </a:solidFill>
              </a:rPr>
              <a:t>воскові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бобіни</a:t>
            </a:r>
            <a:r>
              <a:rPr lang="ru-RU" sz="2800" dirty="0" smtClean="0">
                <a:solidFill>
                  <a:srgbClr val="7030A0"/>
                </a:solidFill>
              </a:rPr>
              <a:t> фразам. А </a:t>
            </a:r>
            <a:r>
              <a:rPr lang="ru-RU" sz="2800" dirty="0" err="1" smtClean="0">
                <a:solidFill>
                  <a:srgbClr val="7030A0"/>
                </a:solidFill>
              </a:rPr>
              <a:t>ще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йому</a:t>
            </a:r>
            <a:r>
              <a:rPr lang="ru-RU" sz="2800" dirty="0" smtClean="0">
                <a:solidFill>
                  <a:srgbClr val="7030A0"/>
                </a:solidFill>
              </a:rPr>
              <a:t> в руку давали револьвер і «Альф» натискав курок.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Безглуздий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винахід</a:t>
            </a:r>
            <a:r>
              <a:rPr lang="ru-RU" sz="2800" dirty="0" smtClean="0">
                <a:solidFill>
                  <a:srgbClr val="7030A0"/>
                </a:solidFill>
              </a:rPr>
              <a:t> ......</a:t>
            </a:r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7577" y="2425785"/>
            <a:ext cx="43788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...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</a:t>
            </a:r>
            <a:r>
              <a:rPr lang="ru-RU" sz="2400" dirty="0" err="1" smtClean="0"/>
              <a:t>міг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подумати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через 100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робототехніка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пройде</a:t>
            </a:r>
            <a:r>
              <a:rPr lang="ru-RU" sz="2400" dirty="0" smtClean="0"/>
              <a:t> шлях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робота,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спускає</a:t>
            </a:r>
            <a:r>
              <a:rPr lang="ru-RU" sz="2400" dirty="0" smtClean="0"/>
              <a:t> </a:t>
            </a:r>
            <a:r>
              <a:rPr lang="ru-RU" sz="2400" dirty="0" err="1" smtClean="0"/>
              <a:t>гачок</a:t>
            </a:r>
            <a:r>
              <a:rPr lang="ru-RU" sz="2400" dirty="0" smtClean="0"/>
              <a:t> револьвера до </a:t>
            </a:r>
            <a:r>
              <a:rPr lang="ru-RU" sz="2400" dirty="0" err="1" smtClean="0"/>
              <a:t>повноцінної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машини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смерті</a:t>
            </a:r>
            <a:r>
              <a:rPr lang="ru-RU" sz="2400" dirty="0" smtClean="0"/>
              <a:t>? </a:t>
            </a:r>
          </a:p>
          <a:p>
            <a:r>
              <a:rPr lang="ru-RU" sz="2400" dirty="0" smtClean="0"/>
              <a:t>Так і </a:t>
            </a:r>
            <a:r>
              <a:rPr lang="ru-RU" sz="2400" dirty="0" err="1" smtClean="0"/>
              <a:t>сталося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</a:t>
            </a:r>
            <a:r>
              <a:rPr lang="ru-RU" sz="2400" dirty="0" err="1" smtClean="0"/>
              <a:t>шутера</a:t>
            </a:r>
            <a:r>
              <a:rPr lang="ru-RU" sz="2400" dirty="0" smtClean="0"/>
              <a:t> </a:t>
            </a:r>
            <a:r>
              <a:rPr lang="en-US" sz="2400" dirty="0" err="1" smtClean="0"/>
              <a:t>Warface</a:t>
            </a:r>
            <a:r>
              <a:rPr lang="en-US" sz="2400" dirty="0" smtClean="0"/>
              <a:t>, </a:t>
            </a:r>
            <a:r>
              <a:rPr lang="ru-RU" sz="2400" dirty="0" smtClean="0"/>
              <a:t>де </a:t>
            </a:r>
            <a:r>
              <a:rPr lang="ru-RU" sz="2400" dirty="0" err="1" smtClean="0"/>
              <a:t>з'явився</a:t>
            </a:r>
            <a:r>
              <a:rPr lang="ru-RU" sz="2400" dirty="0" smtClean="0"/>
              <a:t> СЕД - </a:t>
            </a:r>
            <a:r>
              <a:rPr lang="ru-RU" sz="2400" dirty="0" err="1" smtClean="0"/>
              <a:t>важкий</a:t>
            </a:r>
            <a:r>
              <a:rPr lang="ru-RU" sz="2400" dirty="0" smtClean="0"/>
              <a:t> і </a:t>
            </a:r>
            <a:r>
              <a:rPr lang="ru-RU" sz="2400" dirty="0" err="1" smtClean="0"/>
              <a:t>повільний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кіборг</a:t>
            </a:r>
            <a:r>
              <a:rPr lang="ru-RU" sz="2400" dirty="0" smtClean="0"/>
              <a:t> з </a:t>
            </a:r>
            <a:r>
              <a:rPr lang="ru-RU" sz="2400" dirty="0" err="1" smtClean="0"/>
              <a:t>кулеметом</a:t>
            </a:r>
            <a:r>
              <a:rPr lang="ru-RU" sz="2400" dirty="0" smtClean="0"/>
              <a:t> і гранатометом, </a:t>
            </a:r>
            <a:r>
              <a:rPr lang="ru-RU" sz="2400" dirty="0" err="1" smtClean="0"/>
              <a:t>справжній</a:t>
            </a:r>
            <a:r>
              <a:rPr lang="ru-RU" sz="2400" dirty="0" smtClean="0"/>
              <a:t> Джаггернаут.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9760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732" y="323792"/>
            <a:ext cx="969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7030A0"/>
                </a:solidFill>
              </a:rPr>
              <a:t>Роботи</a:t>
            </a:r>
            <a:r>
              <a:rPr lang="ru-RU" sz="2800" dirty="0">
                <a:solidFill>
                  <a:srgbClr val="7030A0"/>
                </a:solidFill>
              </a:rPr>
              <a:t> явно </a:t>
            </a:r>
            <a:r>
              <a:rPr lang="ru-RU" sz="2800" dirty="0" err="1">
                <a:solidFill>
                  <a:srgbClr val="7030A0"/>
                </a:solidFill>
              </a:rPr>
              <a:t>сильніше</a:t>
            </a:r>
            <a:r>
              <a:rPr lang="ru-RU" sz="2800" dirty="0">
                <a:solidFill>
                  <a:srgbClr val="7030A0"/>
                </a:solidFill>
              </a:rPr>
              <a:t> людей. Але, вони не так </a:t>
            </a:r>
            <a:r>
              <a:rPr lang="ru-RU" sz="2800" dirty="0" err="1">
                <a:solidFill>
                  <a:srgbClr val="7030A0"/>
                </a:solidFill>
              </a:rPr>
              <a:t>спритні</a:t>
            </a:r>
            <a:r>
              <a:rPr lang="ru-RU" sz="2800" dirty="0">
                <a:solidFill>
                  <a:srgbClr val="7030A0"/>
                </a:solidFill>
              </a:rPr>
              <a:t> і </a:t>
            </a:r>
            <a:r>
              <a:rPr lang="ru-RU" sz="2800" dirty="0" err="1">
                <a:solidFill>
                  <a:srgbClr val="7030A0"/>
                </a:solidFill>
              </a:rPr>
              <a:t>моторні</a:t>
            </a:r>
            <a:r>
              <a:rPr lang="ru-RU" sz="2800" dirty="0">
                <a:solidFill>
                  <a:srgbClr val="7030A0"/>
                </a:solidFill>
              </a:rPr>
              <a:t>, як люди, </a:t>
            </a:r>
            <a:r>
              <a:rPr lang="ru-RU" sz="2800" dirty="0" err="1">
                <a:solidFill>
                  <a:srgbClr val="7030A0"/>
                </a:solidFill>
              </a:rPr>
              <a:t>вірно</a:t>
            </a:r>
            <a:r>
              <a:rPr lang="ru-RU" sz="2800" dirty="0">
                <a:solidFill>
                  <a:srgbClr val="7030A0"/>
                </a:solidFill>
              </a:rPr>
              <a:t>?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2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" y="702951"/>
            <a:ext cx="4468969" cy="4880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3973" y="296214"/>
            <a:ext cx="605307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Фахівці</a:t>
            </a:r>
            <a:r>
              <a:rPr lang="ru-RU" sz="2800" dirty="0"/>
              <a:t> з </a:t>
            </a:r>
            <a:r>
              <a:rPr lang="ru-RU" sz="2800" dirty="0" err="1"/>
              <a:t>Федеральної</a:t>
            </a:r>
            <a:r>
              <a:rPr lang="ru-RU" sz="2800" dirty="0"/>
              <a:t> </a:t>
            </a:r>
            <a:r>
              <a:rPr lang="ru-RU" sz="2800" dirty="0" err="1"/>
              <a:t>політехнічної</a:t>
            </a:r>
            <a:r>
              <a:rPr lang="ru-RU" sz="2800" dirty="0"/>
              <a:t> </a:t>
            </a:r>
            <a:r>
              <a:rPr lang="ru-RU" sz="2800" dirty="0" err="1"/>
              <a:t>школи</a:t>
            </a:r>
            <a:r>
              <a:rPr lang="ru-RU" sz="2800" dirty="0"/>
              <a:t> </a:t>
            </a:r>
            <a:r>
              <a:rPr lang="ru-RU" sz="2800" dirty="0" err="1"/>
              <a:t>Лозанни</a:t>
            </a:r>
            <a:r>
              <a:rPr lang="ru-RU" sz="2800" dirty="0"/>
              <a:t> (</a:t>
            </a:r>
            <a:r>
              <a:rPr lang="en-US" sz="2800" dirty="0"/>
              <a:t>EPFL) </a:t>
            </a:r>
            <a:r>
              <a:rPr lang="ru-RU" sz="2800" dirty="0" err="1"/>
              <a:t>розробили</a:t>
            </a:r>
            <a:r>
              <a:rPr lang="ru-RU" sz="2800" dirty="0"/>
              <a:t> </a:t>
            </a:r>
            <a:r>
              <a:rPr lang="ru-RU" sz="2800" dirty="0" err="1"/>
              <a:t>маніпулятор</a:t>
            </a:r>
            <a:r>
              <a:rPr lang="ru-RU" sz="2800" dirty="0"/>
              <a:t>, </a:t>
            </a:r>
            <a:r>
              <a:rPr lang="ru-RU" sz="2800" dirty="0" err="1"/>
              <a:t>тобто</a:t>
            </a:r>
            <a:r>
              <a:rPr lang="ru-RU" sz="2800" dirty="0"/>
              <a:t> </a:t>
            </a:r>
            <a:r>
              <a:rPr lang="ru-RU" sz="2800" dirty="0" err="1"/>
              <a:t>механічний</a:t>
            </a:r>
            <a:r>
              <a:rPr lang="ru-RU" sz="2800" dirty="0"/>
              <a:t> «</a:t>
            </a:r>
            <a:r>
              <a:rPr lang="ru-RU" sz="2800" dirty="0" err="1"/>
              <a:t>хвататель</a:t>
            </a:r>
            <a:r>
              <a:rPr lang="ru-RU" sz="2800" dirty="0"/>
              <a:t>», </a:t>
            </a:r>
            <a:r>
              <a:rPr lang="ru-RU" sz="2800" dirty="0" err="1"/>
              <a:t>що</a:t>
            </a:r>
            <a:r>
              <a:rPr lang="ru-RU" sz="2800" dirty="0"/>
              <a:t>  </a:t>
            </a:r>
            <a:r>
              <a:rPr lang="ru-RU" sz="2800" dirty="0" err="1"/>
              <a:t>утримує</a:t>
            </a:r>
            <a:r>
              <a:rPr lang="ru-RU" sz="2800" dirty="0"/>
              <a:t> </a:t>
            </a:r>
            <a:r>
              <a:rPr lang="ru-RU" sz="2800" dirty="0" err="1"/>
              <a:t>предмети</a:t>
            </a:r>
            <a:r>
              <a:rPr lang="ru-RU" sz="2800" dirty="0"/>
              <a:t> за </a:t>
            </a:r>
            <a:r>
              <a:rPr lang="ru-RU" sz="2800" dirty="0" err="1"/>
              <a:t>рахунок</a:t>
            </a:r>
            <a:r>
              <a:rPr lang="ru-RU" sz="2800" dirty="0"/>
              <a:t> </a:t>
            </a:r>
            <a:r>
              <a:rPr lang="ru-RU" sz="2800" dirty="0" err="1"/>
              <a:t>електростатичного</a:t>
            </a:r>
            <a:r>
              <a:rPr lang="ru-RU" sz="2800" dirty="0"/>
              <a:t> </a:t>
            </a:r>
            <a:r>
              <a:rPr lang="ru-RU" sz="2800" dirty="0" err="1"/>
              <a:t>тяжіння</a:t>
            </a:r>
            <a:r>
              <a:rPr lang="ru-RU" sz="2800" dirty="0"/>
              <a:t>.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маніпулятор</a:t>
            </a:r>
            <a:r>
              <a:rPr lang="ru-RU" sz="2800" dirty="0"/>
              <a:t> не </a:t>
            </a:r>
            <a:r>
              <a:rPr lang="ru-RU" sz="2800" dirty="0" err="1"/>
              <a:t>тільки</a:t>
            </a:r>
            <a:r>
              <a:rPr lang="ru-RU" sz="2800" dirty="0"/>
              <a:t> </a:t>
            </a:r>
            <a:r>
              <a:rPr lang="ru-RU" sz="2800" dirty="0" err="1"/>
              <a:t>піднімає</a:t>
            </a:r>
            <a:r>
              <a:rPr lang="ru-RU" sz="2800" dirty="0"/>
              <a:t> </a:t>
            </a:r>
            <a:r>
              <a:rPr lang="ru-RU" sz="2800" dirty="0" err="1"/>
              <a:t>вантаж</a:t>
            </a:r>
            <a:r>
              <a:rPr lang="ru-RU" sz="2800" dirty="0"/>
              <a:t> в 80 </a:t>
            </a:r>
            <a:r>
              <a:rPr lang="ru-RU" sz="2800" dirty="0" err="1"/>
              <a:t>разів</a:t>
            </a:r>
            <a:r>
              <a:rPr lang="ru-RU" sz="2800" dirty="0"/>
              <a:t> </a:t>
            </a:r>
            <a:r>
              <a:rPr lang="ru-RU" sz="2800" dirty="0" err="1"/>
              <a:t>важче</a:t>
            </a:r>
            <a:r>
              <a:rPr lang="ru-RU" sz="2800" dirty="0"/>
              <a:t> </a:t>
            </a:r>
            <a:r>
              <a:rPr lang="ru-RU" sz="2800" dirty="0" err="1"/>
              <a:t>власної</a:t>
            </a:r>
            <a:r>
              <a:rPr lang="ru-RU" sz="2800" dirty="0"/>
              <a:t> ваги, але </a:t>
            </a:r>
            <a:r>
              <a:rPr lang="ru-RU" sz="2800" dirty="0" err="1"/>
              <a:t>може</a:t>
            </a:r>
            <a:r>
              <a:rPr lang="ru-RU" sz="2800" dirty="0"/>
              <a:t> «</a:t>
            </a:r>
            <a:r>
              <a:rPr lang="ru-RU" sz="2800" dirty="0" err="1"/>
              <a:t>взяти</a:t>
            </a:r>
            <a:r>
              <a:rPr lang="ru-RU" sz="2800" dirty="0"/>
              <a:t>» з </a:t>
            </a:r>
            <a:r>
              <a:rPr lang="ru-RU" sz="2800" dirty="0" err="1"/>
              <a:t>поверхні</a:t>
            </a:r>
            <a:r>
              <a:rPr lang="ru-RU" sz="2800" dirty="0"/>
              <a:t> </a:t>
            </a:r>
            <a:r>
              <a:rPr lang="ru-RU" sz="2800" dirty="0" err="1"/>
              <a:t>аркуш</a:t>
            </a:r>
            <a:r>
              <a:rPr lang="ru-RU" sz="2800" dirty="0"/>
              <a:t> </a:t>
            </a:r>
            <a:r>
              <a:rPr lang="ru-RU" sz="2800" dirty="0" err="1"/>
              <a:t>паперу</a:t>
            </a:r>
            <a:r>
              <a:rPr lang="ru-RU" sz="2800" dirty="0"/>
              <a:t>,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утримувати</a:t>
            </a:r>
            <a:r>
              <a:rPr lang="ru-RU" sz="2800" dirty="0"/>
              <a:t> яйце,  не </a:t>
            </a:r>
            <a:r>
              <a:rPr lang="ru-RU" sz="2800" dirty="0" err="1"/>
              <a:t>розбиваючи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err="1" smtClean="0"/>
              <a:t>Технології</a:t>
            </a:r>
            <a:r>
              <a:rPr lang="ru-RU" sz="2800" dirty="0" smtClean="0"/>
              <a:t> </a:t>
            </a:r>
            <a:r>
              <a:rPr lang="ru-RU" sz="2800" dirty="0"/>
              <a:t>«</a:t>
            </a:r>
            <a:r>
              <a:rPr lang="ru-RU" sz="2800" dirty="0" err="1"/>
              <a:t>електроприлипання</a:t>
            </a:r>
            <a:r>
              <a:rPr lang="ru-RU" sz="2800" dirty="0"/>
              <a:t>» і </a:t>
            </a:r>
            <a:r>
              <a:rPr lang="ru-RU" sz="2800" dirty="0" err="1"/>
              <a:t>різноманітні</a:t>
            </a:r>
            <a:r>
              <a:rPr lang="ru-RU" sz="2800" dirty="0"/>
              <a:t> датчики </a:t>
            </a:r>
            <a:r>
              <a:rPr lang="ru-RU" sz="2800" dirty="0" err="1"/>
              <a:t>допомагають</a:t>
            </a:r>
            <a:r>
              <a:rPr lang="ru-RU" sz="2800" dirty="0"/>
              <a:t> роботу </a:t>
            </a:r>
            <a:r>
              <a:rPr lang="ru-RU" sz="2800" dirty="0" err="1"/>
              <a:t>адаптуватися</a:t>
            </a:r>
            <a:r>
              <a:rPr lang="ru-RU" sz="2800" dirty="0"/>
              <a:t> і </a:t>
            </a:r>
            <a:r>
              <a:rPr lang="ru-RU" sz="2800" dirty="0" err="1"/>
              <a:t>навчатися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414" y="4375631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732" y="323792"/>
            <a:ext cx="9697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7030A0"/>
                </a:solidFill>
              </a:rPr>
              <a:t>Роботи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дуже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розумні</a:t>
            </a:r>
            <a:r>
              <a:rPr lang="ru-RU" sz="3200" dirty="0">
                <a:solidFill>
                  <a:srgbClr val="7030A0"/>
                </a:solidFill>
              </a:rPr>
              <a:t> і </a:t>
            </a:r>
            <a:r>
              <a:rPr lang="ru-RU" sz="3200" dirty="0" err="1">
                <a:solidFill>
                  <a:srgbClr val="7030A0"/>
                </a:solidFill>
              </a:rPr>
              <a:t>стають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розумнішими</a:t>
            </a:r>
            <a:r>
              <a:rPr lang="ru-RU" sz="3200" dirty="0">
                <a:solidFill>
                  <a:srgbClr val="7030A0"/>
                </a:solidFill>
              </a:rPr>
              <a:t>. </a:t>
            </a:r>
            <a:endParaRPr lang="ru-RU" sz="3200" dirty="0" smtClean="0">
              <a:solidFill>
                <a:srgbClr val="7030A0"/>
              </a:solidFill>
            </a:endParaRPr>
          </a:p>
          <a:p>
            <a:r>
              <a:rPr lang="ru-RU" sz="3200" dirty="0" smtClean="0">
                <a:solidFill>
                  <a:srgbClr val="7030A0"/>
                </a:solidFill>
              </a:rPr>
              <a:t>Але </a:t>
            </a:r>
            <a:r>
              <a:rPr lang="ru-RU" sz="3200" dirty="0">
                <a:solidFill>
                  <a:srgbClr val="7030A0"/>
                </a:solidFill>
              </a:rPr>
              <a:t>вони </a:t>
            </a:r>
            <a:r>
              <a:rPr lang="ru-RU" sz="3200" dirty="0" err="1">
                <a:solidFill>
                  <a:srgbClr val="7030A0"/>
                </a:solidFill>
              </a:rPr>
              <a:t>насправді</a:t>
            </a:r>
            <a:r>
              <a:rPr lang="ru-RU" sz="3200" dirty="0">
                <a:solidFill>
                  <a:srgbClr val="7030A0"/>
                </a:solidFill>
              </a:rPr>
              <a:t> не </a:t>
            </a:r>
            <a:r>
              <a:rPr lang="ru-RU" sz="3200" dirty="0" err="1">
                <a:solidFill>
                  <a:srgbClr val="7030A0"/>
                </a:solidFill>
              </a:rPr>
              <a:t>можуть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розуміти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наміри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людини</a:t>
            </a:r>
            <a:r>
              <a:rPr lang="ru-RU" sz="3200" dirty="0">
                <a:solidFill>
                  <a:srgbClr val="7030A0"/>
                </a:solidFill>
              </a:rPr>
              <a:t> 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865" y="835779"/>
            <a:ext cx="9702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Сучасна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робототехніка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розвивається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дуже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швидко</a:t>
            </a:r>
            <a:r>
              <a:rPr lang="ru-RU" sz="2800" dirty="0" smtClean="0">
                <a:solidFill>
                  <a:srgbClr val="7030A0"/>
                </a:solidFill>
              </a:rPr>
              <a:t> - </a:t>
            </a:r>
            <a:r>
              <a:rPr lang="ru-RU" sz="2800" dirty="0" err="1" smtClean="0">
                <a:solidFill>
                  <a:srgbClr val="7030A0"/>
                </a:solidFill>
              </a:rPr>
              <a:t>кожна</a:t>
            </a:r>
            <a:r>
              <a:rPr lang="ru-RU" sz="2800" dirty="0" smtClean="0">
                <a:solidFill>
                  <a:srgbClr val="7030A0"/>
                </a:solidFill>
              </a:rPr>
              <a:t> новина про  нового  робота </a:t>
            </a:r>
            <a:r>
              <a:rPr lang="ru-RU" sz="2800" dirty="0" err="1" smtClean="0">
                <a:solidFill>
                  <a:srgbClr val="7030A0"/>
                </a:solidFill>
              </a:rPr>
              <a:t>вселяє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легку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тривогу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Щоб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повстання</a:t>
            </a:r>
            <a:r>
              <a:rPr lang="ru-RU" sz="2800" dirty="0" smtClean="0">
                <a:solidFill>
                  <a:srgbClr val="7030A0"/>
                </a:solidFill>
              </a:rPr>
              <a:t> машин не застало нас </a:t>
            </a:r>
            <a:r>
              <a:rPr lang="ru-RU" sz="2800" dirty="0" err="1" smtClean="0">
                <a:solidFill>
                  <a:srgbClr val="7030A0"/>
                </a:solidFill>
              </a:rPr>
              <a:t>зненацька</a:t>
            </a:r>
            <a:r>
              <a:rPr lang="ru-RU" sz="2800" dirty="0" smtClean="0">
                <a:solidFill>
                  <a:srgbClr val="7030A0"/>
                </a:solidFill>
              </a:rPr>
              <a:t>, ворога </a:t>
            </a:r>
            <a:r>
              <a:rPr lang="ru-RU" sz="2800" dirty="0" err="1" smtClean="0">
                <a:solidFill>
                  <a:srgbClr val="7030A0"/>
                </a:solidFill>
              </a:rPr>
              <a:t>потрібно</a:t>
            </a:r>
            <a:r>
              <a:rPr lang="ru-RU" sz="2800" dirty="0" smtClean="0">
                <a:solidFill>
                  <a:srgbClr val="7030A0"/>
                </a:solidFill>
              </a:rPr>
              <a:t> знати в деталях.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Перевір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свої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знання</a:t>
            </a:r>
            <a:r>
              <a:rPr lang="ru-RU" sz="2800" dirty="0" smtClean="0">
                <a:solidFill>
                  <a:srgbClr val="7030A0"/>
                </a:solidFill>
              </a:rPr>
              <a:t> в </a:t>
            </a:r>
            <a:r>
              <a:rPr lang="ru-RU" sz="2800" dirty="0" err="1" smtClean="0">
                <a:solidFill>
                  <a:srgbClr val="7030A0"/>
                </a:solidFill>
              </a:rPr>
              <a:t>робототехніці</a:t>
            </a:r>
            <a:r>
              <a:rPr lang="ru-RU" sz="2800" dirty="0" smtClean="0">
                <a:solidFill>
                  <a:srgbClr val="7030A0"/>
                </a:solidFill>
              </a:rPr>
              <a:t>!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037" y="293029"/>
            <a:ext cx="1274174" cy="2176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7218" b="8363"/>
          <a:stretch/>
        </p:blipFill>
        <p:spPr>
          <a:xfrm>
            <a:off x="0" y="3193960"/>
            <a:ext cx="6632620" cy="3664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78" b="2135"/>
          <a:stretch/>
        </p:blipFill>
        <p:spPr>
          <a:xfrm>
            <a:off x="6632620" y="2469490"/>
            <a:ext cx="5559380" cy="38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6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3587" cy="2995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62" y="741541"/>
            <a:ext cx="2619375" cy="1743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26137" y="239467"/>
            <a:ext cx="51512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70C0"/>
                </a:solidFill>
              </a:rPr>
              <a:t>Уявіть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собі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Чарівний</a:t>
            </a:r>
            <a:r>
              <a:rPr lang="ru-RU" sz="2800" dirty="0">
                <a:solidFill>
                  <a:srgbClr val="0070C0"/>
                </a:solidFill>
              </a:rPr>
              <a:t>  </a:t>
            </a:r>
            <a:r>
              <a:rPr lang="ru-RU" sz="2800" dirty="0" err="1">
                <a:solidFill>
                  <a:srgbClr val="0070C0"/>
                </a:solidFill>
              </a:rPr>
              <a:t>Капелюх</a:t>
            </a:r>
            <a:r>
              <a:rPr lang="ru-RU" sz="2800" dirty="0">
                <a:solidFill>
                  <a:srgbClr val="0070C0"/>
                </a:solidFill>
              </a:rPr>
              <a:t> з </a:t>
            </a:r>
            <a:r>
              <a:rPr lang="ru-RU" sz="2800" dirty="0" err="1">
                <a:solidFill>
                  <a:srgbClr val="0070C0"/>
                </a:solidFill>
              </a:rPr>
              <a:t>історій</a:t>
            </a:r>
            <a:r>
              <a:rPr lang="ru-RU" sz="2800" dirty="0">
                <a:solidFill>
                  <a:srgbClr val="0070C0"/>
                </a:solidFill>
              </a:rPr>
              <a:t> про </a:t>
            </a:r>
            <a:r>
              <a:rPr lang="ru-RU" sz="2800" dirty="0" err="1">
                <a:solidFill>
                  <a:srgbClr val="0070C0"/>
                </a:solidFill>
              </a:rPr>
              <a:t>Гаррі</a:t>
            </a:r>
            <a:r>
              <a:rPr lang="ru-RU" sz="2800" dirty="0">
                <a:solidFill>
                  <a:srgbClr val="0070C0"/>
                </a:solidFill>
              </a:rPr>
              <a:t> Поттера, але </a:t>
            </a:r>
            <a:r>
              <a:rPr lang="ru-RU" sz="2800" dirty="0" err="1">
                <a:solidFill>
                  <a:srgbClr val="0070C0"/>
                </a:solidFill>
              </a:rPr>
              <a:t>забезпечений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штучним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інтелектом</a:t>
            </a:r>
            <a:r>
              <a:rPr lang="ru-RU" sz="2800" dirty="0">
                <a:solidFill>
                  <a:srgbClr val="0070C0"/>
                </a:solidFill>
              </a:rPr>
              <a:t>: </a:t>
            </a:r>
            <a:r>
              <a:rPr lang="ru-RU" sz="2800" dirty="0" err="1">
                <a:solidFill>
                  <a:srgbClr val="0070C0"/>
                </a:solidFill>
              </a:rPr>
              <a:t>ви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одягаєте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його</a:t>
            </a:r>
            <a:r>
              <a:rPr lang="ru-RU" sz="2800" dirty="0">
                <a:solidFill>
                  <a:srgbClr val="0070C0"/>
                </a:solidFill>
              </a:rPr>
              <a:t>  </a:t>
            </a:r>
            <a:r>
              <a:rPr lang="ru-RU" sz="2800" dirty="0" err="1">
                <a:solidFill>
                  <a:srgbClr val="0070C0"/>
                </a:solidFill>
              </a:rPr>
              <a:t>собі</a:t>
            </a:r>
            <a:r>
              <a:rPr lang="ru-RU" sz="2800" dirty="0">
                <a:solidFill>
                  <a:srgbClr val="0070C0"/>
                </a:solidFill>
              </a:rPr>
              <a:t> на голову, говорите пару </a:t>
            </a:r>
            <a:r>
              <a:rPr lang="ru-RU" sz="2800" dirty="0" err="1">
                <a:solidFill>
                  <a:srgbClr val="0070C0"/>
                </a:solidFill>
              </a:rPr>
              <a:t>слів</a:t>
            </a:r>
            <a:r>
              <a:rPr lang="ru-RU" sz="2800" dirty="0">
                <a:solidFill>
                  <a:srgbClr val="0070C0"/>
                </a:solidFill>
              </a:rPr>
              <a:t> про себе, а </a:t>
            </a:r>
            <a:r>
              <a:rPr lang="ru-RU" sz="2800" dirty="0" err="1">
                <a:solidFill>
                  <a:srgbClr val="0070C0"/>
                </a:solidFill>
              </a:rPr>
              <a:t>він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визначає</a:t>
            </a:r>
            <a:r>
              <a:rPr lang="ru-RU" sz="2800" dirty="0">
                <a:solidFill>
                  <a:srgbClr val="0070C0"/>
                </a:solidFill>
              </a:rPr>
              <a:t> вас на </a:t>
            </a:r>
            <a:r>
              <a:rPr lang="ru-RU" sz="2800" dirty="0" err="1">
                <a:solidFill>
                  <a:srgbClr val="0070C0"/>
                </a:solidFill>
              </a:rPr>
              <a:t>відповідний</a:t>
            </a:r>
            <a:r>
              <a:rPr lang="ru-RU" sz="2800" dirty="0">
                <a:solidFill>
                  <a:srgbClr val="0070C0"/>
                </a:solidFill>
              </a:rPr>
              <a:t> факультет </a:t>
            </a:r>
            <a:r>
              <a:rPr lang="ru-RU" sz="2800" dirty="0" err="1">
                <a:solidFill>
                  <a:srgbClr val="0070C0"/>
                </a:solidFill>
              </a:rPr>
              <a:t>школи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Хогвартс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153" y="3737086"/>
            <a:ext cx="115265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B050"/>
                </a:solidFill>
              </a:rPr>
              <a:t>Цей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варіант</a:t>
            </a:r>
            <a:r>
              <a:rPr lang="ru-RU" sz="2800" dirty="0">
                <a:solidFill>
                  <a:srgbClr val="00B050"/>
                </a:solidFill>
              </a:rPr>
              <a:t> штучного </a:t>
            </a:r>
            <a:r>
              <a:rPr lang="ru-RU" sz="2800" dirty="0" err="1">
                <a:solidFill>
                  <a:srgbClr val="00B050"/>
                </a:solidFill>
              </a:rPr>
              <a:t>інтелекту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працює</a:t>
            </a:r>
            <a:r>
              <a:rPr lang="ru-RU" sz="2800" dirty="0">
                <a:solidFill>
                  <a:srgbClr val="00B050"/>
                </a:solidFill>
              </a:rPr>
              <a:t> на </a:t>
            </a:r>
            <a:r>
              <a:rPr lang="ru-RU" sz="2800" dirty="0" err="1">
                <a:solidFill>
                  <a:srgbClr val="00B050"/>
                </a:solidFill>
              </a:rPr>
              <a:t>основі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сервісу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Natural Language Classifier </a:t>
            </a:r>
            <a:r>
              <a:rPr lang="ru-RU" sz="2800" dirty="0" err="1">
                <a:solidFill>
                  <a:srgbClr val="00B050"/>
                </a:solidFill>
              </a:rPr>
              <a:t>від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IBM. </a:t>
            </a:r>
            <a:r>
              <a:rPr lang="ru-RU" sz="2800" dirty="0" err="1">
                <a:solidFill>
                  <a:srgbClr val="00B050"/>
                </a:solidFill>
              </a:rPr>
              <a:t>Капелюх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співвідносить</a:t>
            </a:r>
            <a:r>
              <a:rPr lang="ru-RU" sz="2800" dirty="0">
                <a:solidFill>
                  <a:srgbClr val="00B050"/>
                </a:solidFill>
              </a:rPr>
              <a:t> слова, </a:t>
            </a:r>
            <a:r>
              <a:rPr lang="ru-RU" sz="2800" dirty="0" err="1">
                <a:solidFill>
                  <a:srgbClr val="00B050"/>
                </a:solidFill>
              </a:rPr>
              <a:t>вимовлені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користувачем</a:t>
            </a:r>
            <a:r>
              <a:rPr lang="ru-RU" sz="2800" dirty="0">
                <a:solidFill>
                  <a:srgbClr val="00B050"/>
                </a:solidFill>
              </a:rPr>
              <a:t> з характеристиками кожного </a:t>
            </a:r>
            <a:r>
              <a:rPr lang="ru-RU" sz="2800" dirty="0" err="1">
                <a:solidFill>
                  <a:srgbClr val="00B050"/>
                </a:solidFill>
              </a:rPr>
              <a:t>підрозділу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школи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магії</a:t>
            </a:r>
            <a:r>
              <a:rPr lang="ru-RU" sz="2800" dirty="0">
                <a:solidFill>
                  <a:srgbClr val="00B050"/>
                </a:solidFill>
              </a:rPr>
              <a:t> «</a:t>
            </a:r>
            <a:r>
              <a:rPr lang="ru-RU" sz="2800" dirty="0" err="1">
                <a:solidFill>
                  <a:srgbClr val="00B050"/>
                </a:solidFill>
              </a:rPr>
              <a:t>Хогвартс</a:t>
            </a:r>
            <a:r>
              <a:rPr lang="ru-RU" sz="2800" dirty="0">
                <a:solidFill>
                  <a:srgbClr val="00B050"/>
                </a:solidFill>
              </a:rPr>
              <a:t>». При </a:t>
            </a:r>
            <a:r>
              <a:rPr lang="ru-RU" sz="2800" dirty="0" err="1">
                <a:solidFill>
                  <a:srgbClr val="00B050"/>
                </a:solidFill>
              </a:rPr>
              <a:t>цьому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глибинне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навчання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допомогло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натренувати</a:t>
            </a:r>
            <a:r>
              <a:rPr lang="ru-RU" sz="2800" dirty="0">
                <a:solidFill>
                  <a:srgbClr val="00B050"/>
                </a:solidFill>
              </a:rPr>
              <a:t> і максимально </a:t>
            </a:r>
            <a:r>
              <a:rPr lang="ru-RU" sz="2800" dirty="0" err="1">
                <a:solidFill>
                  <a:srgbClr val="00B050"/>
                </a:solidFill>
              </a:rPr>
              <a:t>розширити</a:t>
            </a:r>
            <a:r>
              <a:rPr lang="ru-RU" sz="2800" dirty="0">
                <a:solidFill>
                  <a:srgbClr val="00B050"/>
                </a:solidFill>
              </a:rPr>
              <a:t> «</a:t>
            </a:r>
            <a:r>
              <a:rPr lang="ru-RU" sz="2800" dirty="0" err="1">
                <a:solidFill>
                  <a:srgbClr val="00B050"/>
                </a:solidFill>
              </a:rPr>
              <a:t>знання</a:t>
            </a:r>
            <a:r>
              <a:rPr lang="ru-RU" sz="2800" dirty="0">
                <a:solidFill>
                  <a:srgbClr val="00B050"/>
                </a:solidFill>
              </a:rPr>
              <a:t>» </a:t>
            </a:r>
            <a:r>
              <a:rPr lang="ru-RU" sz="2800" dirty="0" err="1">
                <a:solidFill>
                  <a:srgbClr val="00B050"/>
                </a:solidFill>
              </a:rPr>
              <a:t>комп'ютера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Watson. </a:t>
            </a:r>
            <a:r>
              <a:rPr lang="ru-RU" sz="2800" dirty="0" err="1">
                <a:solidFill>
                  <a:srgbClr val="00B050"/>
                </a:solidFill>
              </a:rPr>
              <a:t>Капелюх</a:t>
            </a:r>
            <a:r>
              <a:rPr lang="ru-RU" sz="2800" dirty="0">
                <a:solidFill>
                  <a:srgbClr val="00B050"/>
                </a:solidFill>
              </a:rPr>
              <a:t> «</a:t>
            </a:r>
            <a:r>
              <a:rPr lang="ru-RU" sz="2800" dirty="0" err="1">
                <a:solidFill>
                  <a:srgbClr val="00B050"/>
                </a:solidFill>
              </a:rPr>
              <a:t>слухає</a:t>
            </a:r>
            <a:r>
              <a:rPr lang="ru-RU" sz="2800" dirty="0">
                <a:solidFill>
                  <a:srgbClr val="00B050"/>
                </a:solidFill>
              </a:rPr>
              <a:t> і </a:t>
            </a:r>
            <a:r>
              <a:rPr lang="ru-RU" sz="2800" dirty="0" err="1">
                <a:solidFill>
                  <a:srgbClr val="00B050"/>
                </a:solidFill>
              </a:rPr>
              <a:t>спостерігає</a:t>
            </a:r>
            <a:r>
              <a:rPr lang="ru-RU" sz="2800" dirty="0">
                <a:solidFill>
                  <a:srgbClr val="00B050"/>
                </a:solidFill>
              </a:rPr>
              <a:t>», а </a:t>
            </a:r>
            <a:r>
              <a:rPr lang="ru-RU" sz="2800" dirty="0" err="1">
                <a:solidFill>
                  <a:srgbClr val="00B050"/>
                </a:solidFill>
              </a:rPr>
              <a:t>також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отримує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інформацію</a:t>
            </a:r>
            <a:r>
              <a:rPr lang="ru-RU" sz="2800" dirty="0">
                <a:solidFill>
                  <a:srgbClr val="00B050"/>
                </a:solidFill>
              </a:rPr>
              <a:t> з </a:t>
            </a:r>
            <a:r>
              <a:rPr lang="ru-RU" sz="2800" dirty="0" err="1">
                <a:solidFill>
                  <a:srgbClr val="00B050"/>
                </a:solidFill>
              </a:rPr>
              <a:t>інтернету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стаючи</a:t>
            </a:r>
            <a:r>
              <a:rPr lang="ru-RU" sz="2800" dirty="0">
                <a:solidFill>
                  <a:srgbClr val="00B050"/>
                </a:solidFill>
              </a:rPr>
              <a:t> все </a:t>
            </a:r>
            <a:r>
              <a:rPr lang="ru-RU" sz="2800" dirty="0" err="1">
                <a:solidFill>
                  <a:srgbClr val="00B050"/>
                </a:solidFill>
              </a:rPr>
              <a:t>більш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розумним</a:t>
            </a:r>
            <a:r>
              <a:rPr lang="ru-RU" sz="28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67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276" y="417112"/>
            <a:ext cx="103030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</a:rPr>
              <a:t>Роботи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можуть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навчатися</a:t>
            </a:r>
            <a:r>
              <a:rPr lang="ru-RU" sz="3200" dirty="0">
                <a:solidFill>
                  <a:srgbClr val="C00000"/>
                </a:solidFill>
              </a:rPr>
              <a:t>, але не </a:t>
            </a:r>
            <a:r>
              <a:rPr lang="ru-RU" sz="3200" dirty="0" err="1">
                <a:solidFill>
                  <a:srgbClr val="C00000"/>
                </a:solidFill>
              </a:rPr>
              <a:t>саморозвиватися</a:t>
            </a:r>
            <a:endParaRPr lang="ru-RU" sz="3200" dirty="0">
              <a:solidFill>
                <a:srgbClr val="C00000"/>
              </a:solidFill>
            </a:endParaRPr>
          </a:p>
          <a:p>
            <a:endParaRPr lang="ru-RU" sz="3200" dirty="0"/>
          </a:p>
          <a:p>
            <a:r>
              <a:rPr lang="ru-RU" sz="3200" dirty="0">
                <a:solidFill>
                  <a:srgbClr val="7030A0"/>
                </a:solidFill>
              </a:rPr>
              <a:t>Ми </a:t>
            </a:r>
            <a:r>
              <a:rPr lang="ru-RU" sz="3200" dirty="0" err="1">
                <a:solidFill>
                  <a:srgbClr val="7030A0"/>
                </a:solidFill>
              </a:rPr>
              <a:t>можемо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переконувати</a:t>
            </a:r>
            <a:r>
              <a:rPr lang="ru-RU" sz="3200" dirty="0">
                <a:solidFill>
                  <a:srgbClr val="7030A0"/>
                </a:solidFill>
              </a:rPr>
              <a:t> себе в тому, </a:t>
            </a:r>
            <a:r>
              <a:rPr lang="ru-RU" sz="3200" dirty="0" err="1">
                <a:solidFill>
                  <a:srgbClr val="7030A0"/>
                </a:solidFill>
              </a:rPr>
              <a:t>що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роботи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сильні</a:t>
            </a:r>
            <a:r>
              <a:rPr lang="ru-RU" sz="3200" dirty="0">
                <a:solidFill>
                  <a:srgbClr val="7030A0"/>
                </a:solidFill>
              </a:rPr>
              <a:t> і </a:t>
            </a:r>
            <a:r>
              <a:rPr lang="ru-RU" sz="3200" dirty="0" err="1">
                <a:solidFill>
                  <a:srgbClr val="7030A0"/>
                </a:solidFill>
              </a:rPr>
              <a:t>розумні</a:t>
            </a:r>
            <a:r>
              <a:rPr lang="ru-RU" sz="3200" dirty="0">
                <a:solidFill>
                  <a:srgbClr val="7030A0"/>
                </a:solidFill>
              </a:rPr>
              <a:t>, тому </a:t>
            </a:r>
            <a:r>
              <a:rPr lang="ru-RU" sz="3200" dirty="0" err="1">
                <a:solidFill>
                  <a:srgbClr val="7030A0"/>
                </a:solidFill>
              </a:rPr>
              <a:t>що</a:t>
            </a:r>
            <a:r>
              <a:rPr lang="ru-RU" sz="3200" dirty="0">
                <a:solidFill>
                  <a:srgbClr val="7030A0"/>
                </a:solidFill>
              </a:rPr>
              <a:t> ми </a:t>
            </a:r>
            <a:r>
              <a:rPr lang="ru-RU" sz="3200" dirty="0" err="1">
                <a:solidFill>
                  <a:srgbClr val="7030A0"/>
                </a:solidFill>
              </a:rPr>
              <a:t>зробили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їх</a:t>
            </a:r>
            <a:r>
              <a:rPr lang="ru-RU" sz="3200" dirty="0">
                <a:solidFill>
                  <a:srgbClr val="7030A0"/>
                </a:solidFill>
              </a:rPr>
              <a:t> такими. І вони </a:t>
            </a:r>
            <a:r>
              <a:rPr lang="ru-RU" sz="3200" dirty="0" err="1">
                <a:solidFill>
                  <a:srgbClr val="7030A0"/>
                </a:solidFill>
              </a:rPr>
              <a:t>можуть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вчитися</a:t>
            </a:r>
            <a:r>
              <a:rPr lang="ru-RU" sz="3200" dirty="0">
                <a:solidFill>
                  <a:srgbClr val="7030A0"/>
                </a:solidFill>
              </a:rPr>
              <a:t>, тому </a:t>
            </a:r>
            <a:r>
              <a:rPr lang="ru-RU" sz="3200" dirty="0" err="1">
                <a:solidFill>
                  <a:srgbClr val="7030A0"/>
                </a:solidFill>
              </a:rPr>
              <a:t>що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запрограмували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їх</a:t>
            </a:r>
            <a:r>
              <a:rPr lang="ru-RU" sz="3200" dirty="0">
                <a:solidFill>
                  <a:srgbClr val="7030A0"/>
                </a:solidFill>
              </a:rPr>
              <a:t> на </a:t>
            </a:r>
            <a:r>
              <a:rPr lang="ru-RU" sz="3200" dirty="0" err="1">
                <a:solidFill>
                  <a:srgbClr val="7030A0"/>
                </a:solidFill>
              </a:rPr>
              <a:t>навчання</a:t>
            </a:r>
            <a:r>
              <a:rPr lang="ru-RU" sz="3200" dirty="0">
                <a:solidFill>
                  <a:srgbClr val="7030A0"/>
                </a:solidFill>
              </a:rPr>
              <a:t>. І </a:t>
            </a:r>
            <a:r>
              <a:rPr lang="ru-RU" sz="3200" dirty="0" err="1">
                <a:solidFill>
                  <a:srgbClr val="7030A0"/>
                </a:solidFill>
              </a:rPr>
              <a:t>що</a:t>
            </a:r>
            <a:r>
              <a:rPr lang="ru-RU" sz="3200" dirty="0">
                <a:solidFill>
                  <a:srgbClr val="7030A0"/>
                </a:solidFill>
              </a:rPr>
              <a:t> вони не </a:t>
            </a:r>
            <a:r>
              <a:rPr lang="ru-RU" sz="3200" dirty="0" err="1">
                <a:solidFill>
                  <a:srgbClr val="7030A0"/>
                </a:solidFill>
              </a:rPr>
              <a:t>можуть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створити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наступне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покоління</a:t>
            </a:r>
            <a:r>
              <a:rPr lang="ru-RU" sz="3200" dirty="0">
                <a:solidFill>
                  <a:srgbClr val="7030A0"/>
                </a:solidFill>
              </a:rPr>
              <a:t>, «</a:t>
            </a:r>
            <a:r>
              <a:rPr lang="ru-RU" sz="3200" dirty="0" err="1">
                <a:solidFill>
                  <a:srgbClr val="7030A0"/>
                </a:solidFill>
              </a:rPr>
              <a:t>кращу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версію</a:t>
            </a:r>
            <a:r>
              <a:rPr lang="ru-RU" sz="3200" dirty="0">
                <a:solidFill>
                  <a:srgbClr val="7030A0"/>
                </a:solidFill>
              </a:rPr>
              <a:t> себе».</a:t>
            </a:r>
          </a:p>
        </p:txBody>
      </p:sp>
    </p:spTree>
    <p:extLst>
      <p:ext uri="{BB962C8B-B14F-4D97-AF65-F5344CB8AC3E}">
        <p14:creationId xmlns:p14="http://schemas.microsoft.com/office/powerpoint/2010/main" val="275132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994" t="13439" r="26247" b="12796"/>
          <a:stretch/>
        </p:blipFill>
        <p:spPr>
          <a:xfrm>
            <a:off x="180305" y="0"/>
            <a:ext cx="2150772" cy="4365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1077" y="168628"/>
            <a:ext cx="85172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7030A0"/>
                </a:solidFill>
              </a:rPr>
              <a:t>Норвезький</a:t>
            </a:r>
            <a:r>
              <a:rPr lang="ru-RU" sz="2400" dirty="0">
                <a:solidFill>
                  <a:srgbClr val="7030A0"/>
                </a:solidFill>
              </a:rPr>
              <a:t>  робот </a:t>
            </a:r>
            <a:r>
              <a:rPr lang="ru-RU" sz="2400" dirty="0" err="1">
                <a:solidFill>
                  <a:srgbClr val="7030A0"/>
                </a:solidFill>
              </a:rPr>
              <a:t>навчився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саморозвиватися</a:t>
            </a:r>
            <a:r>
              <a:rPr lang="ru-RU" sz="2400" dirty="0">
                <a:solidFill>
                  <a:srgbClr val="7030A0"/>
                </a:solidFill>
              </a:rPr>
              <a:t> і </a:t>
            </a:r>
            <a:r>
              <a:rPr lang="ru-RU" sz="2400" dirty="0" err="1">
                <a:solidFill>
                  <a:srgbClr val="7030A0"/>
                </a:solidFill>
              </a:rPr>
              <a:t>надрукував</a:t>
            </a:r>
            <a:r>
              <a:rPr lang="ru-RU" sz="2400" dirty="0">
                <a:solidFill>
                  <a:srgbClr val="7030A0"/>
                </a:solidFill>
              </a:rPr>
              <a:t> на 3</a:t>
            </a:r>
            <a:r>
              <a:rPr lang="en-US" sz="2400" dirty="0">
                <a:solidFill>
                  <a:srgbClr val="7030A0"/>
                </a:solidFill>
              </a:rPr>
              <a:t>D-</a:t>
            </a:r>
            <a:r>
              <a:rPr lang="ru-RU" sz="2400" dirty="0" err="1">
                <a:solidFill>
                  <a:srgbClr val="7030A0"/>
                </a:solidFill>
              </a:rPr>
              <a:t>принтері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наступне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покоління</a:t>
            </a:r>
            <a:r>
              <a:rPr lang="ru-RU" sz="2400" dirty="0">
                <a:solidFill>
                  <a:srgbClr val="7030A0"/>
                </a:solidFill>
              </a:rPr>
              <a:t> себе. </a:t>
            </a:r>
            <a:r>
              <a:rPr lang="ru-RU" sz="2400" dirty="0" err="1">
                <a:solidFill>
                  <a:srgbClr val="7030A0"/>
                </a:solidFill>
              </a:rPr>
              <a:t>Експерти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університету</a:t>
            </a:r>
            <a:r>
              <a:rPr lang="ru-RU" sz="2400" dirty="0">
                <a:solidFill>
                  <a:srgbClr val="7030A0"/>
                </a:solidFill>
              </a:rPr>
              <a:t> Осло </a:t>
            </a:r>
            <a:r>
              <a:rPr lang="ru-RU" sz="2400" dirty="0" err="1">
                <a:solidFill>
                  <a:srgbClr val="7030A0"/>
                </a:solidFill>
              </a:rPr>
              <a:t>застосовують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підходи</a:t>
            </a:r>
            <a:r>
              <a:rPr lang="ru-RU" sz="2400" dirty="0">
                <a:solidFill>
                  <a:srgbClr val="7030A0"/>
                </a:solidFill>
              </a:rPr>
              <a:t> до </a:t>
            </a:r>
            <a:r>
              <a:rPr lang="ru-RU" sz="2400" dirty="0" err="1">
                <a:solidFill>
                  <a:srgbClr val="7030A0"/>
                </a:solidFill>
              </a:rPr>
              <a:t>проектування</a:t>
            </a:r>
            <a:r>
              <a:rPr lang="ru-RU" sz="2400" dirty="0">
                <a:solidFill>
                  <a:srgbClr val="7030A0"/>
                </a:solidFill>
              </a:rPr>
              <a:t> з </a:t>
            </a:r>
            <a:r>
              <a:rPr lang="ru-RU" sz="2400" dirty="0" err="1">
                <a:solidFill>
                  <a:srgbClr val="7030A0"/>
                </a:solidFill>
              </a:rPr>
              <a:t>використанням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попереднього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досвіду</a:t>
            </a:r>
            <a:r>
              <a:rPr lang="ru-RU" sz="2400" dirty="0">
                <a:solidFill>
                  <a:srgbClr val="7030A0"/>
                </a:solidFill>
              </a:rPr>
              <a:t> - </a:t>
            </a:r>
            <a:r>
              <a:rPr lang="en-US" sz="2400" dirty="0">
                <a:solidFill>
                  <a:srgbClr val="7030A0"/>
                </a:solidFill>
              </a:rPr>
              <a:t>Generative Design - </a:t>
            </a:r>
            <a:r>
              <a:rPr lang="ru-RU" sz="2400" dirty="0">
                <a:solidFill>
                  <a:srgbClr val="7030A0"/>
                </a:solidFill>
              </a:rPr>
              <a:t>де </a:t>
            </a:r>
            <a:r>
              <a:rPr lang="ru-RU" sz="2400" dirty="0" err="1">
                <a:solidFill>
                  <a:srgbClr val="7030A0"/>
                </a:solidFill>
              </a:rPr>
              <a:t>додатки</a:t>
            </a:r>
            <a:r>
              <a:rPr lang="ru-RU" sz="2400" dirty="0">
                <a:solidFill>
                  <a:srgbClr val="7030A0"/>
                </a:solidFill>
              </a:rPr>
              <a:t> штучного </a:t>
            </a:r>
            <a:r>
              <a:rPr lang="ru-RU" sz="2400" dirty="0" err="1">
                <a:solidFill>
                  <a:srgbClr val="7030A0"/>
                </a:solidFill>
              </a:rPr>
              <a:t>інтелекту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створюють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нові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продукти</a:t>
            </a:r>
            <a:r>
              <a:rPr lang="ru-RU" sz="2400" dirty="0">
                <a:solidFill>
                  <a:srgbClr val="7030A0"/>
                </a:solidFill>
              </a:rPr>
              <a:t>.</a:t>
            </a:r>
          </a:p>
          <a:p>
            <a:endParaRPr lang="ru-RU" sz="2400" dirty="0"/>
          </a:p>
          <a:p>
            <a:r>
              <a:rPr lang="ru-RU" sz="2400" dirty="0" err="1">
                <a:solidFill>
                  <a:srgbClr val="0070C0"/>
                </a:solidFill>
              </a:rPr>
              <a:t>Роботи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можуть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еволюціонувати</a:t>
            </a:r>
            <a:r>
              <a:rPr lang="ru-RU" sz="2400" dirty="0">
                <a:solidFill>
                  <a:srgbClr val="0070C0"/>
                </a:solidFill>
              </a:rPr>
              <a:t>. Робот «Номер 4» </a:t>
            </a:r>
            <a:r>
              <a:rPr lang="ru-RU" sz="2400" dirty="0" err="1">
                <a:solidFill>
                  <a:srgbClr val="0070C0"/>
                </a:solidFill>
              </a:rPr>
              <a:t>складається</a:t>
            </a:r>
            <a:r>
              <a:rPr lang="ru-RU" sz="2400" dirty="0">
                <a:solidFill>
                  <a:srgbClr val="0070C0"/>
                </a:solidFill>
              </a:rPr>
              <a:t> з </a:t>
            </a:r>
            <a:r>
              <a:rPr lang="ru-RU" sz="2400" dirty="0" err="1">
                <a:solidFill>
                  <a:srgbClr val="0070C0"/>
                </a:solidFill>
              </a:rPr>
              <a:t>довгастих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пластикових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частин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з'єднаних</a:t>
            </a:r>
            <a:r>
              <a:rPr lang="ru-RU" sz="2400" dirty="0">
                <a:solidFill>
                  <a:srgbClr val="0070C0"/>
                </a:solidFill>
              </a:rPr>
              <a:t> серво-моторчиками. </a:t>
            </a:r>
            <a:r>
              <a:rPr lang="ru-RU" sz="2400" dirty="0" err="1">
                <a:solidFill>
                  <a:srgbClr val="0070C0"/>
                </a:solidFill>
              </a:rPr>
              <a:t>Він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пробує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різні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рухи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намагаючись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знайти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оптимальний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спосіб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переміщення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від</a:t>
            </a:r>
            <a:r>
              <a:rPr lang="ru-RU" sz="2400" dirty="0">
                <a:solidFill>
                  <a:srgbClr val="0070C0"/>
                </a:solidFill>
              </a:rPr>
              <a:t> одного краю </a:t>
            </a:r>
            <a:r>
              <a:rPr lang="ru-RU" sz="2400" dirty="0" err="1">
                <a:solidFill>
                  <a:srgbClr val="0070C0"/>
                </a:solidFill>
              </a:rPr>
              <a:t>поверхні</a:t>
            </a:r>
            <a:r>
              <a:rPr lang="ru-RU" sz="2400" dirty="0">
                <a:solidFill>
                  <a:srgbClr val="0070C0"/>
                </a:solidFill>
              </a:rPr>
              <a:t> до </a:t>
            </a:r>
            <a:r>
              <a:rPr lang="ru-RU" sz="2400" dirty="0" err="1">
                <a:solidFill>
                  <a:srgbClr val="0070C0"/>
                </a:solidFill>
              </a:rPr>
              <a:t>іншого</a:t>
            </a:r>
            <a:r>
              <a:rPr lang="ru-RU" sz="2400" dirty="0">
                <a:solidFill>
                  <a:srgbClr val="0070C0"/>
                </a:solidFill>
              </a:rPr>
              <a:t>.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dirty="0" err="1">
                <a:solidFill>
                  <a:srgbClr val="C00000"/>
                </a:solidFill>
              </a:rPr>
              <a:t>Постійно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спостерігаючи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свій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прогрес</a:t>
            </a:r>
            <a:r>
              <a:rPr lang="ru-RU" sz="2400" dirty="0">
                <a:solidFill>
                  <a:srgbClr val="C00000"/>
                </a:solidFill>
              </a:rPr>
              <a:t> і </a:t>
            </a:r>
            <a:r>
              <a:rPr lang="ru-RU" sz="2400" dirty="0" err="1">
                <a:solidFill>
                  <a:srgbClr val="C00000"/>
                </a:solidFill>
              </a:rPr>
              <a:t>порівнюючи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його</a:t>
            </a:r>
            <a:r>
              <a:rPr lang="ru-RU" sz="2400" dirty="0">
                <a:solidFill>
                  <a:srgbClr val="C00000"/>
                </a:solidFill>
              </a:rPr>
              <a:t> з </a:t>
            </a:r>
            <a:r>
              <a:rPr lang="ru-RU" sz="2400" dirty="0" err="1">
                <a:solidFill>
                  <a:srgbClr val="C00000"/>
                </a:solidFill>
              </a:rPr>
              <a:t>попередніми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спробами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він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покращує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свої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результати</a:t>
            </a:r>
            <a:r>
              <a:rPr lang="ru-RU" sz="2400" dirty="0">
                <a:solidFill>
                  <a:srgbClr val="C00000"/>
                </a:solidFill>
              </a:rPr>
              <a:t> раз </a:t>
            </a:r>
            <a:r>
              <a:rPr lang="ru-RU" sz="2400" dirty="0" err="1">
                <a:solidFill>
                  <a:srgbClr val="C00000"/>
                </a:solidFill>
              </a:rPr>
              <a:t>від</a:t>
            </a:r>
            <a:r>
              <a:rPr lang="ru-RU" sz="2400" dirty="0">
                <a:solidFill>
                  <a:srgbClr val="C00000"/>
                </a:solidFill>
              </a:rPr>
              <a:t> разу. </a:t>
            </a:r>
            <a:r>
              <a:rPr lang="ru-RU" sz="2400" dirty="0" err="1">
                <a:solidFill>
                  <a:srgbClr val="C00000"/>
                </a:solidFill>
              </a:rPr>
              <a:t>Створюючи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тисячі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нових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варіантів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роботів</a:t>
            </a:r>
            <a:r>
              <a:rPr lang="ru-RU" sz="2400" dirty="0">
                <a:solidFill>
                  <a:srgbClr val="C00000"/>
                </a:solidFill>
              </a:rPr>
              <a:t>, через </a:t>
            </a:r>
            <a:r>
              <a:rPr lang="ru-RU" sz="2400" dirty="0" err="1">
                <a:solidFill>
                  <a:srgbClr val="C00000"/>
                </a:solidFill>
              </a:rPr>
              <a:t>кілька</a:t>
            </a:r>
            <a:r>
              <a:rPr lang="ru-RU" sz="2400" dirty="0">
                <a:solidFill>
                  <a:srgbClr val="C00000"/>
                </a:solidFill>
              </a:rPr>
              <a:t> годин </a:t>
            </a:r>
            <a:r>
              <a:rPr lang="ru-RU" sz="2400" dirty="0" err="1">
                <a:solidFill>
                  <a:srgbClr val="C00000"/>
                </a:solidFill>
              </a:rPr>
              <a:t>комп'ютер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нарешті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знаходить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працюючу</a:t>
            </a:r>
            <a:r>
              <a:rPr lang="ru-RU" sz="2400" dirty="0">
                <a:solidFill>
                  <a:srgbClr val="C00000"/>
                </a:solidFill>
              </a:rPr>
              <a:t> модель і </a:t>
            </a:r>
            <a:r>
              <a:rPr lang="ru-RU" sz="2400" dirty="0" err="1">
                <a:solidFill>
                  <a:srgbClr val="C00000"/>
                </a:solidFill>
              </a:rPr>
              <a:t>передає</a:t>
            </a:r>
            <a:r>
              <a:rPr lang="ru-RU" sz="2400" dirty="0">
                <a:solidFill>
                  <a:srgbClr val="C00000"/>
                </a:solidFill>
              </a:rPr>
              <a:t> 3</a:t>
            </a:r>
            <a:r>
              <a:rPr lang="en-US" sz="2400" dirty="0">
                <a:solidFill>
                  <a:srgbClr val="C00000"/>
                </a:solidFill>
              </a:rPr>
              <a:t>D-</a:t>
            </a:r>
            <a:r>
              <a:rPr lang="ru-RU" sz="2400" dirty="0">
                <a:solidFill>
                  <a:srgbClr val="C00000"/>
                </a:solidFill>
              </a:rPr>
              <a:t>принтера </a:t>
            </a:r>
            <a:r>
              <a:rPr lang="ru-RU" sz="2400" dirty="0" err="1">
                <a:solidFill>
                  <a:srgbClr val="C00000"/>
                </a:solidFill>
              </a:rPr>
              <a:t>інструкції</a:t>
            </a:r>
            <a:r>
              <a:rPr lang="ru-RU" sz="2400" dirty="0">
                <a:solidFill>
                  <a:srgbClr val="C00000"/>
                </a:solidFill>
              </a:rPr>
              <a:t> для </a:t>
            </a:r>
            <a:r>
              <a:rPr lang="ru-RU" sz="2400" dirty="0" err="1">
                <a:solidFill>
                  <a:srgbClr val="C00000"/>
                </a:solidFill>
              </a:rPr>
              <a:t>створення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реальної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версії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цієї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нової</a:t>
            </a:r>
            <a:r>
              <a:rPr lang="ru-RU" sz="2400" dirty="0">
                <a:solidFill>
                  <a:srgbClr val="C00000"/>
                </a:solidFill>
              </a:rPr>
              <a:t> «</a:t>
            </a:r>
            <a:r>
              <a:rPr lang="ru-RU" sz="2400" dirty="0" err="1">
                <a:solidFill>
                  <a:srgbClr val="C00000"/>
                </a:solidFill>
              </a:rPr>
              <a:t>вершини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еволюції</a:t>
            </a:r>
            <a:r>
              <a:rPr lang="ru-RU" sz="2400" dirty="0">
                <a:solidFill>
                  <a:srgbClr val="C00000"/>
                </a:solidFill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977" y="3538505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44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003" y="437882"/>
            <a:ext cx="112046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</a:rPr>
              <a:t>Виявляється</a:t>
            </a:r>
            <a:r>
              <a:rPr lang="ru-RU" sz="3200" dirty="0">
                <a:solidFill>
                  <a:srgbClr val="C00000"/>
                </a:solidFill>
              </a:rPr>
              <a:t>, </a:t>
            </a:r>
            <a:r>
              <a:rPr lang="ru-RU" sz="3200" dirty="0" err="1">
                <a:solidFill>
                  <a:srgbClr val="C00000"/>
                </a:solidFill>
              </a:rPr>
              <a:t>роботи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сильніше</a:t>
            </a:r>
            <a:r>
              <a:rPr lang="ru-RU" sz="3200" dirty="0">
                <a:solidFill>
                  <a:srgbClr val="C00000"/>
                </a:solidFill>
              </a:rPr>
              <a:t>, </a:t>
            </a:r>
            <a:r>
              <a:rPr lang="ru-RU" sz="3200" dirty="0" err="1">
                <a:solidFill>
                  <a:srgbClr val="C00000"/>
                </a:solidFill>
              </a:rPr>
              <a:t>розумніше</a:t>
            </a:r>
            <a:r>
              <a:rPr lang="ru-RU" sz="3200" dirty="0">
                <a:solidFill>
                  <a:srgbClr val="C00000"/>
                </a:solidFill>
              </a:rPr>
              <a:t> і </a:t>
            </a:r>
            <a:r>
              <a:rPr lang="ru-RU" sz="3200" dirty="0" err="1">
                <a:solidFill>
                  <a:srgbClr val="C00000"/>
                </a:solidFill>
              </a:rPr>
              <a:t>більш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емоційно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зрілі</a:t>
            </a:r>
            <a:r>
              <a:rPr lang="ru-RU" sz="3200" dirty="0">
                <a:solidFill>
                  <a:srgbClr val="C00000"/>
                </a:solidFill>
              </a:rPr>
              <a:t>, </a:t>
            </a:r>
            <a:r>
              <a:rPr lang="ru-RU" sz="3200" dirty="0" err="1">
                <a:solidFill>
                  <a:srgbClr val="C00000"/>
                </a:solidFill>
              </a:rPr>
              <a:t>ніж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можна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було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подумати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…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Але не </a:t>
            </a:r>
            <a:r>
              <a:rPr lang="ru-RU" sz="3200" dirty="0" err="1">
                <a:solidFill>
                  <a:srgbClr val="C00000"/>
                </a:solidFill>
              </a:rPr>
              <a:t>варто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боятися</a:t>
            </a:r>
            <a:r>
              <a:rPr lang="ru-RU" sz="3200" dirty="0">
                <a:solidFill>
                  <a:srgbClr val="C00000"/>
                </a:solidFill>
              </a:rPr>
              <a:t>, </a:t>
            </a:r>
            <a:r>
              <a:rPr lang="ru-RU" sz="3200" dirty="0" err="1">
                <a:solidFill>
                  <a:srgbClr val="C00000"/>
                </a:solidFill>
              </a:rPr>
              <a:t>що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роботи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порушать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останню</a:t>
            </a:r>
            <a:r>
              <a:rPr lang="ru-RU" sz="3200" dirty="0">
                <a:solidFill>
                  <a:srgbClr val="C00000"/>
                </a:solidFill>
              </a:rPr>
              <a:t> межу </a:t>
            </a:r>
            <a:r>
              <a:rPr lang="ru-RU" sz="3200" dirty="0" err="1">
                <a:solidFill>
                  <a:srgbClr val="C00000"/>
                </a:solidFill>
              </a:rPr>
              <a:t>людства</a:t>
            </a:r>
            <a:r>
              <a:rPr lang="ru-RU" sz="32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Роботи</a:t>
            </a:r>
            <a:r>
              <a:rPr lang="ru-RU" sz="3200" dirty="0">
                <a:solidFill>
                  <a:srgbClr val="C00000"/>
                </a:solidFill>
              </a:rPr>
              <a:t> не </a:t>
            </a:r>
            <a:r>
              <a:rPr lang="ru-RU" sz="3200" dirty="0" err="1">
                <a:solidFill>
                  <a:srgbClr val="C00000"/>
                </a:solidFill>
              </a:rPr>
              <a:t>можуть</a:t>
            </a:r>
            <a:r>
              <a:rPr lang="ru-RU" sz="3200" dirty="0">
                <a:solidFill>
                  <a:srgbClr val="C00000"/>
                </a:solidFill>
              </a:rPr>
              <a:t> бути </a:t>
            </a:r>
            <a:r>
              <a:rPr lang="ru-RU" sz="3200" dirty="0" err="1">
                <a:solidFill>
                  <a:srgbClr val="C00000"/>
                </a:solidFill>
              </a:rPr>
              <a:t>смішними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70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1239" cy="28848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21239" y="413738"/>
            <a:ext cx="683868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70C0"/>
                </a:solidFill>
              </a:rPr>
              <a:t>Вчені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працюють</a:t>
            </a:r>
            <a:r>
              <a:rPr lang="ru-RU" sz="2800" dirty="0">
                <a:solidFill>
                  <a:srgbClr val="0070C0"/>
                </a:solidFill>
              </a:rPr>
              <a:t> над </a:t>
            </a:r>
            <a:r>
              <a:rPr lang="ru-RU" sz="2800" dirty="0" err="1">
                <a:solidFill>
                  <a:srgbClr val="0070C0"/>
                </a:solidFill>
              </a:rPr>
              <a:t>створенням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роботів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dirty="0" err="1">
                <a:solidFill>
                  <a:srgbClr val="0070C0"/>
                </a:solidFill>
              </a:rPr>
              <a:t>які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вловлюють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різні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відтінки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гумору</a:t>
            </a:r>
            <a:r>
              <a:rPr lang="ru-RU" sz="2800" dirty="0">
                <a:solidFill>
                  <a:srgbClr val="0070C0"/>
                </a:solidFill>
              </a:rPr>
              <a:t> у людей і </a:t>
            </a:r>
            <a:r>
              <a:rPr lang="ru-RU" sz="2800" dirty="0" err="1">
                <a:solidFill>
                  <a:srgbClr val="0070C0"/>
                </a:solidFill>
              </a:rPr>
              <a:t>відповідають</a:t>
            </a:r>
            <a:r>
              <a:rPr lang="ru-RU" sz="2800" dirty="0">
                <a:solidFill>
                  <a:srgbClr val="0070C0"/>
                </a:solidFill>
              </a:rPr>
              <a:t> жартом на </a:t>
            </a:r>
            <a:r>
              <a:rPr lang="ru-RU" sz="2800" dirty="0" err="1">
                <a:solidFill>
                  <a:srgbClr val="0070C0"/>
                </a:solidFill>
              </a:rPr>
              <a:t>їхні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запитання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>
                <a:solidFill>
                  <a:srgbClr val="00B050"/>
                </a:solidFill>
              </a:rPr>
              <a:t>На </a:t>
            </a:r>
            <a:r>
              <a:rPr lang="ru-RU" sz="2800" dirty="0" err="1">
                <a:solidFill>
                  <a:srgbClr val="00B050"/>
                </a:solidFill>
              </a:rPr>
              <a:t>даний</a:t>
            </a:r>
            <a:r>
              <a:rPr lang="ru-RU" sz="2800" dirty="0">
                <a:solidFill>
                  <a:srgbClr val="00B050"/>
                </a:solidFill>
              </a:rPr>
              <a:t> момент, "</a:t>
            </a:r>
            <a:r>
              <a:rPr lang="ru-RU" sz="2800" dirty="0" err="1">
                <a:solidFill>
                  <a:srgbClr val="00B050"/>
                </a:solidFill>
              </a:rPr>
              <a:t>почуття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гумору</a:t>
            </a:r>
            <a:r>
              <a:rPr lang="ru-RU" sz="2800" dirty="0">
                <a:solidFill>
                  <a:srgbClr val="00B050"/>
                </a:solidFill>
              </a:rPr>
              <a:t>" у </a:t>
            </a:r>
            <a:r>
              <a:rPr lang="ru-RU" sz="2800" dirty="0" err="1">
                <a:solidFill>
                  <a:srgbClr val="00B050"/>
                </a:solidFill>
              </a:rPr>
              <a:t>роботів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досить</a:t>
            </a:r>
            <a:r>
              <a:rPr lang="ru-RU" sz="2800" dirty="0">
                <a:solidFill>
                  <a:srgbClr val="00B050"/>
                </a:solidFill>
              </a:rPr>
              <a:t> шаблонно і </a:t>
            </a:r>
            <a:r>
              <a:rPr lang="ru-RU" sz="2800" dirty="0" err="1">
                <a:solidFill>
                  <a:srgbClr val="00B050"/>
                </a:solidFill>
              </a:rPr>
              <a:t>залежить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від</a:t>
            </a:r>
            <a:r>
              <a:rPr lang="ru-RU" sz="2800" dirty="0">
                <a:solidFill>
                  <a:srgbClr val="00B050"/>
                </a:solidFill>
              </a:rPr>
              <a:t> того, </a:t>
            </a:r>
            <a:r>
              <a:rPr lang="ru-RU" sz="2800" dirty="0" err="1">
                <a:solidFill>
                  <a:srgbClr val="00B050"/>
                </a:solidFill>
              </a:rPr>
              <a:t>які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жарти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йому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вже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відомі</a:t>
            </a:r>
            <a:r>
              <a:rPr lang="ru-RU" sz="2800" dirty="0">
                <a:solidFill>
                  <a:srgbClr val="00B050"/>
                </a:solidFill>
              </a:rPr>
              <a:t>.</a:t>
            </a:r>
          </a:p>
          <a:p>
            <a:endParaRPr lang="ru-RU" sz="2800" dirty="0">
              <a:solidFill>
                <a:srgbClr val="00B050"/>
              </a:solidFill>
            </a:endParaRPr>
          </a:p>
          <a:p>
            <a:r>
              <a:rPr lang="ru-RU" sz="2800" dirty="0">
                <a:solidFill>
                  <a:srgbClr val="0070C0"/>
                </a:solidFill>
              </a:rPr>
              <a:t>Але все </a:t>
            </a:r>
            <a:r>
              <a:rPr lang="ru-RU" sz="2800" dirty="0" err="1">
                <a:solidFill>
                  <a:srgbClr val="0070C0"/>
                </a:solidFill>
              </a:rPr>
              <a:t>невблаганно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рухається</a:t>
            </a:r>
            <a:r>
              <a:rPr lang="ru-RU" sz="2800" dirty="0">
                <a:solidFill>
                  <a:srgbClr val="0070C0"/>
                </a:solidFill>
              </a:rPr>
              <a:t> до того, </a:t>
            </a:r>
            <a:r>
              <a:rPr lang="ru-RU" sz="2800" dirty="0" err="1">
                <a:solidFill>
                  <a:srgbClr val="0070C0"/>
                </a:solidFill>
              </a:rPr>
              <a:t>що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роботи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отримають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здатності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давати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гумористичні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відповіді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dirty="0" err="1">
                <a:solidFill>
                  <a:srgbClr val="0070C0"/>
                </a:solidFill>
              </a:rPr>
              <a:t>дійсно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жартувати</a:t>
            </a:r>
            <a:r>
              <a:rPr lang="ru-RU" sz="2800" dirty="0">
                <a:solidFill>
                  <a:srgbClr val="0070C0"/>
                </a:solidFill>
              </a:rPr>
              <a:t> - вони </a:t>
            </a:r>
            <a:r>
              <a:rPr lang="ru-RU" sz="2800" dirty="0" err="1">
                <a:solidFill>
                  <a:srgbClr val="0070C0"/>
                </a:solidFill>
              </a:rPr>
              <a:t>навчаться</a:t>
            </a:r>
            <a:r>
              <a:rPr lang="ru-RU" sz="2800" dirty="0">
                <a:solidFill>
                  <a:srgbClr val="0070C0"/>
                </a:solidFill>
              </a:rPr>
              <a:t> ситуативному </a:t>
            </a:r>
            <a:r>
              <a:rPr lang="ru-RU" sz="2800" dirty="0" err="1">
                <a:solidFill>
                  <a:srgbClr val="0070C0"/>
                </a:solidFill>
              </a:rPr>
              <a:t>гумору</a:t>
            </a:r>
            <a:r>
              <a:rPr lang="ru-RU" sz="2800" dirty="0">
                <a:solidFill>
                  <a:srgbClr val="0070C0"/>
                </a:solidFill>
              </a:rPr>
              <a:t>. І коли </a:t>
            </a:r>
            <a:r>
              <a:rPr lang="ru-RU" sz="2800" dirty="0" err="1">
                <a:solidFill>
                  <a:srgbClr val="0070C0"/>
                </a:solidFill>
              </a:rPr>
              <a:t>цей</a:t>
            </a:r>
            <a:r>
              <a:rPr lang="ru-RU" sz="2800" dirty="0">
                <a:solidFill>
                  <a:srgbClr val="0070C0"/>
                </a:solidFill>
              </a:rPr>
              <a:t> день </a:t>
            </a:r>
            <a:r>
              <a:rPr lang="ru-RU" sz="2800" dirty="0" err="1">
                <a:solidFill>
                  <a:srgbClr val="0070C0"/>
                </a:solidFill>
              </a:rPr>
              <a:t>настане</a:t>
            </a:r>
            <a:r>
              <a:rPr lang="ru-RU" sz="2800" dirty="0">
                <a:solidFill>
                  <a:srgbClr val="0070C0"/>
                </a:solidFill>
              </a:rPr>
              <a:t> ... нам буде не до </a:t>
            </a:r>
            <a:r>
              <a:rPr lang="ru-RU" sz="2800" dirty="0" err="1">
                <a:solidFill>
                  <a:srgbClr val="0070C0"/>
                </a:solidFill>
              </a:rPr>
              <a:t>жартів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352" y="708406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1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89385" y="784469"/>
            <a:ext cx="5602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rgbClr val="00B050"/>
                </a:solidFill>
              </a:rPr>
              <a:t>Роботи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ніколи</a:t>
            </a:r>
            <a:r>
              <a:rPr lang="ru-RU" sz="3200" dirty="0">
                <a:solidFill>
                  <a:srgbClr val="00B050"/>
                </a:solidFill>
              </a:rPr>
              <a:t> не </a:t>
            </a:r>
            <a:r>
              <a:rPr lang="ru-RU" sz="3200" dirty="0" err="1">
                <a:solidFill>
                  <a:srgbClr val="00B050"/>
                </a:solidFill>
              </a:rPr>
              <a:t>помиляються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2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6452" y="0"/>
            <a:ext cx="66755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7030A0"/>
                </a:solidFill>
              </a:rPr>
              <a:t>Якщо</a:t>
            </a:r>
            <a:r>
              <a:rPr lang="ru-RU" sz="2800" dirty="0">
                <a:solidFill>
                  <a:srgbClr val="7030A0"/>
                </a:solidFill>
              </a:rPr>
              <a:t> робот </a:t>
            </a:r>
            <a:r>
              <a:rPr lang="ru-RU" sz="2800" dirty="0" err="1">
                <a:solidFill>
                  <a:srgbClr val="7030A0"/>
                </a:solidFill>
              </a:rPr>
              <a:t>налаштований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коректно</a:t>
            </a:r>
            <a:r>
              <a:rPr lang="ru-RU" sz="2800" dirty="0">
                <a:solidFill>
                  <a:srgbClr val="7030A0"/>
                </a:solidFill>
              </a:rPr>
              <a:t>, то </a:t>
            </a:r>
            <a:r>
              <a:rPr lang="ru-RU" sz="2800" dirty="0" err="1">
                <a:solidFill>
                  <a:srgbClr val="7030A0"/>
                </a:solidFill>
              </a:rPr>
              <a:t>він</a:t>
            </a:r>
            <a:r>
              <a:rPr lang="ru-RU" sz="2800" dirty="0">
                <a:solidFill>
                  <a:srgbClr val="7030A0"/>
                </a:solidFill>
              </a:rPr>
              <a:t> і буде </a:t>
            </a:r>
            <a:r>
              <a:rPr lang="ru-RU" sz="2800" dirty="0" err="1">
                <a:solidFill>
                  <a:srgbClr val="7030A0"/>
                </a:solidFill>
              </a:rPr>
              <a:t>працювати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відповідним</a:t>
            </a:r>
            <a:r>
              <a:rPr lang="ru-RU" sz="2800" dirty="0">
                <a:solidFill>
                  <a:srgbClr val="7030A0"/>
                </a:solidFill>
              </a:rPr>
              <a:t> чином без </a:t>
            </a:r>
            <a:r>
              <a:rPr lang="ru-RU" sz="2800" dirty="0" err="1">
                <a:solidFill>
                  <a:srgbClr val="7030A0"/>
                </a:solidFill>
              </a:rPr>
              <a:t>помилок</a:t>
            </a:r>
            <a:r>
              <a:rPr lang="ru-RU" sz="2800" dirty="0">
                <a:solidFill>
                  <a:srgbClr val="7030A0"/>
                </a:solidFill>
              </a:rPr>
              <a:t>. </a:t>
            </a:r>
            <a:r>
              <a:rPr lang="ru-RU" sz="2800" dirty="0" err="1">
                <a:solidFill>
                  <a:srgbClr val="7030A0"/>
                </a:solidFill>
              </a:rPr>
              <a:t>Однак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трапляється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що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людина</a:t>
            </a:r>
            <a:r>
              <a:rPr lang="ru-RU" sz="2800" dirty="0">
                <a:solidFill>
                  <a:srgbClr val="7030A0"/>
                </a:solidFill>
              </a:rPr>
              <a:t> не </a:t>
            </a:r>
            <a:r>
              <a:rPr lang="ru-RU" sz="2800" dirty="0" err="1">
                <a:solidFill>
                  <a:srgbClr val="7030A0"/>
                </a:solidFill>
              </a:rPr>
              <a:t>змогла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передбачити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всі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винятки</a:t>
            </a:r>
            <a:r>
              <a:rPr lang="ru-RU" sz="2800" dirty="0">
                <a:solidFill>
                  <a:srgbClr val="7030A0"/>
                </a:solidFill>
              </a:rPr>
              <a:t>, особливо </a:t>
            </a:r>
            <a:r>
              <a:rPr lang="ru-RU" sz="2800" dirty="0" err="1">
                <a:solidFill>
                  <a:srgbClr val="7030A0"/>
                </a:solidFill>
              </a:rPr>
              <a:t>ті</a:t>
            </a:r>
            <a:r>
              <a:rPr lang="ru-RU" sz="2800" dirty="0">
                <a:solidFill>
                  <a:srgbClr val="7030A0"/>
                </a:solidFill>
              </a:rPr>
              <a:t>, в </a:t>
            </a:r>
            <a:r>
              <a:rPr lang="ru-RU" sz="2800" dirty="0" err="1">
                <a:solidFill>
                  <a:srgbClr val="7030A0"/>
                </a:solidFill>
              </a:rPr>
              <a:t>яких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потрібен</a:t>
            </a:r>
            <a:r>
              <a:rPr lang="ru-RU" sz="2800" dirty="0">
                <a:solidFill>
                  <a:srgbClr val="7030A0"/>
                </a:solidFill>
              </a:rPr>
              <a:t> «здоровий </a:t>
            </a:r>
            <a:r>
              <a:rPr lang="ru-RU" sz="2800" dirty="0" err="1">
                <a:solidFill>
                  <a:srgbClr val="7030A0"/>
                </a:solidFill>
              </a:rPr>
              <a:t>глузд</a:t>
            </a:r>
            <a:r>
              <a:rPr lang="ru-RU" sz="2800" dirty="0">
                <a:solidFill>
                  <a:srgbClr val="7030A0"/>
                </a:solidFill>
              </a:rPr>
              <a:t>». </a:t>
            </a:r>
            <a:r>
              <a:rPr lang="ru-RU" sz="2800" dirty="0" err="1">
                <a:solidFill>
                  <a:srgbClr val="7030A0"/>
                </a:solidFill>
              </a:rPr>
              <a:t>Також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помилка</a:t>
            </a:r>
            <a:r>
              <a:rPr lang="ru-RU" sz="2800" dirty="0">
                <a:solidFill>
                  <a:srgbClr val="7030A0"/>
                </a:solidFill>
              </a:rPr>
              <a:t> в </a:t>
            </a:r>
            <a:r>
              <a:rPr lang="ru-RU" sz="2800" dirty="0" err="1">
                <a:solidFill>
                  <a:srgbClr val="7030A0"/>
                </a:solidFill>
              </a:rPr>
              <a:t>самій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інструкції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або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процесі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призведе</a:t>
            </a:r>
            <a:r>
              <a:rPr lang="ru-RU" sz="2800" dirty="0">
                <a:solidFill>
                  <a:srgbClr val="7030A0"/>
                </a:solidFill>
              </a:rPr>
              <a:t> до того, </a:t>
            </a:r>
            <a:r>
              <a:rPr lang="ru-RU" sz="2800" dirty="0" err="1">
                <a:solidFill>
                  <a:srgbClr val="7030A0"/>
                </a:solidFill>
              </a:rPr>
              <a:t>що</a:t>
            </a:r>
            <a:r>
              <a:rPr lang="ru-RU" sz="2800" dirty="0">
                <a:solidFill>
                  <a:srgbClr val="7030A0"/>
                </a:solidFill>
              </a:rPr>
              <a:t> робот буде </a:t>
            </a:r>
            <a:r>
              <a:rPr lang="ru-RU" sz="2800" dirty="0" err="1">
                <a:solidFill>
                  <a:srgbClr val="7030A0"/>
                </a:solidFill>
              </a:rPr>
              <a:t>її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багаторазово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повторювати</a:t>
            </a:r>
            <a:r>
              <a:rPr lang="ru-RU" sz="2800" dirty="0">
                <a:solidFill>
                  <a:srgbClr val="7030A0"/>
                </a:solidFill>
              </a:rPr>
              <a:t>. У </a:t>
            </a:r>
            <a:r>
              <a:rPr lang="ru-RU" sz="2800" dirty="0" err="1">
                <a:solidFill>
                  <a:srgbClr val="7030A0"/>
                </a:solidFill>
              </a:rPr>
              <a:t>всіх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цих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випадках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потрібне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втручання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людини</a:t>
            </a:r>
            <a:r>
              <a:rPr lang="ru-RU" sz="2800" dirty="0">
                <a:solidFill>
                  <a:srgbClr val="7030A0"/>
                </a:solidFill>
              </a:rPr>
              <a:t> для </a:t>
            </a:r>
            <a:r>
              <a:rPr lang="ru-RU" sz="2800" dirty="0" err="1">
                <a:solidFill>
                  <a:srgbClr val="7030A0"/>
                </a:solidFill>
              </a:rPr>
              <a:t>донастройки</a:t>
            </a:r>
            <a:r>
              <a:rPr lang="ru-RU" sz="2800" dirty="0">
                <a:solidFill>
                  <a:srgbClr val="7030A0"/>
                </a:solidFill>
              </a:rPr>
              <a:t> RPA-алгоритму.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" y="0"/>
            <a:ext cx="4971380" cy="34713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20" y="4832092"/>
            <a:ext cx="11423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B050"/>
                </a:solidFill>
              </a:rPr>
              <a:t>Сперше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необхідно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забезпечити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коректне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ручне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протікання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робіт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потім</a:t>
            </a:r>
            <a:r>
              <a:rPr lang="ru-RU" sz="2800" dirty="0">
                <a:solidFill>
                  <a:srgbClr val="00B050"/>
                </a:solidFill>
              </a:rPr>
              <a:t> по ним </a:t>
            </a:r>
            <a:r>
              <a:rPr lang="ru-RU" sz="2800" dirty="0" err="1">
                <a:solidFill>
                  <a:srgbClr val="00B050"/>
                </a:solidFill>
              </a:rPr>
              <a:t>навчити</a:t>
            </a:r>
            <a:r>
              <a:rPr lang="ru-RU" sz="2800" dirty="0">
                <a:solidFill>
                  <a:srgbClr val="00B050"/>
                </a:solidFill>
              </a:rPr>
              <a:t> робота і </a:t>
            </a:r>
            <a:r>
              <a:rPr lang="ru-RU" sz="2800" dirty="0" err="1">
                <a:solidFill>
                  <a:srgbClr val="00B050"/>
                </a:solidFill>
              </a:rPr>
              <a:t>проконтролювати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правильне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виконання</a:t>
            </a:r>
            <a:r>
              <a:rPr lang="ru-RU" sz="2800" dirty="0">
                <a:solidFill>
                  <a:srgbClr val="00B050"/>
                </a:solidFill>
              </a:rPr>
              <a:t>.</a:t>
            </a:r>
          </a:p>
          <a:p>
            <a:r>
              <a:rPr lang="ru-RU" sz="2800" dirty="0" smtClean="0"/>
              <a:t> </a:t>
            </a:r>
            <a:r>
              <a:rPr lang="ru-RU" sz="2800" dirty="0" err="1"/>
              <a:t>Якщо</a:t>
            </a:r>
            <a:r>
              <a:rPr lang="ru-RU" sz="2800" dirty="0"/>
              <a:t> робот </a:t>
            </a:r>
            <a:r>
              <a:rPr lang="ru-RU" sz="2800" dirty="0" err="1"/>
              <a:t>користується</a:t>
            </a:r>
            <a:r>
              <a:rPr lang="ru-RU" sz="2800" dirty="0"/>
              <a:t> </a:t>
            </a:r>
            <a:r>
              <a:rPr lang="ru-RU" sz="2800" dirty="0" err="1"/>
              <a:t>некоректними</a:t>
            </a:r>
            <a:r>
              <a:rPr lang="ru-RU" sz="2800" dirty="0"/>
              <a:t> </a:t>
            </a:r>
            <a:r>
              <a:rPr lang="ru-RU" sz="2800" dirty="0" err="1"/>
              <a:t>даними</a:t>
            </a:r>
            <a:r>
              <a:rPr lang="ru-RU" sz="2800" dirty="0"/>
              <a:t> на </a:t>
            </a:r>
            <a:r>
              <a:rPr lang="ru-RU" sz="2800" dirty="0" err="1"/>
              <a:t>вході</a:t>
            </a:r>
            <a:r>
              <a:rPr lang="ru-RU" sz="2800" dirty="0"/>
              <a:t>, то і результат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роботи</a:t>
            </a:r>
            <a:r>
              <a:rPr lang="ru-RU" sz="2800" dirty="0"/>
              <a:t> буде </a:t>
            </a:r>
            <a:r>
              <a:rPr lang="ru-RU" sz="2800" dirty="0" err="1"/>
              <a:t>помилковим</a:t>
            </a:r>
            <a:r>
              <a:rPr lang="ru-RU" sz="2800" dirty="0"/>
              <a:t>, </a:t>
            </a:r>
            <a:r>
              <a:rPr lang="ru-RU" sz="2800" dirty="0" err="1"/>
              <a:t>навіть</a:t>
            </a:r>
            <a:r>
              <a:rPr lang="ru-RU" sz="2800" dirty="0"/>
              <a:t> </a:t>
            </a:r>
            <a:r>
              <a:rPr lang="ru-RU" sz="2800" dirty="0" err="1"/>
              <a:t>якщо</a:t>
            </a:r>
            <a:r>
              <a:rPr lang="ru-RU" sz="2800" dirty="0"/>
              <a:t> алгоритм </a:t>
            </a:r>
            <a:r>
              <a:rPr lang="ru-RU" sz="2800" dirty="0" err="1"/>
              <a:t>вірний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193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7923" y="1093561"/>
            <a:ext cx="9894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Коли-</a:t>
            </a:r>
            <a:r>
              <a:rPr lang="ru-RU" sz="3200" dirty="0" err="1">
                <a:solidFill>
                  <a:srgbClr val="7030A0"/>
                </a:solidFill>
              </a:rPr>
              <a:t>небудь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роботи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стануть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розумніші</a:t>
            </a:r>
            <a:r>
              <a:rPr lang="ru-RU" sz="3200" dirty="0">
                <a:solidFill>
                  <a:srgbClr val="7030A0"/>
                </a:solidFill>
              </a:rPr>
              <a:t> за </a:t>
            </a:r>
            <a:r>
              <a:rPr lang="ru-RU" sz="3200" dirty="0" err="1">
                <a:solidFill>
                  <a:srgbClr val="7030A0"/>
                </a:solidFill>
              </a:rPr>
              <a:t>своїх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творців</a:t>
            </a:r>
            <a:r>
              <a:rPr lang="ru-RU" sz="32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807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93" y="584744"/>
            <a:ext cx="968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7030A0"/>
                </a:solidFill>
              </a:rPr>
              <a:t>Цього</a:t>
            </a:r>
            <a:r>
              <a:rPr lang="ru-RU" sz="3200" dirty="0">
                <a:solidFill>
                  <a:srgbClr val="7030A0"/>
                </a:solidFill>
              </a:rPr>
              <a:t> не треба </a:t>
            </a:r>
            <a:r>
              <a:rPr lang="ru-RU" sz="3200" dirty="0" err="1">
                <a:solidFill>
                  <a:srgbClr val="7030A0"/>
                </a:solidFill>
              </a:rPr>
              <a:t>боятися</a:t>
            </a:r>
            <a:r>
              <a:rPr lang="ru-RU" sz="3200" dirty="0">
                <a:solidFill>
                  <a:srgbClr val="7030A0"/>
                </a:solidFill>
              </a:rPr>
              <a:t> - в </a:t>
            </a:r>
            <a:r>
              <a:rPr lang="ru-RU" sz="3200" dirty="0" err="1">
                <a:solidFill>
                  <a:srgbClr val="7030A0"/>
                </a:solidFill>
              </a:rPr>
              <a:t>кінці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кінців</a:t>
            </a:r>
            <a:r>
              <a:rPr lang="ru-RU" sz="3200" dirty="0">
                <a:solidFill>
                  <a:srgbClr val="7030A0"/>
                </a:solidFill>
              </a:rPr>
              <a:t>, </a:t>
            </a:r>
            <a:r>
              <a:rPr lang="ru-RU" sz="3200" dirty="0" err="1">
                <a:solidFill>
                  <a:srgbClr val="7030A0"/>
                </a:solidFill>
              </a:rPr>
              <a:t>якщо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роботи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стануть</a:t>
            </a:r>
            <a:r>
              <a:rPr lang="ru-RU" sz="3200" dirty="0">
                <a:solidFill>
                  <a:srgbClr val="7030A0"/>
                </a:solidFill>
              </a:rPr>
              <a:t> і правда </a:t>
            </a:r>
            <a:r>
              <a:rPr lang="ru-RU" sz="3200" dirty="0" err="1">
                <a:solidFill>
                  <a:srgbClr val="7030A0"/>
                </a:solidFill>
              </a:rPr>
              <a:t>розумніші</a:t>
            </a:r>
            <a:r>
              <a:rPr lang="ru-RU" sz="3200" dirty="0">
                <a:solidFill>
                  <a:srgbClr val="7030A0"/>
                </a:solidFill>
              </a:rPr>
              <a:t> за нас, у нас буде </a:t>
            </a:r>
            <a:r>
              <a:rPr lang="ru-RU" sz="3200" dirty="0" err="1">
                <a:solidFill>
                  <a:srgbClr val="7030A0"/>
                </a:solidFill>
              </a:rPr>
              <a:t>серйозний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привід</a:t>
            </a:r>
            <a:r>
              <a:rPr lang="ru-RU" sz="3200" dirty="0">
                <a:solidFill>
                  <a:srgbClr val="7030A0"/>
                </a:solidFill>
              </a:rPr>
              <a:t> для </a:t>
            </a:r>
            <a:r>
              <a:rPr lang="ru-RU" sz="3200" dirty="0" err="1">
                <a:solidFill>
                  <a:srgbClr val="7030A0"/>
                </a:solidFill>
              </a:rPr>
              <a:t>гордості</a:t>
            </a:r>
            <a:r>
              <a:rPr lang="ru-RU" sz="3200" dirty="0">
                <a:solidFill>
                  <a:srgbClr val="7030A0"/>
                </a:solidFill>
              </a:rPr>
              <a:t>, </a:t>
            </a:r>
            <a:r>
              <a:rPr lang="ru-RU" sz="3200" dirty="0" err="1">
                <a:solidFill>
                  <a:srgbClr val="7030A0"/>
                </a:solidFill>
              </a:rPr>
              <a:t>що</a:t>
            </a:r>
            <a:r>
              <a:rPr lang="ru-RU" sz="3200" dirty="0">
                <a:solidFill>
                  <a:srgbClr val="7030A0"/>
                </a:solidFill>
              </a:rPr>
              <a:t> ми  </a:t>
            </a:r>
            <a:r>
              <a:rPr lang="ru-RU" sz="3200" dirty="0" err="1">
                <a:solidFill>
                  <a:srgbClr val="7030A0"/>
                </a:solidFill>
              </a:rPr>
              <a:t>це</a:t>
            </a:r>
            <a:r>
              <a:rPr lang="ru-RU" sz="3200" dirty="0">
                <a:solidFill>
                  <a:srgbClr val="7030A0"/>
                </a:solidFill>
              </a:rPr>
              <a:t> створили 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208" t="18695" r="208" b="16353"/>
          <a:stretch/>
        </p:blipFill>
        <p:spPr>
          <a:xfrm>
            <a:off x="1635617" y="2794713"/>
            <a:ext cx="6918504" cy="3387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307" y="795305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65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33353" y="850006"/>
            <a:ext cx="6354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7030A0"/>
                </a:solidFill>
              </a:rPr>
              <a:t>Роботи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скоротять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робочі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місця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9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0918" y="265940"/>
            <a:ext cx="89636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У 2016 </a:t>
            </a:r>
            <a:r>
              <a:rPr lang="ru-RU" sz="3200" dirty="0" err="1" smtClean="0">
                <a:solidFill>
                  <a:srgbClr val="0070C0"/>
                </a:solidFill>
              </a:rPr>
              <a:t>році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норвезькі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вчені</a:t>
            </a:r>
            <a:r>
              <a:rPr lang="ru-RU" sz="3200" dirty="0" smtClean="0">
                <a:solidFill>
                  <a:srgbClr val="0070C0"/>
                </a:solidFill>
              </a:rPr>
              <a:t> створили робота </a:t>
            </a:r>
            <a:r>
              <a:rPr lang="en-US" sz="3200" dirty="0" err="1" smtClean="0">
                <a:solidFill>
                  <a:srgbClr val="0070C0"/>
                </a:solidFill>
              </a:rPr>
              <a:t>Eelume</a:t>
            </a:r>
            <a:r>
              <a:rPr lang="en-US" sz="3200" dirty="0" smtClean="0">
                <a:solidFill>
                  <a:srgbClr val="0070C0"/>
                </a:solidFill>
              </a:rPr>
              <a:t> - </a:t>
            </a:r>
            <a:r>
              <a:rPr lang="ru-RU" sz="3200" dirty="0" smtClean="0">
                <a:solidFill>
                  <a:srgbClr val="0070C0"/>
                </a:solidFill>
              </a:rPr>
              <a:t>штучного </a:t>
            </a:r>
            <a:r>
              <a:rPr lang="ru-RU" sz="3200" dirty="0" err="1" smtClean="0">
                <a:solidFill>
                  <a:srgbClr val="0070C0"/>
                </a:solidFill>
              </a:rPr>
              <a:t>вугра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який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виглядає</a:t>
            </a:r>
            <a:r>
              <a:rPr lang="ru-RU" sz="3200" dirty="0" smtClean="0">
                <a:solidFill>
                  <a:srgbClr val="0070C0"/>
                </a:solidFill>
              </a:rPr>
              <a:t> так, </a:t>
            </a:r>
            <a:r>
              <a:rPr lang="ru-RU" sz="3200" dirty="0" err="1" smtClean="0">
                <a:solidFill>
                  <a:srgbClr val="0070C0"/>
                </a:solidFill>
              </a:rPr>
              <a:t>немов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прийшов</a:t>
            </a:r>
            <a:r>
              <a:rPr lang="ru-RU" sz="3200" dirty="0" smtClean="0">
                <a:solidFill>
                  <a:srgbClr val="0070C0"/>
                </a:solidFill>
              </a:rPr>
              <a:t> з </a:t>
            </a:r>
            <a:r>
              <a:rPr lang="ru-RU" sz="3200" dirty="0" err="1" smtClean="0">
                <a:solidFill>
                  <a:srgbClr val="0070C0"/>
                </a:solidFill>
              </a:rPr>
              <a:t>кошмарів</a:t>
            </a:r>
            <a:r>
              <a:rPr lang="ru-RU" sz="3200" dirty="0" smtClean="0">
                <a:solidFill>
                  <a:srgbClr val="0070C0"/>
                </a:solidFill>
              </a:rPr>
              <a:t>. </a:t>
            </a:r>
            <a:r>
              <a:rPr lang="ru-RU" sz="3200" dirty="0" err="1" smtClean="0">
                <a:solidFill>
                  <a:srgbClr val="0070C0"/>
                </a:solidFill>
              </a:rPr>
              <a:t>Він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рухається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звиваючись</a:t>
            </a:r>
            <a:r>
              <a:rPr lang="ru-RU" sz="3200" dirty="0" smtClean="0">
                <a:solidFill>
                  <a:srgbClr val="0070C0"/>
                </a:solidFill>
              </a:rPr>
              <a:t> і </a:t>
            </a:r>
            <a:r>
              <a:rPr lang="ru-RU" sz="3200" dirty="0" err="1" smtClean="0">
                <a:solidFill>
                  <a:srgbClr val="0070C0"/>
                </a:solidFill>
              </a:rPr>
              <a:t>потрібен</a:t>
            </a:r>
            <a:r>
              <a:rPr lang="ru-RU" sz="3200" dirty="0" smtClean="0">
                <a:solidFill>
                  <a:srgbClr val="0070C0"/>
                </a:solidFill>
              </a:rPr>
              <a:t> для </a:t>
            </a:r>
            <a:r>
              <a:rPr lang="ru-RU" sz="3200" dirty="0" err="1" smtClean="0">
                <a:solidFill>
                  <a:srgbClr val="0070C0"/>
                </a:solidFill>
              </a:rPr>
              <a:t>інспекції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нафтових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вишок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4556" y="3573889"/>
            <a:ext cx="2163651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rgbClr val="002060"/>
                </a:solidFill>
              </a:rPr>
              <a:t>ТАК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04596" y="3573889"/>
            <a:ext cx="2163652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90209" y="3573889"/>
            <a:ext cx="112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/>
              <a:t>ні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679" y="3501321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7296" y="128788"/>
            <a:ext cx="87147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7030A0"/>
                </a:solidFill>
              </a:rPr>
              <a:t>Роботи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навпаки,дають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можливість</a:t>
            </a:r>
            <a:r>
              <a:rPr lang="ru-RU" sz="2800" dirty="0">
                <a:solidFill>
                  <a:srgbClr val="7030A0"/>
                </a:solidFill>
              </a:rPr>
              <a:t> , </a:t>
            </a:r>
            <a:r>
              <a:rPr lang="ru-RU" sz="2800" dirty="0" err="1">
                <a:solidFill>
                  <a:srgbClr val="7030A0"/>
                </a:solidFill>
              </a:rPr>
              <a:t>щоб</a:t>
            </a:r>
            <a:r>
              <a:rPr lang="ru-RU" sz="2800" dirty="0">
                <a:solidFill>
                  <a:srgbClr val="7030A0"/>
                </a:solidFill>
              </a:rPr>
              <a:t> люди </a:t>
            </a:r>
            <a:r>
              <a:rPr lang="ru-RU" sz="2800" dirty="0" err="1">
                <a:solidFill>
                  <a:srgbClr val="7030A0"/>
                </a:solidFill>
              </a:rPr>
              <a:t>перекидалися</a:t>
            </a:r>
            <a:r>
              <a:rPr lang="ru-RU" sz="2800" dirty="0">
                <a:solidFill>
                  <a:srgbClr val="7030A0"/>
                </a:solidFill>
              </a:rPr>
              <a:t> на </a:t>
            </a:r>
            <a:r>
              <a:rPr lang="ru-RU" sz="2800" dirty="0" err="1">
                <a:solidFill>
                  <a:srgbClr val="7030A0"/>
                </a:solidFill>
              </a:rPr>
              <a:t>більш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творчі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завдання</a:t>
            </a:r>
            <a:r>
              <a:rPr lang="ru-RU" sz="2800" dirty="0">
                <a:solidFill>
                  <a:srgbClr val="7030A0"/>
                </a:solidFill>
              </a:rPr>
              <a:t>. Вони </a:t>
            </a:r>
            <a:r>
              <a:rPr lang="ru-RU" sz="2800" dirty="0" err="1">
                <a:solidFill>
                  <a:srgbClr val="7030A0"/>
                </a:solidFill>
              </a:rPr>
              <a:t>сприяють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мотивації</a:t>
            </a:r>
            <a:r>
              <a:rPr lang="ru-RU" sz="2800" dirty="0">
                <a:solidFill>
                  <a:srgbClr val="7030A0"/>
                </a:solidFill>
              </a:rPr>
              <a:t> людей на </a:t>
            </a:r>
            <a:r>
              <a:rPr lang="ru-RU" sz="2800" dirty="0" err="1">
                <a:solidFill>
                  <a:srgbClr val="7030A0"/>
                </a:solidFill>
              </a:rPr>
              <a:t>розвиток</a:t>
            </a:r>
            <a:r>
              <a:rPr lang="ru-RU" sz="2800" dirty="0">
                <a:solidFill>
                  <a:srgbClr val="7030A0"/>
                </a:solidFill>
              </a:rPr>
              <a:t>, як колись </a:t>
            </a:r>
            <a:r>
              <a:rPr lang="ru-RU" sz="2800" dirty="0" err="1">
                <a:solidFill>
                  <a:srgbClr val="7030A0"/>
                </a:solidFill>
              </a:rPr>
              <a:t>з'явилися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автоматизовані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конвеєри</a:t>
            </a:r>
            <a:r>
              <a:rPr lang="ru-RU" sz="2800" dirty="0">
                <a:solidFill>
                  <a:srgbClr val="7030A0"/>
                </a:solidFill>
              </a:rPr>
              <a:t> на фабриках. У </a:t>
            </a:r>
            <a:r>
              <a:rPr lang="ru-RU" sz="2800" dirty="0" err="1">
                <a:solidFill>
                  <a:srgbClr val="7030A0"/>
                </a:solidFill>
              </a:rPr>
              <a:t>сфері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RPA </a:t>
            </a:r>
            <a:r>
              <a:rPr lang="ru-RU" sz="2800" dirty="0" err="1">
                <a:solidFill>
                  <a:srgbClr val="7030A0"/>
                </a:solidFill>
              </a:rPr>
              <a:t>необхідні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адміністратори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розробники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тестувальники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бізнес-аналітики</a:t>
            </a:r>
            <a:r>
              <a:rPr lang="ru-RU" sz="2800" dirty="0">
                <a:solidFill>
                  <a:srgbClr val="7030A0"/>
                </a:solidFill>
              </a:rPr>
              <a:t> не </a:t>
            </a:r>
            <a:r>
              <a:rPr lang="ru-RU" sz="2800" dirty="0" err="1">
                <a:solidFill>
                  <a:srgbClr val="7030A0"/>
                </a:solidFill>
              </a:rPr>
              <a:t>тільки</a:t>
            </a:r>
            <a:r>
              <a:rPr lang="ru-RU" sz="2800" dirty="0">
                <a:solidFill>
                  <a:srgbClr val="7030A0"/>
                </a:solidFill>
              </a:rPr>
              <a:t> з боку </a:t>
            </a:r>
            <a:r>
              <a:rPr lang="ru-RU" sz="2800" dirty="0" err="1">
                <a:solidFill>
                  <a:srgbClr val="7030A0"/>
                </a:solidFill>
              </a:rPr>
              <a:t>консультантів</a:t>
            </a:r>
            <a:r>
              <a:rPr lang="ru-RU" sz="2800" dirty="0">
                <a:solidFill>
                  <a:srgbClr val="7030A0"/>
                </a:solidFill>
              </a:rPr>
              <a:t> і </a:t>
            </a:r>
            <a:r>
              <a:rPr lang="ru-RU" sz="2800" dirty="0" err="1">
                <a:solidFill>
                  <a:srgbClr val="7030A0"/>
                </a:solidFill>
              </a:rPr>
              <a:t>інтеграторів</a:t>
            </a:r>
            <a:r>
              <a:rPr lang="ru-RU" sz="2800" dirty="0">
                <a:solidFill>
                  <a:srgbClr val="7030A0"/>
                </a:solidFill>
              </a:rPr>
              <a:t>, але і на </a:t>
            </a:r>
            <a:r>
              <a:rPr lang="ru-RU" sz="2800" dirty="0" err="1">
                <a:solidFill>
                  <a:srgbClr val="7030A0"/>
                </a:solidFill>
              </a:rPr>
              <a:t>стороні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фірм</a:t>
            </a:r>
            <a:r>
              <a:rPr lang="ru-RU" sz="2800" dirty="0">
                <a:solidFill>
                  <a:srgbClr val="7030A0"/>
                </a:solidFill>
              </a:rPr>
              <a:t>, де </a:t>
            </a:r>
            <a:r>
              <a:rPr lang="ru-RU" sz="2800" dirty="0" err="1">
                <a:solidFill>
                  <a:srgbClr val="7030A0"/>
                </a:solidFill>
              </a:rPr>
              <a:t>процеси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роботизує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Robotic </a:t>
            </a:r>
            <a:r>
              <a:rPr lang="en-US" sz="2800" dirty="0">
                <a:solidFill>
                  <a:srgbClr val="C00000"/>
                </a:solidFill>
              </a:rPr>
              <a:t>Process Automation (RPA, Robotics) – </a:t>
            </a:r>
            <a:r>
              <a:rPr lang="ru-RU" sz="2800" dirty="0" err="1">
                <a:solidFill>
                  <a:srgbClr val="C00000"/>
                </a:solidFill>
              </a:rPr>
              <a:t>це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революційна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технологія</a:t>
            </a:r>
            <a:r>
              <a:rPr lang="ru-RU" sz="2800" dirty="0">
                <a:solidFill>
                  <a:srgbClr val="C00000"/>
                </a:solidFill>
              </a:rPr>
              <a:t>, </a:t>
            </a:r>
            <a:r>
              <a:rPr lang="ru-RU" sz="2800" dirty="0" err="1">
                <a:solidFill>
                  <a:srgbClr val="C00000"/>
                </a:solidFill>
              </a:rPr>
              <a:t>що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дозволяє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організаціям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значно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підвищити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операційну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продуктивність</a:t>
            </a:r>
            <a:r>
              <a:rPr lang="ru-RU" sz="2800" dirty="0">
                <a:solidFill>
                  <a:srgbClr val="C00000"/>
                </a:solidFill>
              </a:rPr>
              <a:t>, </a:t>
            </a:r>
            <a:r>
              <a:rPr lang="ru-RU" sz="2800" dirty="0" err="1">
                <a:solidFill>
                  <a:srgbClr val="C00000"/>
                </a:solidFill>
              </a:rPr>
              <a:t>заміняючи</a:t>
            </a:r>
            <a:r>
              <a:rPr lang="ru-RU" sz="2800" dirty="0">
                <a:solidFill>
                  <a:srgbClr val="C00000"/>
                </a:solidFill>
              </a:rPr>
              <a:t> людей роботами, з метою </a:t>
            </a:r>
            <a:r>
              <a:rPr lang="ru-RU" sz="2800" dirty="0" err="1">
                <a:solidFill>
                  <a:srgbClr val="C00000"/>
                </a:solidFill>
              </a:rPr>
              <a:t>перерозподілити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людський</a:t>
            </a:r>
            <a:r>
              <a:rPr lang="ru-RU" sz="2800" dirty="0">
                <a:solidFill>
                  <a:srgbClr val="C00000"/>
                </a:solidFill>
              </a:rPr>
              <a:t> ресурс, </a:t>
            </a:r>
            <a:r>
              <a:rPr lang="ru-RU" sz="2800" dirty="0" err="1">
                <a:solidFill>
                  <a:srgbClr val="C00000"/>
                </a:solidFill>
              </a:rPr>
              <a:t>що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вивільняється</a:t>
            </a:r>
            <a:r>
              <a:rPr lang="ru-RU" sz="2800" dirty="0">
                <a:solidFill>
                  <a:srgbClr val="C00000"/>
                </a:solidFill>
              </a:rPr>
              <a:t> для </a:t>
            </a:r>
            <a:r>
              <a:rPr lang="ru-RU" sz="2800" dirty="0" err="1">
                <a:solidFill>
                  <a:srgbClr val="C00000"/>
                </a:solidFill>
              </a:rPr>
              <a:t>виконання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більш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складних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завдань</a:t>
            </a:r>
            <a:r>
              <a:rPr lang="ru-RU" sz="2800" dirty="0">
                <a:solidFill>
                  <a:srgbClr val="C00000"/>
                </a:solidFill>
              </a:rPr>
              <a:t>, </a:t>
            </a:r>
            <a:r>
              <a:rPr lang="ru-RU" sz="2800" dirty="0" err="1">
                <a:solidFill>
                  <a:srgbClr val="C00000"/>
                </a:solidFill>
              </a:rPr>
              <a:t>що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приносять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більшу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додану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вартість</a:t>
            </a:r>
            <a:r>
              <a:rPr lang="ru-RU" sz="28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11469" cy="3044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7" y="3683597"/>
            <a:ext cx="3322749" cy="30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9750" cy="46750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6028" y="5285532"/>
            <a:ext cx="9186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Eelume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існує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хоча</a:t>
            </a:r>
            <a:r>
              <a:rPr lang="ru-RU" sz="2800" dirty="0" smtClean="0">
                <a:solidFill>
                  <a:srgbClr val="002060"/>
                </a:solidFill>
              </a:rPr>
              <a:t> з часу </a:t>
            </a:r>
            <a:r>
              <a:rPr lang="ru-RU" sz="2800" dirty="0" err="1" smtClean="0">
                <a:solidFill>
                  <a:srgbClr val="002060"/>
                </a:solidFill>
              </a:rPr>
              <a:t>його</a:t>
            </a:r>
            <a:r>
              <a:rPr lang="ru-RU" sz="2800" dirty="0" smtClean="0">
                <a:solidFill>
                  <a:srgbClr val="002060"/>
                </a:solidFill>
              </a:rPr>
              <a:t> дизайн </a:t>
            </a:r>
            <a:r>
              <a:rPr lang="ru-RU" sz="2800" dirty="0" err="1" smtClean="0">
                <a:solidFill>
                  <a:srgbClr val="002060"/>
                </a:solidFill>
              </a:rPr>
              <a:t>змінився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від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рівня</a:t>
            </a:r>
            <a:r>
              <a:rPr lang="ru-RU" sz="2800" dirty="0" smtClean="0">
                <a:solidFill>
                  <a:srgbClr val="002060"/>
                </a:solidFill>
              </a:rPr>
              <a:t> «тварь з </a:t>
            </a:r>
            <a:r>
              <a:rPr lang="ru-RU" sz="2800" dirty="0" err="1" smtClean="0">
                <a:solidFill>
                  <a:srgbClr val="002060"/>
                </a:solidFill>
              </a:rPr>
              <a:t>хорроров</a:t>
            </a:r>
            <a:r>
              <a:rPr lang="ru-RU" sz="2800" dirty="0" smtClean="0">
                <a:solidFill>
                  <a:srgbClr val="002060"/>
                </a:solidFill>
              </a:rPr>
              <a:t>» до </a:t>
            </a:r>
            <a:r>
              <a:rPr lang="ru-RU" sz="2800" dirty="0" err="1" smtClean="0">
                <a:solidFill>
                  <a:srgbClr val="002060"/>
                </a:solidFill>
              </a:rPr>
              <a:t>рівня</a:t>
            </a:r>
            <a:r>
              <a:rPr lang="ru-RU" sz="2800" dirty="0" smtClean="0">
                <a:solidFill>
                  <a:srgbClr val="002060"/>
                </a:solidFill>
              </a:rPr>
              <a:t> «</a:t>
            </a:r>
            <a:r>
              <a:rPr lang="ru-RU" sz="2800" dirty="0" err="1" smtClean="0">
                <a:solidFill>
                  <a:srgbClr val="002060"/>
                </a:solidFill>
              </a:rPr>
              <a:t>футуристична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дрібничка</a:t>
            </a:r>
            <a:r>
              <a:rPr lang="ru-RU" sz="2800" dirty="0" smtClean="0">
                <a:solidFill>
                  <a:srgbClr val="002060"/>
                </a:solidFill>
              </a:rPr>
              <a:t>». Теоретично вельми </a:t>
            </a:r>
            <a:r>
              <a:rPr lang="ru-RU" sz="2800" dirty="0" err="1" smtClean="0">
                <a:solidFill>
                  <a:srgbClr val="002060"/>
                </a:solidFill>
              </a:rPr>
              <a:t>корисна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річ</a:t>
            </a:r>
            <a:r>
              <a:rPr lang="ru-RU" sz="2800" dirty="0" smtClean="0">
                <a:solidFill>
                  <a:srgbClr val="002060"/>
                </a:solidFill>
              </a:rPr>
              <a:t> для </a:t>
            </a:r>
            <a:r>
              <a:rPr lang="ru-RU" sz="2800" dirty="0" err="1" smtClean="0">
                <a:solidFill>
                  <a:srgbClr val="002060"/>
                </a:solidFill>
              </a:rPr>
              <a:t>нафтових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вишок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ᐈ Картинки робота рисунки, фотографии роботы | скачать на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737" y="158389"/>
            <a:ext cx="1275009" cy="217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3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6214" y="281987"/>
            <a:ext cx="1013567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3200" dirty="0" err="1" smtClean="0">
                <a:solidFill>
                  <a:srgbClr val="002060"/>
                </a:solidFill>
              </a:rPr>
              <a:t>Найзнаменитіший</a:t>
            </a:r>
            <a:r>
              <a:rPr lang="ru-RU" sz="3200" dirty="0" smtClean="0">
                <a:solidFill>
                  <a:srgbClr val="002060"/>
                </a:solidFill>
              </a:rPr>
              <a:t> реально </a:t>
            </a:r>
            <a:r>
              <a:rPr lang="ru-RU" sz="3200" dirty="0" err="1" smtClean="0">
                <a:solidFill>
                  <a:srgbClr val="002060"/>
                </a:solidFill>
              </a:rPr>
              <a:t>існуючий</a:t>
            </a:r>
            <a:r>
              <a:rPr lang="ru-RU" sz="3200" dirty="0" smtClean="0">
                <a:solidFill>
                  <a:srgbClr val="002060"/>
                </a:solidFill>
              </a:rPr>
              <a:t> робот - «</a:t>
            </a:r>
            <a:r>
              <a:rPr lang="ru-RU" sz="3200" dirty="0" err="1" smtClean="0">
                <a:solidFill>
                  <a:srgbClr val="002060"/>
                </a:solidFill>
              </a:rPr>
              <a:t>К'юріосіті</a:t>
            </a:r>
            <a:r>
              <a:rPr lang="ru-RU" sz="3200" dirty="0" smtClean="0">
                <a:solidFill>
                  <a:srgbClr val="002060"/>
                </a:solidFill>
              </a:rPr>
              <a:t>».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         </a:t>
            </a:r>
            <a:r>
              <a:rPr lang="ru-RU" sz="3200" dirty="0" err="1" smtClean="0">
                <a:solidFill>
                  <a:srgbClr val="002060"/>
                </a:solidFill>
              </a:rPr>
              <a:t>Однак</a:t>
            </a:r>
            <a:r>
              <a:rPr lang="ru-RU" sz="3200" dirty="0" smtClean="0">
                <a:solidFill>
                  <a:srgbClr val="002060"/>
                </a:solidFill>
              </a:rPr>
              <a:t>  не  </a:t>
            </a:r>
            <a:r>
              <a:rPr lang="ru-RU" sz="3200" dirty="0" err="1" smtClean="0">
                <a:solidFill>
                  <a:srgbClr val="002060"/>
                </a:solidFill>
              </a:rPr>
              <a:t>всі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знають</a:t>
            </a:r>
            <a:r>
              <a:rPr lang="ru-RU" sz="3200" dirty="0" smtClean="0">
                <a:solidFill>
                  <a:srgbClr val="002060"/>
                </a:solidFill>
              </a:rPr>
              <a:t>,    </a:t>
            </a:r>
            <a:r>
              <a:rPr lang="ru-RU" sz="3200" dirty="0" err="1" smtClean="0">
                <a:solidFill>
                  <a:srgbClr val="002060"/>
                </a:solidFill>
              </a:rPr>
              <a:t>що</a:t>
            </a:r>
            <a:r>
              <a:rPr lang="ru-RU" sz="3200" dirty="0" smtClean="0">
                <a:solidFill>
                  <a:srgbClr val="002060"/>
                </a:solidFill>
              </a:rPr>
              <a:t>   на борту   </a:t>
            </a:r>
            <a:r>
              <a:rPr lang="ru-RU" sz="3200" dirty="0" err="1" smtClean="0">
                <a:solidFill>
                  <a:srgbClr val="002060"/>
                </a:solidFill>
              </a:rPr>
              <a:t>цього</a:t>
            </a:r>
            <a:r>
              <a:rPr lang="ru-RU" sz="3200" dirty="0" smtClean="0">
                <a:solidFill>
                  <a:srgbClr val="002060"/>
                </a:solidFill>
              </a:rPr>
              <a:t>  900-кілограмового </a:t>
            </a:r>
            <a:r>
              <a:rPr lang="ru-RU" sz="3200" dirty="0" err="1" smtClean="0">
                <a:solidFill>
                  <a:srgbClr val="002060"/>
                </a:solidFill>
              </a:rPr>
              <a:t>марсохода</a:t>
            </a:r>
            <a:r>
              <a:rPr lang="ru-RU" sz="3200" dirty="0" smtClean="0">
                <a:solidFill>
                  <a:srgbClr val="002060"/>
                </a:solidFill>
              </a:rPr>
              <a:t> є не </a:t>
            </a:r>
            <a:r>
              <a:rPr lang="ru-RU" sz="3200" dirty="0" err="1" smtClean="0">
                <a:solidFill>
                  <a:srgbClr val="002060"/>
                </a:solidFill>
              </a:rPr>
              <a:t>тільки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ядерний</a:t>
            </a:r>
            <a:r>
              <a:rPr lang="ru-RU" sz="3200" dirty="0" smtClean="0">
                <a:solidFill>
                  <a:srgbClr val="002060"/>
                </a:solidFill>
              </a:rPr>
              <a:t> генератор, але </a:t>
            </a:r>
            <a:r>
              <a:rPr lang="ru-RU" sz="3200" dirty="0" err="1" smtClean="0">
                <a:solidFill>
                  <a:srgbClr val="002060"/>
                </a:solidFill>
              </a:rPr>
              <a:t>ще</a:t>
            </a:r>
            <a:r>
              <a:rPr lang="ru-RU" sz="3200" dirty="0" smtClean="0">
                <a:solidFill>
                  <a:srgbClr val="002060"/>
                </a:solidFill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</a:rPr>
              <a:t>потужний</a:t>
            </a:r>
            <a:r>
              <a:rPr lang="ru-RU" sz="3200" dirty="0" smtClean="0">
                <a:solidFill>
                  <a:srgbClr val="002060"/>
                </a:solidFill>
              </a:rPr>
              <a:t> лазер, </a:t>
            </a:r>
            <a:r>
              <a:rPr lang="ru-RU" sz="3200" dirty="0" err="1" smtClean="0">
                <a:solidFill>
                  <a:srgbClr val="002060"/>
                </a:solidFill>
              </a:rPr>
              <a:t>здатний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випаровувати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камені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770" y="516975"/>
            <a:ext cx="94530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Так , </a:t>
            </a:r>
            <a:r>
              <a:rPr lang="ru-RU" sz="2400" dirty="0" err="1" smtClean="0">
                <a:solidFill>
                  <a:srgbClr val="00B050"/>
                </a:solidFill>
              </a:rPr>
              <a:t>це</a:t>
            </a:r>
            <a:r>
              <a:rPr lang="ru-RU" sz="2400" dirty="0" smtClean="0">
                <a:solidFill>
                  <a:srgbClr val="00B050"/>
                </a:solidFill>
              </a:rPr>
              <a:t> правда.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 На борту </a:t>
            </a:r>
            <a:r>
              <a:rPr lang="ru-RU" sz="2400" dirty="0" err="1" smtClean="0">
                <a:solidFill>
                  <a:srgbClr val="00B050"/>
                </a:solidFill>
              </a:rPr>
              <a:t>марсохода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дійсно</a:t>
            </a:r>
            <a:r>
              <a:rPr lang="ru-RU" sz="2400" dirty="0" smtClean="0">
                <a:solidFill>
                  <a:srgbClr val="00B050"/>
                </a:solidFill>
              </a:rPr>
              <a:t> є лазер, </a:t>
            </a:r>
            <a:r>
              <a:rPr lang="ru-RU" sz="2400" dirty="0" err="1" smtClean="0">
                <a:solidFill>
                  <a:srgbClr val="00B050"/>
                </a:solidFill>
              </a:rPr>
              <a:t>який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може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випарувати</a:t>
            </a:r>
            <a:r>
              <a:rPr lang="ru-RU" sz="2400" dirty="0" smtClean="0">
                <a:solidFill>
                  <a:srgbClr val="00B050"/>
                </a:solidFill>
              </a:rPr>
              <a:t> невеликий </a:t>
            </a:r>
            <a:r>
              <a:rPr lang="ru-RU" sz="2400" dirty="0" err="1" smtClean="0">
                <a:solidFill>
                  <a:srgbClr val="00B050"/>
                </a:solidFill>
              </a:rPr>
              <a:t>камінь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</a:p>
          <a:p>
            <a:r>
              <a:rPr lang="ru-RU" sz="2400" dirty="0" err="1" smtClean="0">
                <a:solidFill>
                  <a:srgbClr val="00B050"/>
                </a:solidFill>
              </a:rPr>
              <a:t>Робиться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це</a:t>
            </a:r>
            <a:r>
              <a:rPr lang="ru-RU" sz="2400" dirty="0" smtClean="0">
                <a:solidFill>
                  <a:srgbClr val="00B050"/>
                </a:solidFill>
              </a:rPr>
              <a:t> для того, </a:t>
            </a:r>
            <a:r>
              <a:rPr lang="ru-RU" sz="2400" dirty="0" err="1" smtClean="0">
                <a:solidFill>
                  <a:srgbClr val="00B050"/>
                </a:solidFill>
              </a:rPr>
              <a:t>щоб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сфотографувати</a:t>
            </a:r>
            <a:r>
              <a:rPr lang="ru-RU" sz="2400" dirty="0" smtClean="0">
                <a:solidFill>
                  <a:srgbClr val="00B050"/>
                </a:solidFill>
              </a:rPr>
              <a:t> «пар» ,</a:t>
            </a:r>
            <a:r>
              <a:rPr lang="ru-RU" sz="2400" dirty="0" err="1" smtClean="0">
                <a:solidFill>
                  <a:srgbClr val="00B050"/>
                </a:solidFill>
              </a:rPr>
              <a:t>який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випарувався</a:t>
            </a:r>
            <a:r>
              <a:rPr lang="ru-RU" sz="2400" dirty="0" smtClean="0">
                <a:solidFill>
                  <a:srgbClr val="00B050"/>
                </a:solidFill>
              </a:rPr>
              <a:t>    і по </a:t>
            </a:r>
            <a:r>
              <a:rPr lang="ru-RU" sz="2400" dirty="0" err="1" smtClean="0">
                <a:solidFill>
                  <a:srgbClr val="00B050"/>
                </a:solidFill>
              </a:rPr>
              <a:t>його</a:t>
            </a:r>
            <a:r>
              <a:rPr lang="ru-RU" sz="2400" dirty="0" smtClean="0">
                <a:solidFill>
                  <a:srgbClr val="00B050"/>
                </a:solidFill>
              </a:rPr>
              <a:t> спектру </a:t>
            </a:r>
            <a:r>
              <a:rPr lang="ru-RU" sz="2400" dirty="0" err="1" smtClean="0">
                <a:solidFill>
                  <a:srgbClr val="00B050"/>
                </a:solidFill>
              </a:rPr>
              <a:t>дізнатися</a:t>
            </a:r>
            <a:r>
              <a:rPr lang="ru-RU" sz="2400" dirty="0" smtClean="0">
                <a:solidFill>
                  <a:srgbClr val="00B050"/>
                </a:solidFill>
              </a:rPr>
              <a:t> про склад породи.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роботы тест отвратительные мужики disgusting 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4" y="2698012"/>
            <a:ext cx="8443130" cy="41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494" y="310913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519" y="417138"/>
            <a:ext cx="10264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З </a:t>
            </a:r>
            <a:r>
              <a:rPr lang="ru-RU" sz="2800" dirty="0" err="1" smtClean="0">
                <a:solidFill>
                  <a:srgbClr val="0070C0"/>
                </a:solidFill>
              </a:rPr>
              <a:t>крокуючими</a:t>
            </a:r>
            <a:r>
              <a:rPr lang="ru-RU" sz="2800" dirty="0" smtClean="0">
                <a:solidFill>
                  <a:srgbClr val="0070C0"/>
                </a:solidFill>
              </a:rPr>
              <a:t>  роботами   </a:t>
            </a:r>
            <a:r>
              <a:rPr lang="ru-RU" sz="2800" dirty="0" err="1" smtClean="0">
                <a:solidFill>
                  <a:srgbClr val="0070C0"/>
                </a:solidFill>
              </a:rPr>
              <a:t>справи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досі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йдуть</a:t>
            </a:r>
            <a:r>
              <a:rPr lang="ru-RU" sz="2800" dirty="0" smtClean="0">
                <a:solidFill>
                  <a:srgbClr val="0070C0"/>
                </a:solidFill>
              </a:rPr>
              <a:t> не </a:t>
            </a:r>
            <a:r>
              <a:rPr lang="ru-RU" sz="2800" dirty="0" err="1" smtClean="0">
                <a:solidFill>
                  <a:srgbClr val="0070C0"/>
                </a:solidFill>
              </a:rPr>
              <a:t>дуже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0070C0"/>
                </a:solidFill>
              </a:rPr>
              <a:t>Єдиний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практичний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зразок</a:t>
            </a:r>
            <a:r>
              <a:rPr lang="ru-RU" sz="2800" dirty="0" smtClean="0">
                <a:solidFill>
                  <a:srgbClr val="0070C0"/>
                </a:solidFill>
              </a:rPr>
              <a:t> -  трактор-дроворуб </a:t>
            </a:r>
            <a:r>
              <a:rPr lang="en-US" sz="2800" dirty="0" err="1" smtClean="0">
                <a:solidFill>
                  <a:srgbClr val="0070C0"/>
                </a:solidFill>
              </a:rPr>
              <a:t>Timberjack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Джона </a:t>
            </a:r>
            <a:r>
              <a:rPr lang="ru-RU" sz="2800" dirty="0" err="1" smtClean="0">
                <a:solidFill>
                  <a:srgbClr val="0070C0"/>
                </a:solidFill>
              </a:rPr>
              <a:t>Діра</a:t>
            </a:r>
            <a:r>
              <a:rPr lang="ru-RU" sz="2800" dirty="0" smtClean="0">
                <a:solidFill>
                  <a:srgbClr val="0070C0"/>
                </a:solidFill>
              </a:rPr>
              <a:t> , </a:t>
            </a:r>
            <a:r>
              <a:rPr lang="ru-RU" sz="2800" dirty="0" err="1" smtClean="0">
                <a:solidFill>
                  <a:srgbClr val="0070C0"/>
                </a:solidFill>
              </a:rPr>
              <a:t>який</a:t>
            </a:r>
            <a:r>
              <a:rPr lang="ru-RU" sz="2800" dirty="0" smtClean="0">
                <a:solidFill>
                  <a:srgbClr val="0070C0"/>
                </a:solidFill>
              </a:rPr>
              <a:t> ходить.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 Але і з ним не все </a:t>
            </a:r>
            <a:r>
              <a:rPr lang="ru-RU" sz="2800" dirty="0" err="1" smtClean="0">
                <a:solidFill>
                  <a:srgbClr val="0070C0"/>
                </a:solidFill>
              </a:rPr>
              <a:t>гаразд</a:t>
            </a:r>
            <a:r>
              <a:rPr lang="ru-RU" sz="2800" dirty="0" smtClean="0">
                <a:solidFill>
                  <a:srgbClr val="0070C0"/>
                </a:solidFill>
              </a:rPr>
              <a:t>: у 2008 </a:t>
            </a:r>
            <a:r>
              <a:rPr lang="ru-RU" sz="2800" dirty="0" err="1" smtClean="0">
                <a:solidFill>
                  <a:srgbClr val="0070C0"/>
                </a:solidFill>
              </a:rPr>
              <a:t>році</a:t>
            </a:r>
            <a:r>
              <a:rPr lang="ru-RU" sz="2800" dirty="0" smtClean="0">
                <a:solidFill>
                  <a:srgbClr val="0070C0"/>
                </a:solidFill>
              </a:rPr>
              <a:t>  </a:t>
            </a:r>
            <a:r>
              <a:rPr lang="ru-RU" sz="2800" dirty="0" err="1" smtClean="0">
                <a:solidFill>
                  <a:srgbClr val="0070C0"/>
                </a:solidFill>
              </a:rPr>
              <a:t>він</a:t>
            </a:r>
            <a:r>
              <a:rPr lang="ru-RU" sz="2800" dirty="0" smtClean="0">
                <a:solidFill>
                  <a:srgbClr val="0070C0"/>
                </a:solidFill>
              </a:rPr>
              <a:t>  «</a:t>
            </a:r>
            <a:r>
              <a:rPr lang="ru-RU" sz="2800" dirty="0" err="1" smtClean="0">
                <a:solidFill>
                  <a:srgbClr val="0070C0"/>
                </a:solidFill>
              </a:rPr>
              <a:t>збунтувався</a:t>
            </a:r>
            <a:r>
              <a:rPr lang="ru-RU" sz="2800" dirty="0" smtClean="0">
                <a:solidFill>
                  <a:srgbClr val="0070C0"/>
                </a:solidFill>
              </a:rPr>
              <a:t>», </a:t>
            </a:r>
            <a:r>
              <a:rPr lang="ru-RU" sz="2800" dirty="0" err="1" smtClean="0">
                <a:solidFill>
                  <a:srgbClr val="0070C0"/>
                </a:solidFill>
              </a:rPr>
              <a:t>вийшов</a:t>
            </a:r>
            <a:r>
              <a:rPr lang="ru-RU" sz="2800" dirty="0" smtClean="0">
                <a:solidFill>
                  <a:srgbClr val="0070C0"/>
                </a:solidFill>
              </a:rPr>
              <a:t> з ладу і </a:t>
            </a:r>
            <a:r>
              <a:rPr lang="ru-RU" sz="2800" dirty="0" err="1" smtClean="0">
                <a:solidFill>
                  <a:srgbClr val="0070C0"/>
                </a:solidFill>
              </a:rPr>
              <a:t>жорстоко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покалічив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двох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робітників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5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487" y="391355"/>
            <a:ext cx="111402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Walking Tractor </a:t>
            </a:r>
            <a:r>
              <a:rPr lang="en-US" sz="2800" dirty="0" err="1" smtClean="0">
                <a:solidFill>
                  <a:srgbClr val="0070C0"/>
                </a:solidFill>
              </a:rPr>
              <a:t>Timberjack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і </a:t>
            </a:r>
            <a:r>
              <a:rPr lang="ru-RU" sz="2800" dirty="0" err="1" smtClean="0">
                <a:solidFill>
                  <a:srgbClr val="0070C0"/>
                </a:solidFill>
              </a:rPr>
              <a:t>справді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був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створений</a:t>
            </a:r>
            <a:r>
              <a:rPr lang="ru-RU" sz="2800" dirty="0" smtClean="0">
                <a:solidFill>
                  <a:srgbClr val="0070C0"/>
                </a:solidFill>
              </a:rPr>
              <a:t> в </a:t>
            </a:r>
            <a:r>
              <a:rPr lang="ru-RU" sz="2800" dirty="0" err="1" smtClean="0">
                <a:solidFill>
                  <a:srgbClr val="0070C0"/>
                </a:solidFill>
              </a:rPr>
              <a:t>середині</a:t>
            </a:r>
            <a:r>
              <a:rPr lang="ru-RU" sz="2800" dirty="0" smtClean="0">
                <a:solidFill>
                  <a:srgbClr val="0070C0"/>
                </a:solidFill>
              </a:rPr>
              <a:t> 2000-х. </a:t>
            </a:r>
            <a:r>
              <a:rPr lang="ru-RU" sz="2800" dirty="0" err="1" smtClean="0">
                <a:solidFill>
                  <a:srgbClr val="0070C0"/>
                </a:solidFill>
              </a:rPr>
              <a:t>Причому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він</a:t>
            </a:r>
            <a:r>
              <a:rPr lang="ru-RU" sz="2800" dirty="0" smtClean="0">
                <a:solidFill>
                  <a:srgbClr val="0070C0"/>
                </a:solidFill>
              </a:rPr>
              <a:t> показав себе </a:t>
            </a:r>
            <a:r>
              <a:rPr lang="ru-RU" sz="2800" dirty="0" err="1" smtClean="0">
                <a:solidFill>
                  <a:srgbClr val="0070C0"/>
                </a:solidFill>
              </a:rPr>
              <a:t>відносно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корисним</a:t>
            </a:r>
            <a:r>
              <a:rPr lang="ru-RU" sz="2800" dirty="0" smtClean="0">
                <a:solidFill>
                  <a:srgbClr val="0070C0"/>
                </a:solidFill>
              </a:rPr>
              <a:t>: </a:t>
            </a:r>
            <a:r>
              <a:rPr lang="ru-RU" sz="2800" dirty="0" err="1" smtClean="0">
                <a:solidFill>
                  <a:srgbClr val="0070C0"/>
                </a:solidFill>
              </a:rPr>
              <a:t>його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прохідність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робить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його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потенційно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ідеальним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лісорубом</a:t>
            </a:r>
            <a:r>
              <a:rPr lang="ru-RU" sz="2800" dirty="0" smtClean="0">
                <a:solidFill>
                  <a:srgbClr val="0070C0"/>
                </a:solidFill>
              </a:rPr>
              <a:t>. Але </a:t>
            </a:r>
            <a:r>
              <a:rPr lang="ru-RU" sz="2800" dirty="0" err="1" smtClean="0">
                <a:solidFill>
                  <a:srgbClr val="0070C0"/>
                </a:solidFill>
              </a:rPr>
              <a:t>ніяких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бунтів</a:t>
            </a:r>
            <a:r>
              <a:rPr lang="ru-RU" sz="2800" dirty="0" smtClean="0">
                <a:solidFill>
                  <a:srgbClr val="0070C0"/>
                </a:solidFill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</a:rPr>
              <a:t>його</a:t>
            </a:r>
            <a:r>
              <a:rPr lang="ru-RU" sz="2800" dirty="0" smtClean="0">
                <a:solidFill>
                  <a:srgbClr val="0070C0"/>
                </a:solidFill>
              </a:rPr>
              <a:t> боку не </a:t>
            </a:r>
            <a:r>
              <a:rPr lang="ru-RU" sz="2800" dirty="0" err="1" smtClean="0">
                <a:solidFill>
                  <a:srgbClr val="0070C0"/>
                </a:solidFill>
              </a:rPr>
              <a:t>було</a:t>
            </a:r>
            <a:r>
              <a:rPr lang="ru-RU" sz="2800" dirty="0" smtClean="0">
                <a:solidFill>
                  <a:srgbClr val="0070C0"/>
                </a:solidFill>
              </a:rPr>
              <a:t>. Просто з часом про </a:t>
            </a:r>
            <a:r>
              <a:rPr lang="ru-RU" sz="2800" dirty="0" err="1" smtClean="0">
                <a:solidFill>
                  <a:srgbClr val="0070C0"/>
                </a:solidFill>
              </a:rPr>
              <a:t>нього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забули</a:t>
            </a:r>
            <a:r>
              <a:rPr lang="ru-RU" sz="2800" dirty="0" smtClean="0">
                <a:solidFill>
                  <a:srgbClr val="0070C0"/>
                </a:solidFill>
              </a:rPr>
              <a:t>. У </a:t>
            </a:r>
            <a:r>
              <a:rPr lang="ru-RU" sz="2800" dirty="0" err="1" smtClean="0">
                <a:solidFill>
                  <a:srgbClr val="0070C0"/>
                </a:solidFill>
              </a:rPr>
              <a:t>світі</a:t>
            </a:r>
            <a:r>
              <a:rPr lang="ru-RU" sz="2800" dirty="0" smtClean="0">
                <a:solidFill>
                  <a:srgbClr val="0070C0"/>
                </a:solidFill>
              </a:rPr>
              <a:t>, де до сих </a:t>
            </a:r>
            <a:r>
              <a:rPr lang="ru-RU" sz="2800" dirty="0" err="1" smtClean="0">
                <a:solidFill>
                  <a:srgbClr val="0070C0"/>
                </a:solidFill>
              </a:rPr>
              <a:t>пір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дешевше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найняти</a:t>
            </a:r>
            <a:r>
              <a:rPr lang="ru-RU" sz="2800" dirty="0" smtClean="0">
                <a:solidFill>
                  <a:srgbClr val="0070C0"/>
                </a:solidFill>
              </a:rPr>
              <a:t> бригаду </a:t>
            </a:r>
            <a:r>
              <a:rPr lang="ru-RU" sz="2800" dirty="0" err="1" smtClean="0">
                <a:solidFill>
                  <a:srgbClr val="0070C0"/>
                </a:solidFill>
              </a:rPr>
              <a:t>живих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робітників</a:t>
            </a:r>
            <a:r>
              <a:rPr lang="ru-RU" sz="2800" dirty="0" smtClean="0">
                <a:solidFill>
                  <a:srgbClr val="0070C0"/>
                </a:solidFill>
              </a:rPr>
              <a:t>, дроворуб </a:t>
            </a:r>
            <a:r>
              <a:rPr lang="ru-RU" sz="2800" dirty="0" err="1" smtClean="0">
                <a:solidFill>
                  <a:srgbClr val="0070C0"/>
                </a:solidFill>
              </a:rPr>
              <a:t>майбутнього</a:t>
            </a:r>
            <a:r>
              <a:rPr lang="ru-RU" sz="2800" dirty="0" smtClean="0">
                <a:solidFill>
                  <a:srgbClr val="0070C0"/>
                </a:solidFill>
              </a:rPr>
              <a:t> просто не </a:t>
            </a:r>
            <a:r>
              <a:rPr lang="ru-RU" sz="2800" dirty="0" err="1" smtClean="0">
                <a:solidFill>
                  <a:srgbClr val="0070C0"/>
                </a:solidFill>
              </a:rPr>
              <a:t>потрібен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роботы тест отвратительные мужики disgusting 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55" y="2650365"/>
            <a:ext cx="6717629" cy="42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52" y="2650365"/>
            <a:ext cx="12741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91" y="3744565"/>
            <a:ext cx="1274174" cy="21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51" y="3873508"/>
            <a:ext cx="2176461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01" y="4082602"/>
            <a:ext cx="2101461" cy="965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3159" y="4053811"/>
            <a:ext cx="947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 </a:t>
            </a:r>
            <a:r>
              <a:rPr lang="ru-RU" sz="6000" dirty="0" err="1" smtClean="0">
                <a:solidFill>
                  <a:srgbClr val="002060"/>
                </a:solidFill>
              </a:rPr>
              <a:t>ні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519" y="417138"/>
            <a:ext cx="102644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solidFill>
                  <a:srgbClr val="0070C0"/>
                </a:solidFill>
              </a:rPr>
              <a:t>24 вересня 2019 Boston Dynamics заявила про те, що збирається розробляти прототип реального бойового робота  на основі їх гуманоїдного робота ATLAS.</a:t>
            </a:r>
          </a:p>
          <a:p>
            <a:r>
              <a:rPr lang="ru-RU" sz="2800" smtClean="0">
                <a:solidFill>
                  <a:srgbClr val="0070C0"/>
                </a:solidFill>
              </a:rPr>
              <a:t> Але чекати ще довго - як мінімум до 2030.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37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1427</Words>
  <Application>Microsoft Office PowerPoint</Application>
  <PresentationFormat>Широкоэкранный</PresentationFormat>
  <Paragraphs>83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2021-01-16T17:39:59Z</dcterms:created>
  <dcterms:modified xsi:type="dcterms:W3CDTF">2021-01-17T21:47:42Z</dcterms:modified>
</cp:coreProperties>
</file>