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57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9FBE6-7820-452B-9A49-E1EEFF1499D7}" type="datetimeFigureOut">
              <a:rPr lang="ru-RU" smtClean="0"/>
              <a:t>20.03.2021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5FAED-3B83-4FB9-B292-C072A24F8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828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9FBE6-7820-452B-9A49-E1EEFF1499D7}" type="datetimeFigureOut">
              <a:rPr lang="ru-RU" smtClean="0"/>
              <a:t>20.03.2021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5FAED-3B83-4FB9-B292-C072A24F8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840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9FBE6-7820-452B-9A49-E1EEFF1499D7}" type="datetimeFigureOut">
              <a:rPr lang="ru-RU" smtClean="0"/>
              <a:t>20.03.2021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5FAED-3B83-4FB9-B292-C072A24F8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2106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9FBE6-7820-452B-9A49-E1EEFF1499D7}" type="datetimeFigureOut">
              <a:rPr lang="ru-RU" smtClean="0"/>
              <a:t>20.03.2021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5FAED-3B83-4FB9-B292-C072A24F8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749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9FBE6-7820-452B-9A49-E1EEFF1499D7}" type="datetimeFigureOut">
              <a:rPr lang="ru-RU" smtClean="0"/>
              <a:t>20.03.2021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5FAED-3B83-4FB9-B292-C072A24F8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464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9FBE6-7820-452B-9A49-E1EEFF1499D7}" type="datetimeFigureOut">
              <a:rPr lang="ru-RU" smtClean="0"/>
              <a:t>20.03.2021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5FAED-3B83-4FB9-B292-C072A24F8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64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9FBE6-7820-452B-9A49-E1EEFF1499D7}" type="datetimeFigureOut">
              <a:rPr lang="ru-RU" smtClean="0"/>
              <a:t>20.03.2021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5FAED-3B83-4FB9-B292-C072A24F8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764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9FBE6-7820-452B-9A49-E1EEFF1499D7}" type="datetimeFigureOut">
              <a:rPr lang="ru-RU" smtClean="0"/>
              <a:t>20.03.2021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5FAED-3B83-4FB9-B292-C072A24F8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566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9FBE6-7820-452B-9A49-E1EEFF1499D7}" type="datetimeFigureOut">
              <a:rPr lang="ru-RU" smtClean="0"/>
              <a:t>20.03.2021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5FAED-3B83-4FB9-B292-C072A24F8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058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9FBE6-7820-452B-9A49-E1EEFF1499D7}" type="datetimeFigureOut">
              <a:rPr lang="ru-RU" smtClean="0"/>
              <a:t>20.03.2021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5FAED-3B83-4FB9-B292-C072A24F8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351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9FBE6-7820-452B-9A49-E1EEFF1499D7}" type="datetimeFigureOut">
              <a:rPr lang="ru-RU" smtClean="0"/>
              <a:t>20.03.2021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5FAED-3B83-4FB9-B292-C072A24F8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678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9FBE6-7820-452B-9A49-E1EEFF1499D7}" type="datetimeFigureOut">
              <a:rPr lang="ru-RU" smtClean="0"/>
              <a:t>20.03.2021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5FAED-3B83-4FB9-B292-C072A24F8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940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20462" y="309093"/>
            <a:ext cx="40310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4000" b="0" i="0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нанотехнології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8761"/>
          <a:stretch/>
        </p:blipFill>
        <p:spPr>
          <a:xfrm>
            <a:off x="200694" y="1063145"/>
            <a:ext cx="11857149" cy="57310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898524" y="293704"/>
            <a:ext cx="40954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rgbClr val="C00000"/>
                </a:solidFill>
              </a:rPr>
              <a:t>…… </a:t>
            </a:r>
            <a:r>
              <a:rPr lang="ru-RU" sz="4400" dirty="0" err="1" smtClean="0">
                <a:solidFill>
                  <a:srgbClr val="C00000"/>
                </a:solidFill>
              </a:rPr>
              <a:t>нанотрубки</a:t>
            </a:r>
            <a:endParaRPr lang="ru-RU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64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1694" y="927279"/>
            <a:ext cx="4752170" cy="521594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6214" y="612689"/>
            <a:ext cx="512579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0070C0"/>
                </a:solidFill>
              </a:rPr>
              <a:t>1998 р.--   </a:t>
            </a:r>
            <a:r>
              <a:rPr lang="ru-RU" sz="3200" dirty="0" err="1" smtClean="0">
                <a:solidFill>
                  <a:srgbClr val="0070C0"/>
                </a:solidFill>
              </a:rPr>
              <a:t>було</a:t>
            </a:r>
            <a:r>
              <a:rPr lang="ru-RU" sz="3200" dirty="0" smtClean="0">
                <a:solidFill>
                  <a:srgbClr val="0070C0"/>
                </a:solidFill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</a:rPr>
              <a:t>вперше</a:t>
            </a:r>
            <a:r>
              <a:rPr lang="ru-RU" sz="3200" dirty="0" smtClean="0">
                <a:solidFill>
                  <a:srgbClr val="0070C0"/>
                </a:solidFill>
              </a:rPr>
              <a:t> створено транзистор на </a:t>
            </a:r>
            <a:r>
              <a:rPr lang="ru-RU" sz="3200" dirty="0" err="1" smtClean="0">
                <a:solidFill>
                  <a:srgbClr val="0070C0"/>
                </a:solidFill>
              </a:rPr>
              <a:t>основі</a:t>
            </a:r>
            <a:r>
              <a:rPr lang="ru-RU" sz="3200" dirty="0" smtClean="0">
                <a:solidFill>
                  <a:srgbClr val="0070C0"/>
                </a:solidFill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</a:rPr>
              <a:t>нанотрубок</a:t>
            </a:r>
            <a:r>
              <a:rPr lang="ru-RU" sz="3200" dirty="0" smtClean="0">
                <a:solidFill>
                  <a:srgbClr val="0070C0"/>
                </a:solidFill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</a:rPr>
              <a:t>Сізом</a:t>
            </a:r>
            <a:r>
              <a:rPr lang="ru-RU" sz="3200" dirty="0" smtClean="0">
                <a:solidFill>
                  <a:srgbClr val="0070C0"/>
                </a:solidFill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</a:rPr>
              <a:t>Деккером</a:t>
            </a:r>
            <a:r>
              <a:rPr lang="ru-RU" sz="3200" dirty="0" smtClean="0">
                <a:solidFill>
                  <a:srgbClr val="0070C0"/>
                </a:solidFill>
              </a:rPr>
              <a:t> (</a:t>
            </a:r>
            <a:r>
              <a:rPr lang="ru-RU" sz="3200" dirty="0" err="1" smtClean="0">
                <a:solidFill>
                  <a:srgbClr val="0070C0"/>
                </a:solidFill>
              </a:rPr>
              <a:t>голландський</a:t>
            </a:r>
            <a:r>
              <a:rPr lang="ru-RU" sz="3200" dirty="0" smtClean="0">
                <a:solidFill>
                  <a:srgbClr val="0070C0"/>
                </a:solidFill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</a:rPr>
              <a:t>фізик</a:t>
            </a:r>
            <a:r>
              <a:rPr lang="ru-RU" sz="3200" dirty="0" smtClean="0">
                <a:solidFill>
                  <a:srgbClr val="0070C0"/>
                </a:solidFill>
              </a:rPr>
              <a:t>). </a:t>
            </a:r>
          </a:p>
          <a:p>
            <a:r>
              <a:rPr lang="ru-RU" sz="3200" dirty="0" smtClean="0">
                <a:solidFill>
                  <a:srgbClr val="0070C0"/>
                </a:solidFill>
              </a:rPr>
              <a:t> </a:t>
            </a:r>
            <a:r>
              <a:rPr lang="ru-RU" sz="3200" dirty="0" smtClean="0">
                <a:solidFill>
                  <a:srgbClr val="00B050"/>
                </a:solidFill>
              </a:rPr>
              <a:t>2004 р. --  </a:t>
            </a:r>
            <a:r>
              <a:rPr lang="ru-RU" sz="3200" dirty="0" err="1" smtClean="0">
                <a:solidFill>
                  <a:srgbClr val="00B050"/>
                </a:solidFill>
              </a:rPr>
              <a:t>він</a:t>
            </a:r>
            <a:r>
              <a:rPr lang="ru-RU" sz="3200" dirty="0" smtClean="0">
                <a:solidFill>
                  <a:srgbClr val="00B050"/>
                </a:solidFill>
              </a:rPr>
              <a:t> </a:t>
            </a:r>
            <a:r>
              <a:rPr lang="ru-RU" sz="3200" dirty="0" err="1" smtClean="0">
                <a:solidFill>
                  <a:srgbClr val="00B050"/>
                </a:solidFill>
              </a:rPr>
              <a:t>з’єднав</a:t>
            </a:r>
            <a:r>
              <a:rPr lang="ru-RU" sz="3200" dirty="0" smtClean="0">
                <a:solidFill>
                  <a:srgbClr val="00B050"/>
                </a:solidFill>
              </a:rPr>
              <a:t> </a:t>
            </a:r>
            <a:r>
              <a:rPr lang="ru-RU" sz="3200" dirty="0" err="1" smtClean="0">
                <a:solidFill>
                  <a:srgbClr val="00B050"/>
                </a:solidFill>
              </a:rPr>
              <a:t>вуглецеву</a:t>
            </a:r>
            <a:r>
              <a:rPr lang="ru-RU" sz="3200" dirty="0" smtClean="0">
                <a:solidFill>
                  <a:srgbClr val="00B050"/>
                </a:solidFill>
              </a:rPr>
              <a:t> </a:t>
            </a:r>
            <a:r>
              <a:rPr lang="ru-RU" sz="3200" dirty="0" err="1" smtClean="0">
                <a:solidFill>
                  <a:srgbClr val="00B050"/>
                </a:solidFill>
              </a:rPr>
              <a:t>нанотрубку</a:t>
            </a:r>
            <a:r>
              <a:rPr lang="ru-RU" sz="3200" dirty="0" smtClean="0">
                <a:solidFill>
                  <a:srgbClr val="00B050"/>
                </a:solidFill>
              </a:rPr>
              <a:t> </a:t>
            </a:r>
            <a:r>
              <a:rPr lang="ru-RU" sz="3200" dirty="0" err="1" smtClean="0">
                <a:solidFill>
                  <a:srgbClr val="00B050"/>
                </a:solidFill>
              </a:rPr>
              <a:t>із</a:t>
            </a:r>
            <a:r>
              <a:rPr lang="ru-RU" sz="3200" dirty="0" smtClean="0">
                <a:solidFill>
                  <a:srgbClr val="00B050"/>
                </a:solidFill>
              </a:rPr>
              <a:t> ДНК, </a:t>
            </a:r>
            <a:r>
              <a:rPr lang="ru-RU" sz="3200" dirty="0" err="1" smtClean="0">
                <a:solidFill>
                  <a:srgbClr val="00B050"/>
                </a:solidFill>
              </a:rPr>
              <a:t>уперше</a:t>
            </a:r>
            <a:r>
              <a:rPr lang="ru-RU" sz="3200" dirty="0" smtClean="0">
                <a:solidFill>
                  <a:srgbClr val="00B050"/>
                </a:solidFill>
              </a:rPr>
              <a:t> </a:t>
            </a:r>
            <a:r>
              <a:rPr lang="ru-RU" sz="3200" dirty="0" err="1" smtClean="0">
                <a:solidFill>
                  <a:srgbClr val="00B050"/>
                </a:solidFill>
              </a:rPr>
              <a:t>отримавши</a:t>
            </a:r>
            <a:r>
              <a:rPr lang="ru-RU" sz="3200" dirty="0" smtClean="0">
                <a:solidFill>
                  <a:srgbClr val="00B050"/>
                </a:solidFill>
              </a:rPr>
              <a:t> </a:t>
            </a:r>
            <a:r>
              <a:rPr lang="ru-RU" sz="3200" dirty="0" err="1" smtClean="0">
                <a:solidFill>
                  <a:srgbClr val="00B050"/>
                </a:solidFill>
              </a:rPr>
              <a:t>єдиний</a:t>
            </a:r>
            <a:r>
              <a:rPr lang="ru-RU" sz="3200" dirty="0" smtClean="0">
                <a:solidFill>
                  <a:srgbClr val="00B050"/>
                </a:solidFill>
              </a:rPr>
              <a:t> </a:t>
            </a:r>
            <a:r>
              <a:rPr lang="ru-RU" sz="3200" dirty="0" err="1" smtClean="0">
                <a:solidFill>
                  <a:srgbClr val="00B050"/>
                </a:solidFill>
              </a:rPr>
              <a:t>наномеханізм</a:t>
            </a:r>
            <a:r>
              <a:rPr lang="ru-RU" sz="3200" dirty="0" smtClean="0">
                <a:solidFill>
                  <a:srgbClr val="00B050"/>
                </a:solidFill>
              </a:rPr>
              <a:t>, </a:t>
            </a:r>
            <a:r>
              <a:rPr lang="ru-RU" sz="3200" dirty="0" err="1" smtClean="0">
                <a:solidFill>
                  <a:srgbClr val="00B050"/>
                </a:solidFill>
              </a:rPr>
              <a:t>відкривши</a:t>
            </a:r>
            <a:r>
              <a:rPr lang="ru-RU" sz="3200" dirty="0" smtClean="0">
                <a:solidFill>
                  <a:srgbClr val="00B050"/>
                </a:solidFill>
              </a:rPr>
              <a:t> дорогу </a:t>
            </a:r>
            <a:r>
              <a:rPr lang="ru-RU" sz="3200" dirty="0" err="1" smtClean="0">
                <a:solidFill>
                  <a:srgbClr val="00B050"/>
                </a:solidFill>
              </a:rPr>
              <a:t>розвитку</a:t>
            </a:r>
            <a:r>
              <a:rPr lang="ru-RU" sz="3200" dirty="0" smtClean="0">
                <a:solidFill>
                  <a:srgbClr val="00B050"/>
                </a:solidFill>
              </a:rPr>
              <a:t> </a:t>
            </a:r>
            <a:r>
              <a:rPr lang="ru-RU" sz="3200" dirty="0" err="1" smtClean="0">
                <a:solidFill>
                  <a:srgbClr val="00B050"/>
                </a:solidFill>
              </a:rPr>
              <a:t>біонанотехнологіям</a:t>
            </a:r>
            <a:r>
              <a:rPr lang="ru-RU" sz="3200" dirty="0" smtClean="0">
                <a:solidFill>
                  <a:srgbClr val="00B050"/>
                </a:solidFill>
              </a:rPr>
              <a:t>. </a:t>
            </a:r>
            <a:endParaRPr lang="ru-RU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839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7279" y="542939"/>
            <a:ext cx="86932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0" dirty="0" err="1" smtClean="0">
                <a:solidFill>
                  <a:srgbClr val="C00000"/>
                </a:solidFill>
                <a:effectLst/>
                <a:latin typeface="Roboto"/>
              </a:rPr>
              <a:t>Загальна</a:t>
            </a:r>
            <a:r>
              <a:rPr lang="ru-RU" sz="4000" b="1" i="0" dirty="0" smtClean="0">
                <a:solidFill>
                  <a:srgbClr val="C00000"/>
                </a:solidFill>
                <a:effectLst/>
                <a:latin typeface="Roboto"/>
              </a:rPr>
              <a:t> характеристика       </a:t>
            </a:r>
            <a:r>
              <a:rPr lang="ru-RU" sz="4000" b="1" i="0" dirty="0" err="1" smtClean="0">
                <a:solidFill>
                  <a:srgbClr val="C00000"/>
                </a:solidFill>
                <a:effectLst/>
                <a:latin typeface="Roboto"/>
              </a:rPr>
              <a:t>нанотехнологій</a:t>
            </a:r>
            <a:r>
              <a:rPr lang="ru-RU" sz="4000" b="1" i="0" dirty="0" smtClean="0">
                <a:solidFill>
                  <a:srgbClr val="C00000"/>
                </a:solidFill>
                <a:effectLst/>
                <a:latin typeface="Roboto"/>
              </a:rPr>
              <a:t> і </a:t>
            </a:r>
            <a:r>
              <a:rPr lang="ru-RU" sz="4000" b="1" i="0" dirty="0" err="1" smtClean="0">
                <a:solidFill>
                  <a:srgbClr val="C00000"/>
                </a:solidFill>
                <a:effectLst/>
                <a:latin typeface="Roboto"/>
              </a:rPr>
              <a:t>наноматеріалів</a:t>
            </a:r>
            <a:endParaRPr lang="ru-RU" sz="4000" b="1" i="0" dirty="0">
              <a:solidFill>
                <a:srgbClr val="C00000"/>
              </a:solidFill>
              <a:effectLst/>
              <a:latin typeface="Roboto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49" y="2162175"/>
            <a:ext cx="6667500" cy="4362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2883" y="2162175"/>
            <a:ext cx="2705100" cy="2209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1957" y="4601499"/>
            <a:ext cx="4287660" cy="221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68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1971" y="23745"/>
            <a:ext cx="11114468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0" i="0" dirty="0" err="1" smtClean="0">
                <a:solidFill>
                  <a:srgbClr val="C00000"/>
                </a:solidFill>
                <a:effectLst/>
                <a:latin typeface="Roboto"/>
              </a:rPr>
              <a:t>нанотехнології</a:t>
            </a:r>
            <a:r>
              <a:rPr lang="ru-RU" sz="4400" b="0" i="0" dirty="0" smtClean="0">
                <a:solidFill>
                  <a:srgbClr val="C00000"/>
                </a:solidFill>
                <a:effectLst/>
                <a:latin typeface="Roboto"/>
              </a:rPr>
              <a:t> </a:t>
            </a:r>
            <a:r>
              <a:rPr lang="ru-RU" sz="4400" b="1" i="0" dirty="0" smtClean="0">
                <a:solidFill>
                  <a:srgbClr val="C00000"/>
                </a:solidFill>
                <a:effectLst/>
                <a:latin typeface="Roboto"/>
              </a:rPr>
              <a:t>(НТ)</a:t>
            </a:r>
            <a:r>
              <a:rPr lang="ru-RU" sz="4400" b="0" i="0" dirty="0" smtClean="0">
                <a:solidFill>
                  <a:srgbClr val="C00000"/>
                </a:solidFill>
                <a:effectLst/>
                <a:latin typeface="Roboto"/>
              </a:rPr>
              <a:t> (</a:t>
            </a:r>
            <a:r>
              <a:rPr lang="ru-RU" sz="4400" b="0" i="0" dirty="0" err="1" smtClean="0">
                <a:solidFill>
                  <a:srgbClr val="C00000"/>
                </a:solidFill>
                <a:effectLst/>
                <a:latin typeface="Roboto"/>
              </a:rPr>
              <a:t>Грецьке</a:t>
            </a:r>
            <a:r>
              <a:rPr lang="ru-RU" sz="4400" b="0" i="0" dirty="0" smtClean="0">
                <a:solidFill>
                  <a:srgbClr val="C00000"/>
                </a:solidFill>
                <a:effectLst/>
                <a:latin typeface="Roboto"/>
              </a:rPr>
              <a:t> слово «</a:t>
            </a:r>
            <a:r>
              <a:rPr lang="en-US" sz="4400" b="0" i="0" dirty="0" err="1" smtClean="0">
                <a:solidFill>
                  <a:srgbClr val="C00000"/>
                </a:solidFill>
                <a:effectLst/>
                <a:latin typeface="Roboto"/>
              </a:rPr>
              <a:t>nannos</a:t>
            </a:r>
            <a:r>
              <a:rPr lang="en-US" sz="4400" b="0" i="0" dirty="0" smtClean="0">
                <a:solidFill>
                  <a:srgbClr val="C00000"/>
                </a:solidFill>
                <a:effectLst/>
                <a:latin typeface="Roboto"/>
              </a:rPr>
              <a:t>» </a:t>
            </a:r>
            <a:r>
              <a:rPr lang="ru-RU" sz="4400" b="0" i="0" dirty="0" err="1" smtClean="0">
                <a:solidFill>
                  <a:srgbClr val="C00000"/>
                </a:solidFill>
                <a:effectLst/>
                <a:latin typeface="Roboto"/>
              </a:rPr>
              <a:t>означає</a:t>
            </a:r>
            <a:r>
              <a:rPr lang="ru-RU" sz="4400" b="0" i="0" dirty="0" smtClean="0">
                <a:solidFill>
                  <a:srgbClr val="C00000"/>
                </a:solidFill>
                <a:effectLst/>
                <a:latin typeface="Roboto"/>
              </a:rPr>
              <a:t> «карлик») </a:t>
            </a:r>
            <a:r>
              <a:rPr lang="ru-RU" sz="3200" b="0" i="0" dirty="0" smtClean="0">
                <a:solidFill>
                  <a:srgbClr val="7030A0"/>
                </a:solidFill>
                <a:effectLst/>
                <a:latin typeface="Roboto"/>
              </a:rPr>
              <a:t>- </a:t>
            </a:r>
            <a:r>
              <a:rPr lang="ru-RU" sz="3200" b="0" i="0" dirty="0" err="1" smtClean="0">
                <a:solidFill>
                  <a:srgbClr val="7030A0"/>
                </a:solidFill>
                <a:effectLst/>
                <a:latin typeface="Roboto"/>
              </a:rPr>
              <a:t>це</a:t>
            </a:r>
            <a:r>
              <a:rPr lang="ru-RU" sz="3200" b="0" i="0" dirty="0" smtClean="0">
                <a:solidFill>
                  <a:srgbClr val="7030A0"/>
                </a:solidFill>
                <a:effectLst/>
                <a:latin typeface="Roboto"/>
              </a:rPr>
              <a:t> </a:t>
            </a:r>
            <a:r>
              <a:rPr lang="ru-RU" sz="3200" b="0" i="0" dirty="0" err="1" smtClean="0">
                <a:solidFill>
                  <a:srgbClr val="7030A0"/>
                </a:solidFill>
                <a:effectLst/>
                <a:latin typeface="Roboto"/>
              </a:rPr>
              <a:t>сукупність</a:t>
            </a:r>
            <a:r>
              <a:rPr lang="ru-RU" sz="3200" b="0" i="0" dirty="0" smtClean="0">
                <a:solidFill>
                  <a:srgbClr val="7030A0"/>
                </a:solidFill>
                <a:effectLst/>
                <a:latin typeface="Roboto"/>
              </a:rPr>
              <a:t> </a:t>
            </a:r>
            <a:r>
              <a:rPr lang="ru-RU" sz="3200" b="0" i="0" dirty="0" err="1" smtClean="0">
                <a:solidFill>
                  <a:srgbClr val="7030A0"/>
                </a:solidFill>
                <a:effectLst/>
                <a:latin typeface="Roboto"/>
              </a:rPr>
              <a:t>методів</a:t>
            </a:r>
            <a:r>
              <a:rPr lang="ru-RU" sz="3200" b="0" i="0" dirty="0" smtClean="0">
                <a:solidFill>
                  <a:srgbClr val="7030A0"/>
                </a:solidFill>
                <a:effectLst/>
                <a:latin typeface="Roboto"/>
              </a:rPr>
              <a:t> </a:t>
            </a:r>
            <a:r>
              <a:rPr lang="ru-RU" sz="3200" b="0" i="0" dirty="0" err="1" smtClean="0">
                <a:solidFill>
                  <a:srgbClr val="7030A0"/>
                </a:solidFill>
                <a:effectLst/>
                <a:latin typeface="Roboto"/>
              </a:rPr>
              <a:t>маніпулювання</a:t>
            </a:r>
            <a:r>
              <a:rPr lang="ru-RU" sz="3200" b="0" i="0" dirty="0" smtClean="0">
                <a:solidFill>
                  <a:srgbClr val="7030A0"/>
                </a:solidFill>
                <a:effectLst/>
                <a:latin typeface="Roboto"/>
              </a:rPr>
              <a:t> </a:t>
            </a:r>
            <a:r>
              <a:rPr lang="ru-RU" sz="3200" b="0" i="0" dirty="0" err="1" smtClean="0">
                <a:solidFill>
                  <a:srgbClr val="7030A0"/>
                </a:solidFill>
                <a:effectLst/>
                <a:latin typeface="Roboto"/>
              </a:rPr>
              <a:t>речовиною</a:t>
            </a:r>
            <a:r>
              <a:rPr lang="ru-RU" sz="3200" b="0" i="0" dirty="0" smtClean="0">
                <a:solidFill>
                  <a:srgbClr val="7030A0"/>
                </a:solidFill>
                <a:effectLst/>
                <a:latin typeface="Roboto"/>
              </a:rPr>
              <a:t> на атомному </a:t>
            </a:r>
            <a:r>
              <a:rPr lang="ru-RU" sz="3200" b="0" i="0" dirty="0" err="1" smtClean="0">
                <a:solidFill>
                  <a:srgbClr val="7030A0"/>
                </a:solidFill>
                <a:effectLst/>
                <a:latin typeface="Roboto"/>
              </a:rPr>
              <a:t>або</a:t>
            </a:r>
            <a:r>
              <a:rPr lang="ru-RU" sz="3200" b="0" i="0" dirty="0" smtClean="0">
                <a:solidFill>
                  <a:srgbClr val="7030A0"/>
                </a:solidFill>
                <a:effectLst/>
                <a:latin typeface="Roboto"/>
              </a:rPr>
              <a:t> молекулярному </a:t>
            </a:r>
            <a:r>
              <a:rPr lang="ru-RU" sz="3200" b="0" i="0" dirty="0" err="1" smtClean="0">
                <a:solidFill>
                  <a:srgbClr val="7030A0"/>
                </a:solidFill>
                <a:effectLst/>
                <a:latin typeface="Roboto"/>
              </a:rPr>
              <a:t>рівні</a:t>
            </a:r>
            <a:r>
              <a:rPr lang="ru-RU" sz="3200" b="0" i="0" dirty="0" smtClean="0">
                <a:solidFill>
                  <a:srgbClr val="7030A0"/>
                </a:solidFill>
                <a:effectLst/>
                <a:latin typeface="Roboto"/>
              </a:rPr>
              <a:t> з метою </a:t>
            </a:r>
            <a:r>
              <a:rPr lang="ru-RU" sz="3200" b="0" i="0" dirty="0" err="1" smtClean="0">
                <a:solidFill>
                  <a:srgbClr val="7030A0"/>
                </a:solidFill>
                <a:effectLst/>
                <a:latin typeface="Roboto"/>
              </a:rPr>
              <a:t>отримання</a:t>
            </a:r>
            <a:r>
              <a:rPr lang="ru-RU" sz="3200" b="0" i="0" dirty="0" smtClean="0">
                <a:solidFill>
                  <a:srgbClr val="7030A0"/>
                </a:solidFill>
                <a:effectLst/>
                <a:latin typeface="Roboto"/>
              </a:rPr>
              <a:t> наперед </a:t>
            </a:r>
            <a:r>
              <a:rPr lang="ru-RU" sz="3200" b="0" i="0" dirty="0" err="1" smtClean="0">
                <a:solidFill>
                  <a:srgbClr val="7030A0"/>
                </a:solidFill>
                <a:effectLst/>
                <a:latin typeface="Roboto"/>
              </a:rPr>
              <a:t>заданих</a:t>
            </a:r>
            <a:r>
              <a:rPr lang="ru-RU" sz="3200" b="0" i="0" dirty="0" smtClean="0">
                <a:solidFill>
                  <a:srgbClr val="7030A0"/>
                </a:solidFill>
                <a:effectLst/>
                <a:latin typeface="Roboto"/>
              </a:rPr>
              <a:t> </a:t>
            </a:r>
            <a:r>
              <a:rPr lang="ru-RU" sz="3200" b="0" i="0" dirty="0" err="1" smtClean="0">
                <a:solidFill>
                  <a:srgbClr val="7030A0"/>
                </a:solidFill>
                <a:effectLst/>
                <a:latin typeface="Roboto"/>
              </a:rPr>
              <a:t>властивостей</a:t>
            </a:r>
            <a:r>
              <a:rPr lang="ru-RU" sz="3200" b="0" i="0" dirty="0" smtClean="0">
                <a:solidFill>
                  <a:srgbClr val="7030A0"/>
                </a:solidFill>
                <a:effectLst/>
                <a:latin typeface="Roboto"/>
              </a:rPr>
              <a:t>.</a:t>
            </a:r>
            <a:endParaRPr lang="ru-RU" sz="3200" dirty="0">
              <a:solidFill>
                <a:srgbClr val="7030A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4404"/>
          <a:stretch/>
        </p:blipFill>
        <p:spPr>
          <a:xfrm>
            <a:off x="4365938" y="3050654"/>
            <a:ext cx="7620000" cy="362060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14400" y="5143302"/>
            <a:ext cx="4507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-9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1971" y="4727804"/>
            <a:ext cx="40439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1 нанометр (</a:t>
            </a:r>
            <a:r>
              <a:rPr lang="ru-RU" sz="3600" dirty="0" err="1" smtClean="0"/>
              <a:t>Нм</a:t>
            </a:r>
            <a:r>
              <a:rPr lang="ru-RU" sz="3600" dirty="0" smtClean="0"/>
              <a:t>)==  10     метра.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576161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85611" y="360608"/>
            <a:ext cx="898945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7030A0"/>
                </a:solidFill>
              </a:rPr>
              <a:t>До </a:t>
            </a:r>
            <a:r>
              <a:rPr lang="ru-RU" sz="3200" dirty="0" err="1" smtClean="0">
                <a:solidFill>
                  <a:srgbClr val="7030A0"/>
                </a:solidFill>
              </a:rPr>
              <a:t>нанотехнологій</a:t>
            </a:r>
            <a:r>
              <a:rPr lang="ru-RU" sz="3200" dirty="0" smtClean="0">
                <a:solidFill>
                  <a:srgbClr val="7030A0"/>
                </a:solidFill>
              </a:rPr>
              <a:t> </a:t>
            </a:r>
            <a:r>
              <a:rPr lang="ru-RU" sz="3200" dirty="0" err="1" smtClean="0">
                <a:solidFill>
                  <a:srgbClr val="7030A0"/>
                </a:solidFill>
              </a:rPr>
              <a:t>відносяться</a:t>
            </a:r>
            <a:r>
              <a:rPr lang="ru-RU" sz="3200" dirty="0" smtClean="0">
                <a:solidFill>
                  <a:srgbClr val="7030A0"/>
                </a:solidFill>
              </a:rPr>
              <a:t> </a:t>
            </a:r>
            <a:r>
              <a:rPr lang="ru-RU" sz="3200" dirty="0" err="1" smtClean="0">
                <a:solidFill>
                  <a:srgbClr val="7030A0"/>
                </a:solidFill>
              </a:rPr>
              <a:t>технології</a:t>
            </a:r>
            <a:r>
              <a:rPr lang="ru-RU" sz="3200" dirty="0" smtClean="0">
                <a:solidFill>
                  <a:srgbClr val="7030A0"/>
                </a:solidFill>
              </a:rPr>
              <a:t>, </a:t>
            </a:r>
            <a:r>
              <a:rPr lang="ru-RU" sz="3200" dirty="0" err="1" smtClean="0">
                <a:solidFill>
                  <a:srgbClr val="7030A0"/>
                </a:solidFill>
              </a:rPr>
              <a:t>що</a:t>
            </a:r>
            <a:r>
              <a:rPr lang="ru-RU" sz="3200" dirty="0" smtClean="0">
                <a:solidFill>
                  <a:srgbClr val="7030A0"/>
                </a:solidFill>
              </a:rPr>
              <a:t> </a:t>
            </a:r>
            <a:r>
              <a:rPr lang="ru-RU" sz="3200" dirty="0" err="1" smtClean="0">
                <a:solidFill>
                  <a:srgbClr val="7030A0"/>
                </a:solidFill>
              </a:rPr>
              <a:t>забезпечують</a:t>
            </a:r>
            <a:r>
              <a:rPr lang="ru-RU" sz="3200" dirty="0" smtClean="0">
                <a:solidFill>
                  <a:srgbClr val="7030A0"/>
                </a:solidFill>
              </a:rPr>
              <a:t> </a:t>
            </a:r>
            <a:r>
              <a:rPr lang="ru-RU" sz="3200" dirty="0" err="1" smtClean="0">
                <a:solidFill>
                  <a:srgbClr val="7030A0"/>
                </a:solidFill>
              </a:rPr>
              <a:t>можливість</a:t>
            </a:r>
            <a:r>
              <a:rPr lang="ru-RU" sz="3200" dirty="0" smtClean="0">
                <a:solidFill>
                  <a:srgbClr val="7030A0"/>
                </a:solidFill>
              </a:rPr>
              <a:t> </a:t>
            </a:r>
            <a:r>
              <a:rPr lang="ru-RU" sz="3200" dirty="0" err="1" smtClean="0">
                <a:solidFill>
                  <a:srgbClr val="7030A0"/>
                </a:solidFill>
              </a:rPr>
              <a:t>контрольованим</a:t>
            </a:r>
            <a:r>
              <a:rPr lang="ru-RU" sz="3200" dirty="0" smtClean="0">
                <a:solidFill>
                  <a:srgbClr val="7030A0"/>
                </a:solidFill>
              </a:rPr>
              <a:t> чином </a:t>
            </a:r>
            <a:r>
              <a:rPr lang="ru-RU" sz="3200" dirty="0" err="1" smtClean="0">
                <a:solidFill>
                  <a:srgbClr val="7030A0"/>
                </a:solidFill>
              </a:rPr>
              <a:t>створювати</a:t>
            </a:r>
            <a:r>
              <a:rPr lang="ru-RU" sz="3200" dirty="0" smtClean="0">
                <a:solidFill>
                  <a:srgbClr val="7030A0"/>
                </a:solidFill>
              </a:rPr>
              <a:t> і </a:t>
            </a:r>
            <a:r>
              <a:rPr lang="ru-RU" sz="3200" dirty="0" err="1" smtClean="0">
                <a:solidFill>
                  <a:srgbClr val="7030A0"/>
                </a:solidFill>
              </a:rPr>
              <a:t>модифікувати</a:t>
            </a:r>
            <a:r>
              <a:rPr lang="ru-RU" sz="3200" dirty="0" smtClean="0">
                <a:solidFill>
                  <a:srgbClr val="7030A0"/>
                </a:solidFill>
              </a:rPr>
              <a:t> </a:t>
            </a:r>
            <a:r>
              <a:rPr lang="ru-RU" sz="3200" dirty="0" err="1" smtClean="0">
                <a:solidFill>
                  <a:srgbClr val="7030A0"/>
                </a:solidFill>
              </a:rPr>
              <a:t>наноматеріали</a:t>
            </a:r>
            <a:r>
              <a:rPr lang="ru-RU" sz="3200" dirty="0" smtClean="0">
                <a:solidFill>
                  <a:srgbClr val="7030A0"/>
                </a:solidFill>
              </a:rPr>
              <a:t>, а </a:t>
            </a:r>
            <a:r>
              <a:rPr lang="ru-RU" sz="3200" dirty="0" err="1" smtClean="0">
                <a:solidFill>
                  <a:srgbClr val="7030A0"/>
                </a:solidFill>
              </a:rPr>
              <a:t>також</a:t>
            </a:r>
            <a:r>
              <a:rPr lang="ru-RU" sz="3200" dirty="0" smtClean="0">
                <a:solidFill>
                  <a:srgbClr val="7030A0"/>
                </a:solidFill>
              </a:rPr>
              <a:t> </a:t>
            </a:r>
            <a:r>
              <a:rPr lang="ru-RU" sz="3200" dirty="0" err="1" smtClean="0">
                <a:solidFill>
                  <a:srgbClr val="7030A0"/>
                </a:solidFill>
              </a:rPr>
              <a:t>здійснювати</a:t>
            </a:r>
            <a:r>
              <a:rPr lang="ru-RU" sz="3200" dirty="0" smtClean="0">
                <a:solidFill>
                  <a:srgbClr val="7030A0"/>
                </a:solidFill>
              </a:rPr>
              <a:t> </a:t>
            </a:r>
            <a:r>
              <a:rPr lang="ru-RU" sz="3200" dirty="0" err="1" smtClean="0">
                <a:solidFill>
                  <a:srgbClr val="7030A0"/>
                </a:solidFill>
              </a:rPr>
              <a:t>їх</a:t>
            </a:r>
            <a:r>
              <a:rPr lang="ru-RU" sz="3200" dirty="0" smtClean="0">
                <a:solidFill>
                  <a:srgbClr val="7030A0"/>
                </a:solidFill>
              </a:rPr>
              <a:t> </a:t>
            </a:r>
            <a:r>
              <a:rPr lang="ru-RU" sz="3200" dirty="0" err="1" smtClean="0">
                <a:solidFill>
                  <a:srgbClr val="7030A0"/>
                </a:solidFill>
              </a:rPr>
              <a:t>інтеграцію</a:t>
            </a:r>
            <a:r>
              <a:rPr lang="ru-RU" sz="3200" dirty="0" smtClean="0">
                <a:solidFill>
                  <a:srgbClr val="7030A0"/>
                </a:solidFill>
              </a:rPr>
              <a:t> в </a:t>
            </a:r>
            <a:r>
              <a:rPr lang="ru-RU" sz="3200" dirty="0" err="1" smtClean="0">
                <a:solidFill>
                  <a:srgbClr val="7030A0"/>
                </a:solidFill>
              </a:rPr>
              <a:t>повноцінно</a:t>
            </a:r>
            <a:r>
              <a:rPr lang="ru-RU" sz="3200" dirty="0" smtClean="0">
                <a:solidFill>
                  <a:srgbClr val="7030A0"/>
                </a:solidFill>
              </a:rPr>
              <a:t> </a:t>
            </a:r>
            <a:r>
              <a:rPr lang="ru-RU" sz="3200" dirty="0" err="1" smtClean="0">
                <a:solidFill>
                  <a:srgbClr val="7030A0"/>
                </a:solidFill>
              </a:rPr>
              <a:t>функціонуючі</a:t>
            </a:r>
            <a:r>
              <a:rPr lang="ru-RU" sz="3200" dirty="0" smtClean="0">
                <a:solidFill>
                  <a:srgbClr val="7030A0"/>
                </a:solidFill>
              </a:rPr>
              <a:t> </a:t>
            </a:r>
            <a:r>
              <a:rPr lang="ru-RU" sz="3200" dirty="0" err="1" smtClean="0">
                <a:solidFill>
                  <a:srgbClr val="7030A0"/>
                </a:solidFill>
              </a:rPr>
              <a:t>системи</a:t>
            </a:r>
            <a:r>
              <a:rPr lang="ru-RU" sz="3200" dirty="0" smtClean="0">
                <a:solidFill>
                  <a:srgbClr val="7030A0"/>
                </a:solidFill>
              </a:rPr>
              <a:t> </a:t>
            </a:r>
            <a:r>
              <a:rPr lang="ru-RU" sz="3200" dirty="0" err="1" smtClean="0">
                <a:solidFill>
                  <a:srgbClr val="7030A0"/>
                </a:solidFill>
              </a:rPr>
              <a:t>більшого</a:t>
            </a:r>
            <a:r>
              <a:rPr lang="ru-RU" sz="3200" dirty="0" smtClean="0">
                <a:solidFill>
                  <a:srgbClr val="7030A0"/>
                </a:solidFill>
              </a:rPr>
              <a:t> масштабу. </a:t>
            </a:r>
          </a:p>
          <a:p>
            <a:endParaRPr lang="ru-RU" sz="3200" dirty="0">
              <a:solidFill>
                <a:srgbClr val="7030A0"/>
              </a:solidFill>
            </a:endParaRPr>
          </a:p>
          <a:p>
            <a:r>
              <a:rPr lang="ru-RU" sz="3200" dirty="0" err="1" smtClean="0">
                <a:solidFill>
                  <a:srgbClr val="7030A0"/>
                </a:solidFill>
              </a:rPr>
              <a:t>Нанотехнології</a:t>
            </a:r>
            <a:r>
              <a:rPr lang="ru-RU" sz="3200" dirty="0" smtClean="0">
                <a:solidFill>
                  <a:srgbClr val="7030A0"/>
                </a:solidFill>
              </a:rPr>
              <a:t> </a:t>
            </a:r>
            <a:r>
              <a:rPr lang="ru-RU" sz="3200" dirty="0" err="1" smtClean="0">
                <a:solidFill>
                  <a:srgbClr val="7030A0"/>
                </a:solidFill>
              </a:rPr>
              <a:t>включають</a:t>
            </a:r>
            <a:r>
              <a:rPr lang="ru-RU" sz="3200" dirty="0" smtClean="0">
                <a:solidFill>
                  <a:srgbClr val="7030A0"/>
                </a:solidFill>
              </a:rPr>
              <a:t> в себе: </a:t>
            </a:r>
          </a:p>
          <a:p>
            <a:r>
              <a:rPr lang="ru-RU" sz="3200" dirty="0" smtClean="0">
                <a:solidFill>
                  <a:srgbClr val="7030A0"/>
                </a:solidFill>
              </a:rPr>
              <a:t>-- </a:t>
            </a:r>
            <a:r>
              <a:rPr lang="ru-RU" sz="3200" dirty="0" err="1" smtClean="0">
                <a:solidFill>
                  <a:srgbClr val="7030A0"/>
                </a:solidFill>
              </a:rPr>
              <a:t>атомне</a:t>
            </a:r>
            <a:r>
              <a:rPr lang="ru-RU" sz="3200" dirty="0" smtClean="0">
                <a:solidFill>
                  <a:srgbClr val="7030A0"/>
                </a:solidFill>
              </a:rPr>
              <a:t> </a:t>
            </a:r>
            <a:r>
              <a:rPr lang="ru-RU" sz="3200" dirty="0" err="1" smtClean="0">
                <a:solidFill>
                  <a:srgbClr val="7030A0"/>
                </a:solidFill>
              </a:rPr>
              <a:t>з’єднання</a:t>
            </a:r>
            <a:r>
              <a:rPr lang="ru-RU" sz="3200" dirty="0" smtClean="0">
                <a:solidFill>
                  <a:srgbClr val="7030A0"/>
                </a:solidFill>
              </a:rPr>
              <a:t> молекул,</a:t>
            </a:r>
          </a:p>
          <a:p>
            <a:r>
              <a:rPr lang="ru-RU" sz="3200" dirty="0" smtClean="0">
                <a:solidFill>
                  <a:srgbClr val="7030A0"/>
                </a:solidFill>
              </a:rPr>
              <a:t>--  </a:t>
            </a:r>
            <a:r>
              <a:rPr lang="ru-RU" sz="3200" dirty="0" err="1" smtClean="0">
                <a:solidFill>
                  <a:srgbClr val="7030A0"/>
                </a:solidFill>
              </a:rPr>
              <a:t>локальну</a:t>
            </a:r>
            <a:r>
              <a:rPr lang="ru-RU" sz="3200" dirty="0" smtClean="0">
                <a:solidFill>
                  <a:srgbClr val="7030A0"/>
                </a:solidFill>
              </a:rPr>
              <a:t> </a:t>
            </a:r>
            <a:r>
              <a:rPr lang="ru-RU" sz="3200" dirty="0" err="1" smtClean="0">
                <a:solidFill>
                  <a:srgbClr val="7030A0"/>
                </a:solidFill>
              </a:rPr>
              <a:t>стимуляцію</a:t>
            </a:r>
            <a:r>
              <a:rPr lang="ru-RU" sz="3200" dirty="0" smtClean="0">
                <a:solidFill>
                  <a:srgbClr val="7030A0"/>
                </a:solidFill>
              </a:rPr>
              <a:t> </a:t>
            </a:r>
            <a:r>
              <a:rPr lang="ru-RU" sz="3200" dirty="0" err="1" smtClean="0">
                <a:solidFill>
                  <a:srgbClr val="7030A0"/>
                </a:solidFill>
              </a:rPr>
              <a:t>хімічних</a:t>
            </a:r>
            <a:r>
              <a:rPr lang="ru-RU" sz="3200" dirty="0" smtClean="0">
                <a:solidFill>
                  <a:srgbClr val="7030A0"/>
                </a:solidFill>
              </a:rPr>
              <a:t> </a:t>
            </a:r>
            <a:r>
              <a:rPr lang="ru-RU" sz="3200" dirty="0" err="1" smtClean="0">
                <a:solidFill>
                  <a:srgbClr val="7030A0"/>
                </a:solidFill>
              </a:rPr>
              <a:t>реакцій</a:t>
            </a:r>
            <a:r>
              <a:rPr lang="ru-RU" sz="3200" dirty="0" smtClean="0">
                <a:solidFill>
                  <a:srgbClr val="7030A0"/>
                </a:solidFill>
              </a:rPr>
              <a:t> на молекулярному </a:t>
            </a:r>
            <a:r>
              <a:rPr lang="ru-RU" sz="3200" dirty="0" err="1" smtClean="0">
                <a:solidFill>
                  <a:srgbClr val="7030A0"/>
                </a:solidFill>
              </a:rPr>
              <a:t>рівні</a:t>
            </a:r>
            <a:r>
              <a:rPr lang="ru-RU" sz="3200" dirty="0" smtClean="0">
                <a:solidFill>
                  <a:srgbClr val="7030A0"/>
                </a:solidFill>
              </a:rPr>
              <a:t> та </a:t>
            </a:r>
            <a:r>
              <a:rPr lang="ru-RU" sz="3200" dirty="0" err="1" smtClean="0">
                <a:solidFill>
                  <a:srgbClr val="7030A0"/>
                </a:solidFill>
              </a:rPr>
              <a:t>ін</a:t>
            </a:r>
            <a:r>
              <a:rPr lang="ru-RU" sz="3200" dirty="0" smtClean="0">
                <a:solidFill>
                  <a:srgbClr val="7030A0"/>
                </a:solidFill>
              </a:rPr>
              <a:t>.</a:t>
            </a:r>
          </a:p>
          <a:p>
            <a:r>
              <a:rPr lang="ru-RU" sz="3200" dirty="0" smtClean="0">
                <a:solidFill>
                  <a:srgbClr val="7030A0"/>
                </a:solidFill>
              </a:rPr>
              <a:t> </a:t>
            </a:r>
            <a:r>
              <a:rPr lang="ru-RU" sz="3200" dirty="0" err="1" smtClean="0">
                <a:solidFill>
                  <a:srgbClr val="7030A0"/>
                </a:solidFill>
              </a:rPr>
              <a:t>Процеси</a:t>
            </a:r>
            <a:r>
              <a:rPr lang="ru-RU" sz="3200" dirty="0" smtClean="0">
                <a:solidFill>
                  <a:srgbClr val="7030A0"/>
                </a:solidFill>
              </a:rPr>
              <a:t> </a:t>
            </a:r>
            <a:r>
              <a:rPr lang="ru-RU" sz="3200" dirty="0" err="1" smtClean="0">
                <a:solidFill>
                  <a:srgbClr val="7030A0"/>
                </a:solidFill>
              </a:rPr>
              <a:t>нанотехнології</a:t>
            </a:r>
            <a:r>
              <a:rPr lang="ru-RU" sz="3200" dirty="0" smtClean="0">
                <a:solidFill>
                  <a:srgbClr val="7030A0"/>
                </a:solidFill>
              </a:rPr>
              <a:t> </a:t>
            </a:r>
            <a:r>
              <a:rPr lang="ru-RU" sz="3200" dirty="0" err="1" smtClean="0">
                <a:solidFill>
                  <a:srgbClr val="7030A0"/>
                </a:solidFill>
              </a:rPr>
              <a:t>підкоряються</a:t>
            </a:r>
            <a:r>
              <a:rPr lang="ru-RU" sz="3200" dirty="0" smtClean="0">
                <a:solidFill>
                  <a:srgbClr val="7030A0"/>
                </a:solidFill>
              </a:rPr>
              <a:t> законам </a:t>
            </a:r>
            <a:r>
              <a:rPr lang="ru-RU" sz="3200" dirty="0" err="1" smtClean="0">
                <a:solidFill>
                  <a:srgbClr val="7030A0"/>
                </a:solidFill>
              </a:rPr>
              <a:t>квантової</a:t>
            </a:r>
            <a:r>
              <a:rPr lang="ru-RU" sz="3200" dirty="0" smtClean="0">
                <a:solidFill>
                  <a:srgbClr val="7030A0"/>
                </a:solidFill>
              </a:rPr>
              <a:t> </a:t>
            </a:r>
            <a:r>
              <a:rPr lang="ru-RU" sz="3200" dirty="0" err="1" smtClean="0">
                <a:solidFill>
                  <a:srgbClr val="7030A0"/>
                </a:solidFill>
              </a:rPr>
              <a:t>механіки</a:t>
            </a:r>
            <a:r>
              <a:rPr lang="ru-RU" sz="3200" dirty="0" smtClean="0">
                <a:solidFill>
                  <a:srgbClr val="7030A0"/>
                </a:solidFill>
              </a:rPr>
              <a:t>. </a:t>
            </a:r>
            <a:endParaRPr lang="ru-RU" sz="3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064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7883" y="128790"/>
            <a:ext cx="1155234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rgbClr val="C00000"/>
                </a:solidFill>
              </a:rPr>
              <a:t>На </a:t>
            </a:r>
            <a:r>
              <a:rPr lang="ru-RU" sz="4000" dirty="0" err="1" smtClean="0">
                <a:solidFill>
                  <a:srgbClr val="C00000"/>
                </a:solidFill>
              </a:rPr>
              <a:t>сьогодні</a:t>
            </a:r>
            <a:r>
              <a:rPr lang="ru-RU" sz="4000" dirty="0" smtClean="0">
                <a:solidFill>
                  <a:srgbClr val="C00000"/>
                </a:solidFill>
              </a:rPr>
              <a:t> </a:t>
            </a:r>
            <a:r>
              <a:rPr lang="ru-RU" sz="4000" dirty="0" err="1" smtClean="0">
                <a:solidFill>
                  <a:srgbClr val="C00000"/>
                </a:solidFill>
              </a:rPr>
              <a:t>основними</a:t>
            </a:r>
            <a:r>
              <a:rPr lang="ru-RU" sz="4000" dirty="0" smtClean="0">
                <a:solidFill>
                  <a:srgbClr val="C00000"/>
                </a:solidFill>
              </a:rPr>
              <a:t> </a:t>
            </a:r>
            <a:r>
              <a:rPr lang="ru-RU" sz="4000" dirty="0" err="1" smtClean="0">
                <a:solidFill>
                  <a:srgbClr val="C00000"/>
                </a:solidFill>
              </a:rPr>
              <a:t>галузями</a:t>
            </a:r>
            <a:r>
              <a:rPr lang="ru-RU" sz="4000" dirty="0" smtClean="0">
                <a:solidFill>
                  <a:srgbClr val="C00000"/>
                </a:solidFill>
              </a:rPr>
              <a:t> </a:t>
            </a:r>
            <a:r>
              <a:rPr lang="ru-RU" sz="4000" dirty="0" err="1" smtClean="0">
                <a:solidFill>
                  <a:srgbClr val="C00000"/>
                </a:solidFill>
              </a:rPr>
              <a:t>нанотехнологій</a:t>
            </a:r>
            <a:r>
              <a:rPr lang="ru-RU" sz="4000" dirty="0" smtClean="0">
                <a:solidFill>
                  <a:srgbClr val="C00000"/>
                </a:solidFill>
              </a:rPr>
              <a:t> є:</a:t>
            </a:r>
          </a:p>
          <a:p>
            <a:r>
              <a:rPr lang="ru-RU" sz="3200" dirty="0" smtClean="0">
                <a:solidFill>
                  <a:srgbClr val="7030A0"/>
                </a:solidFill>
              </a:rPr>
              <a:t>--  </a:t>
            </a:r>
            <a:r>
              <a:rPr lang="ru-RU" sz="3200" dirty="0" err="1" smtClean="0">
                <a:solidFill>
                  <a:srgbClr val="7030A0"/>
                </a:solidFill>
              </a:rPr>
              <a:t>наноматеріали</a:t>
            </a:r>
            <a:r>
              <a:rPr lang="ru-RU" sz="3200" dirty="0" smtClean="0">
                <a:solidFill>
                  <a:srgbClr val="7030A0"/>
                </a:solidFill>
              </a:rPr>
              <a:t>, </a:t>
            </a:r>
          </a:p>
          <a:p>
            <a:r>
              <a:rPr lang="ru-RU" sz="3200" dirty="0" smtClean="0">
                <a:solidFill>
                  <a:srgbClr val="7030A0"/>
                </a:solidFill>
              </a:rPr>
              <a:t>-- </a:t>
            </a:r>
            <a:r>
              <a:rPr lang="ru-RU" sz="3200" dirty="0" err="1" smtClean="0">
                <a:solidFill>
                  <a:srgbClr val="7030A0"/>
                </a:solidFill>
              </a:rPr>
              <a:t>наноінструменти</a:t>
            </a:r>
            <a:r>
              <a:rPr lang="ru-RU" sz="3200" dirty="0" smtClean="0">
                <a:solidFill>
                  <a:srgbClr val="7030A0"/>
                </a:solidFill>
              </a:rPr>
              <a:t>,</a:t>
            </a:r>
          </a:p>
          <a:p>
            <a:r>
              <a:rPr lang="ru-RU" sz="3200" dirty="0" smtClean="0">
                <a:solidFill>
                  <a:srgbClr val="7030A0"/>
                </a:solidFill>
              </a:rPr>
              <a:t>--  </a:t>
            </a:r>
            <a:r>
              <a:rPr lang="ru-RU" sz="3200" dirty="0" err="1" smtClean="0">
                <a:solidFill>
                  <a:srgbClr val="7030A0"/>
                </a:solidFill>
              </a:rPr>
              <a:t>наноелектроніка</a:t>
            </a:r>
            <a:r>
              <a:rPr lang="ru-RU" sz="3200" dirty="0" smtClean="0">
                <a:solidFill>
                  <a:srgbClr val="7030A0"/>
                </a:solidFill>
              </a:rPr>
              <a:t>,</a:t>
            </a:r>
          </a:p>
          <a:p>
            <a:r>
              <a:rPr lang="ru-RU" sz="3200" dirty="0" smtClean="0">
                <a:solidFill>
                  <a:srgbClr val="7030A0"/>
                </a:solidFill>
              </a:rPr>
              <a:t>-- </a:t>
            </a:r>
            <a:r>
              <a:rPr lang="ru-RU" sz="3200" dirty="0" err="1" smtClean="0">
                <a:solidFill>
                  <a:srgbClr val="7030A0"/>
                </a:solidFill>
              </a:rPr>
              <a:t>мікроелектромеханічні</a:t>
            </a:r>
            <a:r>
              <a:rPr lang="ru-RU" sz="3200" dirty="0" smtClean="0">
                <a:solidFill>
                  <a:srgbClr val="7030A0"/>
                </a:solidFill>
              </a:rPr>
              <a:t> </a:t>
            </a:r>
            <a:r>
              <a:rPr lang="ru-RU" sz="3200" dirty="0" err="1" smtClean="0">
                <a:solidFill>
                  <a:srgbClr val="7030A0"/>
                </a:solidFill>
              </a:rPr>
              <a:t>системи</a:t>
            </a:r>
            <a:r>
              <a:rPr lang="ru-RU" sz="3200" dirty="0" smtClean="0">
                <a:solidFill>
                  <a:srgbClr val="7030A0"/>
                </a:solidFill>
              </a:rPr>
              <a:t> </a:t>
            </a:r>
          </a:p>
          <a:p>
            <a:r>
              <a:rPr lang="ru-RU" sz="3200" dirty="0" smtClean="0">
                <a:solidFill>
                  <a:srgbClr val="7030A0"/>
                </a:solidFill>
              </a:rPr>
              <a:t>-- </a:t>
            </a:r>
            <a:r>
              <a:rPr lang="ru-RU" sz="3200" dirty="0" err="1" smtClean="0">
                <a:solidFill>
                  <a:srgbClr val="7030A0"/>
                </a:solidFill>
              </a:rPr>
              <a:t>нанобіотехнології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37883" y="3181082"/>
            <a:ext cx="1086976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 smtClean="0">
                <a:solidFill>
                  <a:srgbClr val="C00000"/>
                </a:solidFill>
              </a:rPr>
              <a:t>Наноматеріали</a:t>
            </a:r>
            <a:r>
              <a:rPr lang="ru-RU" sz="3200" dirty="0" smtClean="0">
                <a:solidFill>
                  <a:srgbClr val="C00000"/>
                </a:solidFill>
              </a:rPr>
              <a:t> (НМ) </a:t>
            </a:r>
            <a:r>
              <a:rPr lang="ru-RU" sz="3200" dirty="0" smtClean="0">
                <a:solidFill>
                  <a:srgbClr val="0070C0"/>
                </a:solidFill>
              </a:rPr>
              <a:t>– </a:t>
            </a:r>
            <a:r>
              <a:rPr lang="ru-RU" sz="3200" dirty="0" err="1" smtClean="0">
                <a:solidFill>
                  <a:srgbClr val="0070C0"/>
                </a:solidFill>
              </a:rPr>
              <a:t>це</a:t>
            </a:r>
            <a:r>
              <a:rPr lang="ru-RU" sz="3200" dirty="0" smtClean="0">
                <a:solidFill>
                  <a:srgbClr val="0070C0"/>
                </a:solidFill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</a:rPr>
              <a:t>дисперсні</a:t>
            </a:r>
            <a:r>
              <a:rPr lang="ru-RU" sz="3200" dirty="0" smtClean="0">
                <a:solidFill>
                  <a:srgbClr val="0070C0"/>
                </a:solidFill>
              </a:rPr>
              <a:t> і </a:t>
            </a:r>
            <a:r>
              <a:rPr lang="ru-RU" sz="3200" dirty="0" err="1" smtClean="0">
                <a:solidFill>
                  <a:srgbClr val="0070C0"/>
                </a:solidFill>
              </a:rPr>
              <a:t>масивні</a:t>
            </a:r>
            <a:r>
              <a:rPr lang="ru-RU" sz="3200" dirty="0" smtClean="0">
                <a:solidFill>
                  <a:srgbClr val="0070C0"/>
                </a:solidFill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</a:rPr>
              <a:t>матеріали</a:t>
            </a:r>
            <a:r>
              <a:rPr lang="ru-RU" sz="3200" dirty="0" smtClean="0">
                <a:solidFill>
                  <a:srgbClr val="0070C0"/>
                </a:solidFill>
              </a:rPr>
              <a:t>, </a:t>
            </a:r>
            <a:r>
              <a:rPr lang="ru-RU" sz="3200" dirty="0" err="1" smtClean="0">
                <a:solidFill>
                  <a:srgbClr val="0070C0"/>
                </a:solidFill>
              </a:rPr>
              <a:t>що</a:t>
            </a:r>
            <a:r>
              <a:rPr lang="ru-RU" sz="3200" dirty="0" smtClean="0">
                <a:solidFill>
                  <a:srgbClr val="0070C0"/>
                </a:solidFill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</a:rPr>
              <a:t>містять</a:t>
            </a:r>
            <a:r>
              <a:rPr lang="ru-RU" sz="3200" dirty="0" smtClean="0">
                <a:solidFill>
                  <a:srgbClr val="0070C0"/>
                </a:solidFill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</a:rPr>
              <a:t>структурні</a:t>
            </a:r>
            <a:r>
              <a:rPr lang="ru-RU" sz="3200" dirty="0" smtClean="0">
                <a:solidFill>
                  <a:srgbClr val="0070C0"/>
                </a:solidFill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</a:rPr>
              <a:t>елементи</a:t>
            </a:r>
            <a:r>
              <a:rPr lang="ru-RU" sz="3200" dirty="0" smtClean="0">
                <a:solidFill>
                  <a:srgbClr val="0070C0"/>
                </a:solidFill>
              </a:rPr>
              <a:t> (зерна, </a:t>
            </a:r>
            <a:r>
              <a:rPr lang="ru-RU" sz="3200" dirty="0" err="1" smtClean="0">
                <a:solidFill>
                  <a:srgbClr val="0070C0"/>
                </a:solidFill>
              </a:rPr>
              <a:t>кристаліти</a:t>
            </a:r>
            <a:r>
              <a:rPr lang="ru-RU" sz="3200" dirty="0" smtClean="0">
                <a:solidFill>
                  <a:srgbClr val="0070C0"/>
                </a:solidFill>
              </a:rPr>
              <a:t>, блоки, </a:t>
            </a:r>
            <a:r>
              <a:rPr lang="ru-RU" sz="3200" dirty="0" err="1" smtClean="0">
                <a:solidFill>
                  <a:srgbClr val="0070C0"/>
                </a:solidFill>
              </a:rPr>
              <a:t>кластери</a:t>
            </a:r>
            <a:r>
              <a:rPr lang="ru-RU" sz="3200" dirty="0" smtClean="0">
                <a:solidFill>
                  <a:srgbClr val="0070C0"/>
                </a:solidFill>
              </a:rPr>
              <a:t>), </a:t>
            </a:r>
            <a:r>
              <a:rPr lang="ru-RU" sz="3200" dirty="0" err="1" smtClean="0">
                <a:solidFill>
                  <a:srgbClr val="0070C0"/>
                </a:solidFill>
              </a:rPr>
              <a:t>геометричні</a:t>
            </a:r>
            <a:r>
              <a:rPr lang="ru-RU" sz="3200" dirty="0" smtClean="0">
                <a:solidFill>
                  <a:srgbClr val="0070C0"/>
                </a:solidFill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</a:rPr>
              <a:t>розміри</a:t>
            </a:r>
            <a:r>
              <a:rPr lang="ru-RU" sz="3200" dirty="0" smtClean="0">
                <a:solidFill>
                  <a:srgbClr val="0070C0"/>
                </a:solidFill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</a:rPr>
              <a:t>яких</a:t>
            </a:r>
            <a:r>
              <a:rPr lang="ru-RU" sz="3200" dirty="0" smtClean="0">
                <a:solidFill>
                  <a:srgbClr val="0070C0"/>
                </a:solidFill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</a:rPr>
              <a:t>хоч</a:t>
            </a:r>
            <a:r>
              <a:rPr lang="ru-RU" sz="3200" dirty="0" smtClean="0">
                <a:solidFill>
                  <a:srgbClr val="0070C0"/>
                </a:solidFill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</a:rPr>
              <a:t>би</a:t>
            </a:r>
            <a:r>
              <a:rPr lang="ru-RU" sz="3200" dirty="0" smtClean="0">
                <a:solidFill>
                  <a:srgbClr val="0070C0"/>
                </a:solidFill>
              </a:rPr>
              <a:t> в 6 одно-</a:t>
            </a:r>
            <a:r>
              <a:rPr lang="ru-RU" sz="3200" dirty="0" err="1" smtClean="0">
                <a:solidFill>
                  <a:srgbClr val="0070C0"/>
                </a:solidFill>
              </a:rPr>
              <a:t>му</a:t>
            </a:r>
            <a:r>
              <a:rPr lang="ru-RU" sz="3200" dirty="0" smtClean="0">
                <a:solidFill>
                  <a:srgbClr val="0070C0"/>
                </a:solidFill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</a:rPr>
              <a:t>вимірі</a:t>
            </a:r>
            <a:r>
              <a:rPr lang="ru-RU" sz="3200" dirty="0" smtClean="0">
                <a:solidFill>
                  <a:srgbClr val="0070C0"/>
                </a:solidFill>
              </a:rPr>
              <a:t> не </a:t>
            </a:r>
            <a:r>
              <a:rPr lang="ru-RU" sz="3200" dirty="0" err="1" smtClean="0">
                <a:solidFill>
                  <a:srgbClr val="0070C0"/>
                </a:solidFill>
              </a:rPr>
              <a:t>перевищують</a:t>
            </a:r>
            <a:r>
              <a:rPr lang="ru-RU" sz="3200" dirty="0" smtClean="0">
                <a:solidFill>
                  <a:srgbClr val="0070C0"/>
                </a:solidFill>
              </a:rPr>
              <a:t> 100 </a:t>
            </a:r>
            <a:r>
              <a:rPr lang="ru-RU" sz="3200" dirty="0" err="1" smtClean="0">
                <a:solidFill>
                  <a:srgbClr val="0070C0"/>
                </a:solidFill>
              </a:rPr>
              <a:t>нм</a:t>
            </a:r>
            <a:r>
              <a:rPr lang="ru-RU" sz="3200" dirty="0" smtClean="0">
                <a:solidFill>
                  <a:srgbClr val="0070C0"/>
                </a:solidFill>
              </a:rPr>
              <a:t>, і </a:t>
            </a:r>
            <a:r>
              <a:rPr lang="ru-RU" sz="3200" dirty="0" err="1" smtClean="0">
                <a:solidFill>
                  <a:srgbClr val="0070C0"/>
                </a:solidFill>
              </a:rPr>
              <a:t>що</a:t>
            </a:r>
            <a:r>
              <a:rPr lang="ru-RU" sz="3200" dirty="0" smtClean="0">
                <a:solidFill>
                  <a:srgbClr val="0070C0"/>
                </a:solidFill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</a:rPr>
              <a:t>мають</a:t>
            </a:r>
            <a:r>
              <a:rPr lang="ru-RU" sz="3200" dirty="0" smtClean="0">
                <a:solidFill>
                  <a:srgbClr val="0070C0"/>
                </a:solidFill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</a:rPr>
              <a:t>якісно</a:t>
            </a:r>
            <a:r>
              <a:rPr lang="ru-RU" sz="3200" dirty="0" smtClean="0">
                <a:solidFill>
                  <a:srgbClr val="0070C0"/>
                </a:solidFill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</a:rPr>
              <a:t>нові</a:t>
            </a:r>
            <a:r>
              <a:rPr lang="ru-RU" sz="3200" dirty="0" smtClean="0">
                <a:solidFill>
                  <a:srgbClr val="0070C0"/>
                </a:solidFill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</a:rPr>
              <a:t>властивості</a:t>
            </a:r>
            <a:r>
              <a:rPr lang="ru-RU" sz="3200" dirty="0" smtClean="0">
                <a:solidFill>
                  <a:srgbClr val="0070C0"/>
                </a:solidFill>
              </a:rPr>
              <a:t>, </a:t>
            </a:r>
            <a:r>
              <a:rPr lang="ru-RU" sz="3200" dirty="0" err="1" smtClean="0">
                <a:solidFill>
                  <a:srgbClr val="0070C0"/>
                </a:solidFill>
              </a:rPr>
              <a:t>функціональні</a:t>
            </a:r>
            <a:r>
              <a:rPr lang="ru-RU" sz="3200" dirty="0" smtClean="0">
                <a:solidFill>
                  <a:srgbClr val="0070C0"/>
                </a:solidFill>
              </a:rPr>
              <a:t> і </a:t>
            </a:r>
            <a:r>
              <a:rPr lang="ru-RU" sz="3200" dirty="0" err="1" smtClean="0">
                <a:solidFill>
                  <a:srgbClr val="0070C0"/>
                </a:solidFill>
              </a:rPr>
              <a:t>експлуатаційні</a:t>
            </a:r>
            <a:r>
              <a:rPr lang="ru-RU" sz="3200" dirty="0" smtClean="0">
                <a:solidFill>
                  <a:srgbClr val="0070C0"/>
                </a:solidFill>
              </a:rPr>
              <a:t> характеристики. </a:t>
            </a:r>
            <a:r>
              <a:rPr lang="ru-RU" sz="3200" dirty="0" err="1" smtClean="0">
                <a:solidFill>
                  <a:srgbClr val="0070C0"/>
                </a:solidFill>
              </a:rPr>
              <a:t>Об’єкти</a:t>
            </a:r>
            <a:r>
              <a:rPr lang="ru-RU" sz="3200" dirty="0" smtClean="0">
                <a:solidFill>
                  <a:srgbClr val="0070C0"/>
                </a:solidFill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</a:rPr>
              <a:t>із</a:t>
            </a:r>
            <a:r>
              <a:rPr lang="ru-RU" sz="3200" dirty="0" smtClean="0">
                <a:solidFill>
                  <a:srgbClr val="0070C0"/>
                </a:solidFill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</a:rPr>
              <a:t>розмірами</a:t>
            </a:r>
            <a:r>
              <a:rPr lang="ru-RU" sz="3200" dirty="0" smtClean="0">
                <a:solidFill>
                  <a:srgbClr val="0070C0"/>
                </a:solidFill>
              </a:rPr>
              <a:t> в межах 1- 100 </a:t>
            </a:r>
            <a:r>
              <a:rPr lang="ru-RU" sz="3200" dirty="0" err="1" smtClean="0">
                <a:solidFill>
                  <a:srgbClr val="0070C0"/>
                </a:solidFill>
              </a:rPr>
              <a:t>нм</a:t>
            </a:r>
            <a:r>
              <a:rPr lang="ru-RU" sz="3200" dirty="0" smtClean="0">
                <a:solidFill>
                  <a:srgbClr val="0070C0"/>
                </a:solidFill>
              </a:rPr>
              <a:t>, </a:t>
            </a:r>
            <a:r>
              <a:rPr lang="ru-RU" sz="3200" dirty="0" err="1" smtClean="0">
                <a:solidFill>
                  <a:srgbClr val="0070C0"/>
                </a:solidFill>
              </a:rPr>
              <a:t>прийнято</a:t>
            </a:r>
            <a:r>
              <a:rPr lang="ru-RU" sz="3200" dirty="0" smtClean="0">
                <a:solidFill>
                  <a:srgbClr val="0070C0"/>
                </a:solidFill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</a:rPr>
              <a:t>вважати</a:t>
            </a:r>
            <a:r>
              <a:rPr lang="ru-RU" sz="3200" dirty="0" smtClean="0">
                <a:solidFill>
                  <a:srgbClr val="0070C0"/>
                </a:solidFill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</a:rPr>
              <a:t>нанооб’єктами</a:t>
            </a:r>
            <a:r>
              <a:rPr lang="ru-RU" dirty="0" smtClean="0"/>
              <a:t>,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6878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24619" y="514013"/>
            <a:ext cx="52919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rgbClr val="C00000"/>
                </a:solidFill>
              </a:rPr>
              <a:t> </a:t>
            </a:r>
            <a:r>
              <a:rPr lang="ru-RU" sz="4000" dirty="0" err="1" smtClean="0">
                <a:solidFill>
                  <a:srgbClr val="C00000"/>
                </a:solidFill>
              </a:rPr>
              <a:t>Природні</a:t>
            </a:r>
            <a:r>
              <a:rPr lang="ru-RU" sz="4000" dirty="0" smtClean="0">
                <a:solidFill>
                  <a:srgbClr val="C00000"/>
                </a:solidFill>
              </a:rPr>
              <a:t> </a:t>
            </a:r>
            <a:r>
              <a:rPr lang="ru-RU" sz="4000" dirty="0" err="1" smtClean="0">
                <a:solidFill>
                  <a:srgbClr val="C00000"/>
                </a:solidFill>
              </a:rPr>
              <a:t>нанооб’єкти</a:t>
            </a: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3487" y="1492355"/>
            <a:ext cx="821672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>
                <a:solidFill>
                  <a:srgbClr val="0070C0"/>
                </a:solidFill>
              </a:rPr>
              <a:t>Світ</a:t>
            </a:r>
            <a:r>
              <a:rPr lang="ru-RU" sz="2800" dirty="0" smtClean="0">
                <a:solidFill>
                  <a:srgbClr val="0070C0"/>
                </a:solidFill>
              </a:rPr>
              <a:t>, </a:t>
            </a:r>
            <a:r>
              <a:rPr lang="ru-RU" sz="2800" dirty="0" err="1" smtClean="0">
                <a:solidFill>
                  <a:srgbClr val="0070C0"/>
                </a:solidFill>
              </a:rPr>
              <a:t>що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оточує</a:t>
            </a:r>
            <a:r>
              <a:rPr lang="ru-RU" sz="2800" dirty="0" smtClean="0">
                <a:solidFill>
                  <a:srgbClr val="0070C0"/>
                </a:solidFill>
              </a:rPr>
              <a:t> нас </a:t>
            </a:r>
            <a:r>
              <a:rPr lang="ru-RU" sz="2800" dirty="0" err="1" smtClean="0">
                <a:solidFill>
                  <a:srgbClr val="0070C0"/>
                </a:solidFill>
              </a:rPr>
              <a:t>наповнений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різноманітними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біологічними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нанооб'єктами</a:t>
            </a:r>
            <a:r>
              <a:rPr lang="ru-RU" sz="2800" dirty="0" smtClean="0">
                <a:solidFill>
                  <a:srgbClr val="0070C0"/>
                </a:solidFill>
              </a:rPr>
              <a:t> та </a:t>
            </a:r>
            <a:r>
              <a:rPr lang="ru-RU" sz="2800" dirty="0" err="1" smtClean="0">
                <a:solidFill>
                  <a:srgbClr val="0070C0"/>
                </a:solidFill>
              </a:rPr>
              <a:t>наноефектами</a:t>
            </a:r>
            <a:r>
              <a:rPr lang="ru-RU" sz="2800" dirty="0" smtClean="0">
                <a:solidFill>
                  <a:srgbClr val="0070C0"/>
                </a:solidFill>
              </a:rPr>
              <a:t>. </a:t>
            </a:r>
          </a:p>
          <a:p>
            <a:r>
              <a:rPr lang="ru-RU" sz="2800" dirty="0" err="1" smtClean="0">
                <a:solidFill>
                  <a:srgbClr val="00B050"/>
                </a:solidFill>
              </a:rPr>
              <a:t>Наприклад</a:t>
            </a:r>
            <a:r>
              <a:rPr lang="ru-RU" sz="2800" dirty="0" smtClean="0">
                <a:solidFill>
                  <a:srgbClr val="00B050"/>
                </a:solidFill>
              </a:rPr>
              <a:t>, </a:t>
            </a:r>
            <a:r>
              <a:rPr lang="ru-RU" sz="2800" dirty="0" err="1" smtClean="0">
                <a:solidFill>
                  <a:srgbClr val="00B050"/>
                </a:solidFill>
              </a:rPr>
              <a:t>якщо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розміри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бактерій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обчислюються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мікрометрами</a:t>
            </a:r>
            <a:r>
              <a:rPr lang="ru-RU" sz="2800" dirty="0" smtClean="0">
                <a:solidFill>
                  <a:srgbClr val="00B050"/>
                </a:solidFill>
              </a:rPr>
              <a:t>, то </a:t>
            </a:r>
            <a:r>
              <a:rPr lang="ru-RU" sz="2800" dirty="0" err="1" smtClean="0">
                <a:solidFill>
                  <a:srgbClr val="00B050"/>
                </a:solidFill>
              </a:rPr>
              <a:t>більшість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вірусів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мають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розміри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від</a:t>
            </a:r>
            <a:r>
              <a:rPr lang="ru-RU" sz="2800" dirty="0" smtClean="0">
                <a:solidFill>
                  <a:srgbClr val="00B050"/>
                </a:solidFill>
              </a:rPr>
              <a:t> 10 до 200 </a:t>
            </a:r>
            <a:r>
              <a:rPr lang="ru-RU" sz="2800" dirty="0" err="1" smtClean="0">
                <a:solidFill>
                  <a:srgbClr val="00B050"/>
                </a:solidFill>
              </a:rPr>
              <a:t>нм</a:t>
            </a:r>
            <a:r>
              <a:rPr lang="ru-RU" sz="2800" dirty="0" smtClean="0">
                <a:solidFill>
                  <a:srgbClr val="00B050"/>
                </a:solidFill>
              </a:rPr>
              <a:t>. </a:t>
            </a:r>
          </a:p>
          <a:p>
            <a:r>
              <a:rPr lang="ru-RU" sz="2800" dirty="0" err="1" smtClean="0">
                <a:solidFill>
                  <a:srgbClr val="0070C0"/>
                </a:solidFill>
              </a:rPr>
              <a:t>Віруси</a:t>
            </a:r>
            <a:r>
              <a:rPr lang="ru-RU" sz="2800" dirty="0" smtClean="0">
                <a:solidFill>
                  <a:srgbClr val="0070C0"/>
                </a:solidFill>
              </a:rPr>
              <a:t> - </a:t>
            </a:r>
            <a:r>
              <a:rPr lang="ru-RU" sz="2800" dirty="0" err="1" smtClean="0">
                <a:solidFill>
                  <a:srgbClr val="0070C0"/>
                </a:solidFill>
              </a:rPr>
              <a:t>це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унікальний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природний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витвір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нанобіотехнологій</a:t>
            </a:r>
            <a:r>
              <a:rPr lang="ru-RU" sz="2800" dirty="0" smtClean="0">
                <a:solidFill>
                  <a:srgbClr val="0070C0"/>
                </a:solidFill>
              </a:rPr>
              <a:t>. </a:t>
            </a:r>
            <a:r>
              <a:rPr lang="ru-RU" sz="2800" dirty="0" err="1" smtClean="0">
                <a:solidFill>
                  <a:srgbClr val="0070C0"/>
                </a:solidFill>
              </a:rPr>
              <a:t>Цікавим</a:t>
            </a:r>
            <a:r>
              <a:rPr lang="ru-RU" sz="2800" dirty="0" smtClean="0">
                <a:solidFill>
                  <a:srgbClr val="0070C0"/>
                </a:solidFill>
              </a:rPr>
              <a:t> є той факт, </a:t>
            </a:r>
            <a:r>
              <a:rPr lang="ru-RU" sz="2800" dirty="0" err="1" smtClean="0">
                <a:solidFill>
                  <a:srgbClr val="0070C0"/>
                </a:solidFill>
              </a:rPr>
              <a:t>що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дезоксирибонуклеїнова</a:t>
            </a:r>
            <a:r>
              <a:rPr lang="ru-RU" sz="2800" dirty="0" smtClean="0">
                <a:solidFill>
                  <a:srgbClr val="0070C0"/>
                </a:solidFill>
              </a:rPr>
              <a:t> кислота (ДНК) </a:t>
            </a:r>
            <a:r>
              <a:rPr lang="ru-RU" sz="2800" dirty="0" err="1" smtClean="0">
                <a:solidFill>
                  <a:srgbClr val="0070C0"/>
                </a:solidFill>
              </a:rPr>
              <a:t>має</a:t>
            </a:r>
            <a:r>
              <a:rPr lang="ru-RU" sz="2800" dirty="0" smtClean="0">
                <a:solidFill>
                  <a:srgbClr val="0070C0"/>
                </a:solidFill>
              </a:rPr>
              <a:t> структуру </a:t>
            </a:r>
            <a:r>
              <a:rPr lang="ru-RU" sz="2800" dirty="0" err="1" smtClean="0">
                <a:solidFill>
                  <a:srgbClr val="0070C0"/>
                </a:solidFill>
              </a:rPr>
              <a:t>подвійної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упакованої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наноспіралі</a:t>
            </a:r>
            <a:r>
              <a:rPr lang="ru-RU" sz="2800" dirty="0" smtClean="0">
                <a:solidFill>
                  <a:srgbClr val="0070C0"/>
                </a:solidFill>
              </a:rPr>
              <a:t>, </a:t>
            </a:r>
            <a:r>
              <a:rPr lang="ru-RU" sz="2800" dirty="0" err="1" smtClean="0">
                <a:solidFill>
                  <a:srgbClr val="0070C0"/>
                </a:solidFill>
              </a:rPr>
              <a:t>які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закручені</a:t>
            </a:r>
            <a:r>
              <a:rPr lang="ru-RU" sz="2800" dirty="0" smtClean="0">
                <a:solidFill>
                  <a:srgbClr val="0070C0"/>
                </a:solidFill>
              </a:rPr>
              <a:t> одна </a:t>
            </a:r>
            <a:r>
              <a:rPr lang="ru-RU" sz="2800" dirty="0" err="1" smtClean="0">
                <a:solidFill>
                  <a:srgbClr val="0070C0"/>
                </a:solidFill>
              </a:rPr>
              <a:t>навколо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іншої</a:t>
            </a:r>
            <a:r>
              <a:rPr lang="ru-RU" sz="2800" dirty="0" smtClean="0">
                <a:solidFill>
                  <a:srgbClr val="0070C0"/>
                </a:solidFill>
              </a:rPr>
              <a:t> з </a:t>
            </a:r>
            <a:r>
              <a:rPr lang="ru-RU" sz="2800" dirty="0" err="1" smtClean="0">
                <a:solidFill>
                  <a:srgbClr val="0070C0"/>
                </a:solidFill>
              </a:rPr>
              <a:t>періодом</a:t>
            </a:r>
            <a:r>
              <a:rPr lang="ru-RU" sz="2800" dirty="0" smtClean="0">
                <a:solidFill>
                  <a:srgbClr val="0070C0"/>
                </a:solidFill>
              </a:rPr>
              <a:t> 3,4 </a:t>
            </a:r>
            <a:r>
              <a:rPr lang="ru-RU" sz="2800" dirty="0" err="1" smtClean="0">
                <a:solidFill>
                  <a:srgbClr val="0070C0"/>
                </a:solidFill>
              </a:rPr>
              <a:t>нм</a:t>
            </a:r>
            <a:r>
              <a:rPr lang="ru-RU" sz="2800" dirty="0" smtClean="0">
                <a:solidFill>
                  <a:srgbClr val="0070C0"/>
                </a:solidFill>
              </a:rPr>
              <a:t> і </a:t>
            </a:r>
            <a:r>
              <a:rPr lang="ru-RU" sz="2800" dirty="0" err="1" smtClean="0">
                <a:solidFill>
                  <a:srgbClr val="0070C0"/>
                </a:solidFill>
              </a:rPr>
              <a:t>діаметром</a:t>
            </a:r>
            <a:r>
              <a:rPr lang="ru-RU" sz="2800" dirty="0" smtClean="0">
                <a:solidFill>
                  <a:srgbClr val="0070C0"/>
                </a:solidFill>
              </a:rPr>
              <a:t> 2 </a:t>
            </a:r>
            <a:r>
              <a:rPr lang="ru-RU" sz="2800" dirty="0" err="1" smtClean="0">
                <a:solidFill>
                  <a:srgbClr val="0070C0"/>
                </a:solidFill>
              </a:rPr>
              <a:t>нм</a:t>
            </a:r>
            <a:r>
              <a:rPr lang="ru-RU" sz="2800" dirty="0" smtClean="0">
                <a:solidFill>
                  <a:srgbClr val="0070C0"/>
                </a:solidFill>
              </a:rPr>
              <a:t>. </a:t>
            </a: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1140" y="113979"/>
            <a:ext cx="2752725" cy="651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6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546" y="0"/>
            <a:ext cx="8409905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>
                <a:solidFill>
                  <a:srgbClr val="7030A0"/>
                </a:solidFill>
              </a:rPr>
              <a:t>Важливим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досягненням</a:t>
            </a:r>
            <a:r>
              <a:rPr lang="ru-RU" sz="2800" dirty="0" smtClean="0">
                <a:solidFill>
                  <a:srgbClr val="7030A0"/>
                </a:solidFill>
              </a:rPr>
              <a:t> в </a:t>
            </a:r>
            <a:r>
              <a:rPr lang="ru-RU" sz="2800" dirty="0" err="1" smtClean="0">
                <a:solidFill>
                  <a:srgbClr val="7030A0"/>
                </a:solidFill>
              </a:rPr>
              <a:t>області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еволюційних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нанотехтехнологій</a:t>
            </a:r>
            <a:r>
              <a:rPr lang="ru-RU" sz="2800" dirty="0" smtClean="0">
                <a:solidFill>
                  <a:srgbClr val="7030A0"/>
                </a:solidFill>
              </a:rPr>
              <a:t> є </a:t>
            </a:r>
            <a:r>
              <a:rPr lang="ru-RU" sz="2800" dirty="0" err="1" smtClean="0">
                <a:solidFill>
                  <a:srgbClr val="7030A0"/>
                </a:solidFill>
              </a:rPr>
              <a:t>роботи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вчених</a:t>
            </a:r>
            <a:r>
              <a:rPr lang="ru-RU" sz="2800" dirty="0" smtClean="0">
                <a:solidFill>
                  <a:srgbClr val="7030A0"/>
                </a:solidFill>
              </a:rPr>
              <a:t> з </a:t>
            </a:r>
            <a:r>
              <a:rPr lang="ru-RU" sz="2800" dirty="0" err="1" smtClean="0">
                <a:solidFill>
                  <a:srgbClr val="7030A0"/>
                </a:solidFill>
              </a:rPr>
              <a:t>університету</a:t>
            </a:r>
            <a:r>
              <a:rPr lang="ru-RU" sz="2800" dirty="0" smtClean="0">
                <a:solidFill>
                  <a:srgbClr val="7030A0"/>
                </a:solidFill>
              </a:rPr>
              <a:t> Брауна та </a:t>
            </a:r>
            <a:r>
              <a:rPr lang="ru-RU" sz="2800" dirty="0" err="1" smtClean="0">
                <a:solidFill>
                  <a:srgbClr val="7030A0"/>
                </a:solidFill>
              </a:rPr>
              <a:t>Бостонського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коледжу</a:t>
            </a:r>
            <a:r>
              <a:rPr lang="ru-RU" sz="2800" dirty="0" smtClean="0">
                <a:solidFill>
                  <a:srgbClr val="7030A0"/>
                </a:solidFill>
              </a:rPr>
              <a:t> з молекулами ДНК, </a:t>
            </a:r>
            <a:r>
              <a:rPr lang="ru-RU" sz="2800" dirty="0" err="1" smtClean="0">
                <a:solidFill>
                  <a:srgbClr val="7030A0"/>
                </a:solidFill>
              </a:rPr>
              <a:t>які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зуміли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використати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можливості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кодування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інформації</a:t>
            </a:r>
            <a:r>
              <a:rPr lang="ru-RU" sz="2800" dirty="0" smtClean="0">
                <a:solidFill>
                  <a:srgbClr val="7030A0"/>
                </a:solidFill>
              </a:rPr>
              <a:t>, </a:t>
            </a:r>
            <a:r>
              <a:rPr lang="ru-RU" sz="2800" dirty="0" err="1" smtClean="0">
                <a:solidFill>
                  <a:srgbClr val="7030A0"/>
                </a:solidFill>
              </a:rPr>
              <a:t>якими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володіє</a:t>
            </a:r>
            <a:r>
              <a:rPr lang="ru-RU" sz="2800" dirty="0" smtClean="0">
                <a:solidFill>
                  <a:srgbClr val="7030A0"/>
                </a:solidFill>
              </a:rPr>
              <a:t> молекула ДНК, для </a:t>
            </a:r>
            <a:r>
              <a:rPr lang="ru-RU" sz="2800" dirty="0" err="1" smtClean="0">
                <a:solidFill>
                  <a:srgbClr val="7030A0"/>
                </a:solidFill>
              </a:rPr>
              <a:t>виробництва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провідних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мікроволокон</a:t>
            </a:r>
            <a:r>
              <a:rPr lang="ru-RU" sz="2800" dirty="0" smtClean="0">
                <a:solidFill>
                  <a:srgbClr val="7030A0"/>
                </a:solidFill>
              </a:rPr>
              <a:t> з </a:t>
            </a:r>
            <a:r>
              <a:rPr lang="ru-RU" sz="2800" dirty="0" err="1" smtClean="0">
                <a:solidFill>
                  <a:srgbClr val="7030A0"/>
                </a:solidFill>
              </a:rPr>
              <a:t>окису</a:t>
            </a:r>
            <a:r>
              <a:rPr lang="ru-RU" sz="2800" dirty="0" smtClean="0">
                <a:solidFill>
                  <a:srgbClr val="7030A0"/>
                </a:solidFill>
              </a:rPr>
              <a:t> цинку. </a:t>
            </a:r>
          </a:p>
          <a:p>
            <a:endParaRPr lang="ru-RU" sz="2800" dirty="0">
              <a:solidFill>
                <a:srgbClr val="7030A0"/>
              </a:solidFill>
            </a:endParaRPr>
          </a:p>
          <a:p>
            <a:endParaRPr lang="ru-RU" sz="2800" dirty="0" smtClean="0">
              <a:solidFill>
                <a:srgbClr val="0070C0"/>
              </a:solidFill>
            </a:endParaRPr>
          </a:p>
          <a:p>
            <a:endParaRPr lang="ru-RU" sz="2800" dirty="0">
              <a:solidFill>
                <a:srgbClr val="0070C0"/>
              </a:solidFill>
            </a:endParaRPr>
          </a:p>
          <a:p>
            <a:r>
              <a:rPr lang="ru-RU" sz="2800" dirty="0" err="1" smtClean="0">
                <a:solidFill>
                  <a:srgbClr val="0070C0"/>
                </a:solidFill>
              </a:rPr>
              <a:t>Використання</a:t>
            </a:r>
            <a:r>
              <a:rPr lang="ru-RU" sz="2800" dirty="0" smtClean="0">
                <a:solidFill>
                  <a:srgbClr val="0070C0"/>
                </a:solidFill>
              </a:rPr>
              <a:t> молекул ДНК для </a:t>
            </a:r>
            <a:r>
              <a:rPr lang="ru-RU" sz="2800" dirty="0" err="1" smtClean="0">
                <a:solidFill>
                  <a:srgbClr val="0070C0"/>
                </a:solidFill>
              </a:rPr>
              <a:t>створення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</a:p>
          <a:p>
            <a:r>
              <a:rPr lang="ru-RU" sz="2800" dirty="0" err="1" smtClean="0">
                <a:solidFill>
                  <a:srgbClr val="0070C0"/>
                </a:solidFill>
              </a:rPr>
              <a:t>наноматеріалів</a:t>
            </a:r>
            <a:r>
              <a:rPr lang="ru-RU" sz="2800" dirty="0" smtClean="0">
                <a:solidFill>
                  <a:srgbClr val="0070C0"/>
                </a:solidFill>
              </a:rPr>
              <a:t> – перший </a:t>
            </a:r>
            <a:r>
              <a:rPr lang="ru-RU" sz="2800" dirty="0" err="1" smtClean="0">
                <a:solidFill>
                  <a:srgbClr val="0070C0"/>
                </a:solidFill>
              </a:rPr>
              <a:t>крок</a:t>
            </a:r>
            <a:r>
              <a:rPr lang="ru-RU" sz="2800" dirty="0" smtClean="0">
                <a:solidFill>
                  <a:srgbClr val="0070C0"/>
                </a:solidFill>
              </a:rPr>
              <a:t> у </a:t>
            </a:r>
            <a:r>
              <a:rPr lang="ru-RU" sz="2800" dirty="0" err="1" smtClean="0">
                <a:solidFill>
                  <a:srgbClr val="0070C0"/>
                </a:solidFill>
              </a:rPr>
              <a:t>застосуванні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біологічних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об'єктів</a:t>
            </a:r>
            <a:r>
              <a:rPr lang="ru-RU" sz="2800" dirty="0" smtClean="0">
                <a:solidFill>
                  <a:srgbClr val="0070C0"/>
                </a:solidFill>
              </a:rPr>
              <a:t> як </a:t>
            </a:r>
            <a:r>
              <a:rPr lang="ru-RU" sz="2800" dirty="0" err="1" smtClean="0">
                <a:solidFill>
                  <a:srgbClr val="0070C0"/>
                </a:solidFill>
              </a:rPr>
              <a:t>засобів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виробництва</a:t>
            </a:r>
            <a:r>
              <a:rPr lang="ru-RU" sz="2800" dirty="0" smtClean="0">
                <a:solidFill>
                  <a:srgbClr val="0070C0"/>
                </a:solidFill>
              </a:rPr>
              <a:t>, </a:t>
            </a:r>
            <a:r>
              <a:rPr lang="ru-RU" sz="2800" dirty="0" err="1" smtClean="0">
                <a:solidFill>
                  <a:srgbClr val="0070C0"/>
                </a:solidFill>
              </a:rPr>
              <a:t>тобто</a:t>
            </a:r>
            <a:r>
              <a:rPr lang="ru-RU" sz="2800" dirty="0" smtClean="0">
                <a:solidFill>
                  <a:srgbClr val="0070C0"/>
                </a:solidFill>
              </a:rPr>
              <a:t> для </a:t>
            </a:r>
            <a:r>
              <a:rPr lang="ru-RU" sz="2800" dirty="0" err="1" smtClean="0">
                <a:solidFill>
                  <a:srgbClr val="0070C0"/>
                </a:solidFill>
              </a:rPr>
              <a:t>створення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надмініатюрних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приладів</a:t>
            </a:r>
            <a:r>
              <a:rPr lang="ru-RU" sz="2800" dirty="0" smtClean="0">
                <a:solidFill>
                  <a:srgbClr val="0070C0"/>
                </a:solidFill>
              </a:rPr>
              <a:t> і </a:t>
            </a:r>
            <a:r>
              <a:rPr lang="ru-RU" sz="2800" dirty="0" err="1" smtClean="0">
                <a:solidFill>
                  <a:srgbClr val="0070C0"/>
                </a:solidFill>
              </a:rPr>
              <a:t>матеріалів</a:t>
            </a:r>
            <a:r>
              <a:rPr lang="ru-RU" sz="2800" dirty="0" smtClean="0">
                <a:solidFill>
                  <a:srgbClr val="0070C0"/>
                </a:solidFill>
              </a:rPr>
              <a:t>. </a:t>
            </a: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5823" y="2671527"/>
            <a:ext cx="4038600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77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35" y="3872449"/>
            <a:ext cx="2847975" cy="28479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334125" cy="423862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10800000" flipV="1">
            <a:off x="3872245" y="5340226"/>
            <a:ext cx="29664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вірус</a:t>
            </a:r>
            <a:r>
              <a:rPr lang="ru-RU" dirty="0" smtClean="0"/>
              <a:t> гепатиту А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b="11139"/>
          <a:stretch/>
        </p:blipFill>
        <p:spPr>
          <a:xfrm>
            <a:off x="6748528" y="1880975"/>
            <a:ext cx="5215945" cy="483944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533454" y="784469"/>
            <a:ext cx="1646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молекула  ДНК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29919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8941" y="0"/>
            <a:ext cx="112947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 smtClean="0">
                <a:solidFill>
                  <a:srgbClr val="7030A0"/>
                </a:solidFill>
              </a:rPr>
              <a:t>Однією</a:t>
            </a:r>
            <a:r>
              <a:rPr lang="ru-RU" sz="3200" dirty="0" smtClean="0">
                <a:solidFill>
                  <a:srgbClr val="7030A0"/>
                </a:solidFill>
              </a:rPr>
              <a:t>  з областей, </a:t>
            </a:r>
            <a:r>
              <a:rPr lang="ru-RU" sz="3200" dirty="0" err="1" smtClean="0">
                <a:solidFill>
                  <a:srgbClr val="7030A0"/>
                </a:solidFill>
              </a:rPr>
              <a:t>що</a:t>
            </a:r>
            <a:r>
              <a:rPr lang="ru-RU" sz="3200" dirty="0" smtClean="0">
                <a:solidFill>
                  <a:srgbClr val="7030A0"/>
                </a:solidFill>
              </a:rPr>
              <a:t> </a:t>
            </a:r>
            <a:r>
              <a:rPr lang="ru-RU" sz="3200" dirty="0" err="1" smtClean="0">
                <a:solidFill>
                  <a:srgbClr val="7030A0"/>
                </a:solidFill>
              </a:rPr>
              <a:t>найбільш</a:t>
            </a:r>
            <a:r>
              <a:rPr lang="ru-RU" sz="3200" dirty="0" smtClean="0">
                <a:solidFill>
                  <a:srgbClr val="7030A0"/>
                </a:solidFill>
              </a:rPr>
              <a:t> </a:t>
            </a:r>
            <a:r>
              <a:rPr lang="ru-RU" sz="3200" dirty="0" err="1" smtClean="0">
                <a:solidFill>
                  <a:srgbClr val="7030A0"/>
                </a:solidFill>
              </a:rPr>
              <a:t>інтенсивно</a:t>
            </a:r>
            <a:r>
              <a:rPr lang="ru-RU" sz="3200" dirty="0" smtClean="0">
                <a:solidFill>
                  <a:srgbClr val="7030A0"/>
                </a:solidFill>
              </a:rPr>
              <a:t> </a:t>
            </a:r>
            <a:r>
              <a:rPr lang="ru-RU" sz="3200" dirty="0" err="1" smtClean="0">
                <a:solidFill>
                  <a:srgbClr val="7030A0"/>
                </a:solidFill>
              </a:rPr>
              <a:t>розвивається</a:t>
            </a:r>
            <a:r>
              <a:rPr lang="ru-RU" sz="3200" dirty="0" smtClean="0">
                <a:solidFill>
                  <a:srgbClr val="7030A0"/>
                </a:solidFill>
              </a:rPr>
              <a:t>  в </a:t>
            </a:r>
            <a:r>
              <a:rPr lang="ru-RU" sz="3200" dirty="0" err="1" smtClean="0">
                <a:solidFill>
                  <a:srgbClr val="7030A0"/>
                </a:solidFill>
              </a:rPr>
              <a:t>нанотехнологіях</a:t>
            </a:r>
            <a:r>
              <a:rPr lang="ru-RU" sz="3200" dirty="0" smtClean="0">
                <a:solidFill>
                  <a:srgbClr val="7030A0"/>
                </a:solidFill>
              </a:rPr>
              <a:t> , є </a:t>
            </a:r>
            <a:r>
              <a:rPr lang="ru-RU" sz="3200" dirty="0" err="1" smtClean="0">
                <a:solidFill>
                  <a:srgbClr val="7030A0"/>
                </a:solidFill>
              </a:rPr>
              <a:t>виробництво</a:t>
            </a:r>
            <a:r>
              <a:rPr lang="ru-RU" sz="3200" dirty="0" smtClean="0">
                <a:solidFill>
                  <a:srgbClr val="7030A0"/>
                </a:solidFill>
              </a:rPr>
              <a:t> і </a:t>
            </a:r>
            <a:r>
              <a:rPr lang="ru-RU" sz="3200" dirty="0" err="1" smtClean="0">
                <a:solidFill>
                  <a:srgbClr val="7030A0"/>
                </a:solidFill>
              </a:rPr>
              <a:t>дослідження</a:t>
            </a:r>
            <a:r>
              <a:rPr lang="ru-RU" sz="3200" dirty="0" smtClean="0">
                <a:solidFill>
                  <a:srgbClr val="7030A0"/>
                </a:solidFill>
              </a:rPr>
              <a:t> </a:t>
            </a:r>
            <a:r>
              <a:rPr lang="ru-RU" sz="3200" dirty="0" err="1" smtClean="0">
                <a:solidFill>
                  <a:srgbClr val="7030A0"/>
                </a:solidFill>
              </a:rPr>
              <a:t>нанотрубок</a:t>
            </a:r>
            <a:r>
              <a:rPr lang="ru-RU" sz="3200" dirty="0" smtClean="0">
                <a:solidFill>
                  <a:srgbClr val="7030A0"/>
                </a:solidFill>
              </a:rPr>
              <a:t>.</a:t>
            </a:r>
          </a:p>
          <a:p>
            <a:r>
              <a:rPr lang="ru-RU" sz="3200" dirty="0" smtClean="0">
                <a:solidFill>
                  <a:srgbClr val="7030A0"/>
                </a:solidFill>
              </a:rPr>
              <a:t> </a:t>
            </a:r>
            <a:r>
              <a:rPr lang="ru-RU" sz="3200" dirty="0" err="1" smtClean="0">
                <a:solidFill>
                  <a:srgbClr val="7030A0"/>
                </a:solidFill>
              </a:rPr>
              <a:t>Що</a:t>
            </a:r>
            <a:r>
              <a:rPr lang="ru-RU" sz="3200" dirty="0" smtClean="0">
                <a:solidFill>
                  <a:srgbClr val="7030A0"/>
                </a:solidFill>
              </a:rPr>
              <a:t> ж </a:t>
            </a:r>
            <a:r>
              <a:rPr lang="ru-RU" sz="3200" dirty="0" err="1" smtClean="0">
                <a:solidFill>
                  <a:srgbClr val="7030A0"/>
                </a:solidFill>
              </a:rPr>
              <a:t>таке</a:t>
            </a:r>
            <a:r>
              <a:rPr lang="ru-RU" sz="3200" dirty="0" smtClean="0">
                <a:solidFill>
                  <a:srgbClr val="7030A0"/>
                </a:solidFill>
              </a:rPr>
              <a:t> </a:t>
            </a:r>
            <a:r>
              <a:rPr lang="ru-RU" sz="3200" dirty="0" err="1" smtClean="0">
                <a:solidFill>
                  <a:srgbClr val="7030A0"/>
                </a:solidFill>
              </a:rPr>
              <a:t>нанотрубка</a:t>
            </a:r>
            <a:r>
              <a:rPr lang="ru-RU" sz="3200" dirty="0" smtClean="0">
                <a:solidFill>
                  <a:srgbClr val="7030A0"/>
                </a:solidFill>
              </a:rPr>
              <a:t>?</a:t>
            </a:r>
          </a:p>
          <a:p>
            <a:r>
              <a:rPr lang="ru-RU" sz="3200" dirty="0" err="1" smtClean="0">
                <a:solidFill>
                  <a:srgbClr val="7030A0"/>
                </a:solidFill>
              </a:rPr>
              <a:t>Нанотрубка</a:t>
            </a:r>
            <a:r>
              <a:rPr lang="ru-RU" sz="3200" dirty="0" smtClean="0">
                <a:solidFill>
                  <a:srgbClr val="7030A0"/>
                </a:solidFill>
              </a:rPr>
              <a:t> - </a:t>
            </a:r>
            <a:r>
              <a:rPr lang="ru-RU" sz="3200" dirty="0" err="1" smtClean="0">
                <a:solidFill>
                  <a:srgbClr val="7030A0"/>
                </a:solidFill>
              </a:rPr>
              <a:t>циліндрична</a:t>
            </a:r>
            <a:r>
              <a:rPr lang="ru-RU" sz="3200" dirty="0" smtClean="0">
                <a:solidFill>
                  <a:srgbClr val="7030A0"/>
                </a:solidFill>
              </a:rPr>
              <a:t> структура </a:t>
            </a:r>
            <a:r>
              <a:rPr lang="ru-RU" sz="3200" dirty="0" err="1" smtClean="0">
                <a:solidFill>
                  <a:srgbClr val="7030A0"/>
                </a:solidFill>
              </a:rPr>
              <a:t>має</a:t>
            </a:r>
            <a:r>
              <a:rPr lang="ru-RU" sz="3200" dirty="0" smtClean="0">
                <a:solidFill>
                  <a:srgbClr val="7030A0"/>
                </a:solidFill>
              </a:rPr>
              <a:t> </a:t>
            </a:r>
            <a:r>
              <a:rPr lang="ru-RU" sz="3200" dirty="0" err="1" smtClean="0">
                <a:solidFill>
                  <a:srgbClr val="7030A0"/>
                </a:solidFill>
              </a:rPr>
              <a:t>нанорозміри</a:t>
            </a:r>
            <a:r>
              <a:rPr lang="ru-RU" sz="3200" dirty="0" smtClean="0">
                <a:solidFill>
                  <a:srgbClr val="7030A0"/>
                </a:solidFill>
              </a:rPr>
              <a:t> (1-100 </a:t>
            </a:r>
            <a:r>
              <a:rPr lang="ru-RU" sz="3200" dirty="0" err="1" smtClean="0">
                <a:solidFill>
                  <a:srgbClr val="7030A0"/>
                </a:solidFill>
              </a:rPr>
              <a:t>нм</a:t>
            </a:r>
            <a:r>
              <a:rPr lang="ru-RU" sz="3200" dirty="0" smtClean="0">
                <a:solidFill>
                  <a:srgbClr val="7030A0"/>
                </a:solidFill>
              </a:rPr>
              <a:t>), </a:t>
            </a:r>
            <a:r>
              <a:rPr lang="ru-RU" sz="3200" dirty="0" err="1" smtClean="0">
                <a:solidFill>
                  <a:srgbClr val="7030A0"/>
                </a:solidFill>
              </a:rPr>
              <a:t>довжиною</a:t>
            </a:r>
            <a:r>
              <a:rPr lang="ru-RU" sz="3200" dirty="0" smtClean="0">
                <a:solidFill>
                  <a:srgbClr val="7030A0"/>
                </a:solidFill>
              </a:rPr>
              <a:t> в </a:t>
            </a:r>
            <a:r>
              <a:rPr lang="ru-RU" sz="3200" dirty="0" err="1" smtClean="0">
                <a:solidFill>
                  <a:srgbClr val="7030A0"/>
                </a:solidFill>
              </a:rPr>
              <a:t>кілька</a:t>
            </a:r>
            <a:r>
              <a:rPr lang="ru-RU" sz="3200" dirty="0" smtClean="0">
                <a:solidFill>
                  <a:srgbClr val="7030A0"/>
                </a:solidFill>
              </a:rPr>
              <a:t> </a:t>
            </a:r>
            <a:r>
              <a:rPr lang="ru-RU" sz="3200" dirty="0" err="1" smtClean="0">
                <a:solidFill>
                  <a:srgbClr val="7030A0"/>
                </a:solidFill>
              </a:rPr>
              <a:t>сантиметрів</a:t>
            </a:r>
            <a:r>
              <a:rPr lang="ru-RU" sz="3200" dirty="0" smtClean="0">
                <a:solidFill>
                  <a:srgbClr val="7030A0"/>
                </a:solidFill>
              </a:rPr>
              <a:t> і </a:t>
            </a:r>
            <a:r>
              <a:rPr lang="ru-RU" sz="3200" dirty="0" err="1" smtClean="0">
                <a:solidFill>
                  <a:srgbClr val="7030A0"/>
                </a:solidFill>
              </a:rPr>
              <a:t>діаметром</a:t>
            </a:r>
            <a:r>
              <a:rPr lang="ru-RU" sz="3200" dirty="0" smtClean="0">
                <a:solidFill>
                  <a:srgbClr val="7030A0"/>
                </a:solidFill>
              </a:rPr>
              <a:t> </a:t>
            </a:r>
            <a:r>
              <a:rPr lang="ru-RU" sz="3200" dirty="0" err="1" smtClean="0">
                <a:solidFill>
                  <a:srgbClr val="7030A0"/>
                </a:solidFill>
              </a:rPr>
              <a:t>від</a:t>
            </a:r>
            <a:r>
              <a:rPr lang="ru-RU" sz="3200" dirty="0" smtClean="0">
                <a:solidFill>
                  <a:srgbClr val="7030A0"/>
                </a:solidFill>
              </a:rPr>
              <a:t> одного до  </a:t>
            </a:r>
            <a:r>
              <a:rPr lang="ru-RU" sz="3200" dirty="0" err="1" smtClean="0">
                <a:solidFill>
                  <a:srgbClr val="7030A0"/>
                </a:solidFill>
              </a:rPr>
              <a:t>кількох</a:t>
            </a:r>
            <a:r>
              <a:rPr lang="ru-RU" sz="3200" dirty="0" smtClean="0">
                <a:solidFill>
                  <a:srgbClr val="7030A0"/>
                </a:solidFill>
              </a:rPr>
              <a:t> </a:t>
            </a:r>
            <a:r>
              <a:rPr lang="ru-RU" sz="3200" dirty="0" err="1" smtClean="0">
                <a:solidFill>
                  <a:srgbClr val="7030A0"/>
                </a:solidFill>
              </a:rPr>
              <a:t>десятків</a:t>
            </a:r>
            <a:r>
              <a:rPr lang="ru-RU" sz="3200" dirty="0" smtClean="0">
                <a:solidFill>
                  <a:srgbClr val="7030A0"/>
                </a:solidFill>
              </a:rPr>
              <a:t> </a:t>
            </a:r>
            <a:r>
              <a:rPr lang="ru-RU" sz="3200" dirty="0" err="1" smtClean="0">
                <a:solidFill>
                  <a:srgbClr val="7030A0"/>
                </a:solidFill>
              </a:rPr>
              <a:t>нанометрів</a:t>
            </a:r>
            <a:r>
              <a:rPr lang="ru-RU" sz="3200" dirty="0" smtClean="0">
                <a:solidFill>
                  <a:srgbClr val="7030A0"/>
                </a:solidFill>
              </a:rPr>
              <a:t> (</a:t>
            </a:r>
            <a:r>
              <a:rPr lang="ru-RU" sz="3200" dirty="0" err="1" smtClean="0">
                <a:solidFill>
                  <a:srgbClr val="7030A0"/>
                </a:solidFill>
              </a:rPr>
              <a:t>нм</a:t>
            </a:r>
            <a:r>
              <a:rPr lang="ru-RU" sz="3200" dirty="0" smtClean="0">
                <a:solidFill>
                  <a:srgbClr val="7030A0"/>
                </a:solidFill>
              </a:rPr>
              <a:t>). </a:t>
            </a:r>
          </a:p>
          <a:p>
            <a:r>
              <a:rPr lang="ru-RU" sz="3200" dirty="0" err="1" smtClean="0">
                <a:solidFill>
                  <a:srgbClr val="7030A0"/>
                </a:solidFill>
              </a:rPr>
              <a:t>Нанотрубка</a:t>
            </a:r>
            <a:r>
              <a:rPr lang="ru-RU" sz="3200" dirty="0" smtClean="0">
                <a:solidFill>
                  <a:srgbClr val="7030A0"/>
                </a:solidFill>
              </a:rPr>
              <a:t> </a:t>
            </a:r>
            <a:r>
              <a:rPr lang="ru-RU" sz="3200" dirty="0" err="1" smtClean="0">
                <a:solidFill>
                  <a:srgbClr val="7030A0"/>
                </a:solidFill>
              </a:rPr>
              <a:t>складається</a:t>
            </a:r>
            <a:r>
              <a:rPr lang="ru-RU" sz="3200" dirty="0" smtClean="0">
                <a:solidFill>
                  <a:srgbClr val="7030A0"/>
                </a:solidFill>
              </a:rPr>
              <a:t> з </a:t>
            </a:r>
            <a:r>
              <a:rPr lang="ru-RU" sz="3200" dirty="0" err="1" smtClean="0">
                <a:solidFill>
                  <a:srgbClr val="7030A0"/>
                </a:solidFill>
              </a:rPr>
              <a:t>однієї</a:t>
            </a:r>
            <a:r>
              <a:rPr lang="ru-RU" sz="3200" dirty="0" smtClean="0">
                <a:solidFill>
                  <a:srgbClr val="7030A0"/>
                </a:solidFill>
              </a:rPr>
              <a:t> </a:t>
            </a:r>
            <a:r>
              <a:rPr lang="ru-RU" sz="3200" dirty="0" err="1" smtClean="0">
                <a:solidFill>
                  <a:srgbClr val="7030A0"/>
                </a:solidFill>
              </a:rPr>
              <a:t>або</a:t>
            </a:r>
            <a:r>
              <a:rPr lang="ru-RU" sz="3200" dirty="0" smtClean="0">
                <a:solidFill>
                  <a:srgbClr val="7030A0"/>
                </a:solidFill>
              </a:rPr>
              <a:t> </a:t>
            </a:r>
            <a:r>
              <a:rPr lang="ru-RU" sz="3200" dirty="0" err="1" smtClean="0">
                <a:solidFill>
                  <a:srgbClr val="7030A0"/>
                </a:solidFill>
              </a:rPr>
              <a:t>кілька</a:t>
            </a:r>
            <a:r>
              <a:rPr lang="ru-RU" sz="3200" dirty="0" smtClean="0">
                <a:solidFill>
                  <a:srgbClr val="7030A0"/>
                </a:solidFill>
              </a:rPr>
              <a:t> </a:t>
            </a:r>
            <a:r>
              <a:rPr lang="ru-RU" sz="3200" dirty="0" err="1" smtClean="0">
                <a:solidFill>
                  <a:srgbClr val="7030A0"/>
                </a:solidFill>
              </a:rPr>
              <a:t>згорнутих</a:t>
            </a:r>
            <a:r>
              <a:rPr lang="ru-RU" sz="3200" dirty="0" smtClean="0">
                <a:solidFill>
                  <a:srgbClr val="7030A0"/>
                </a:solidFill>
              </a:rPr>
              <a:t>  </a:t>
            </a:r>
            <a:r>
              <a:rPr lang="ru-RU" sz="3200" dirty="0" err="1" smtClean="0">
                <a:solidFill>
                  <a:srgbClr val="7030A0"/>
                </a:solidFill>
              </a:rPr>
              <a:t>площин</a:t>
            </a:r>
            <a:endParaRPr lang="ru-RU" sz="3200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1453" y="3659205"/>
            <a:ext cx="5846634" cy="30463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550" y="3836581"/>
            <a:ext cx="3072642" cy="269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88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7126" y="487637"/>
            <a:ext cx="8860665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err="1" smtClean="0">
                <a:solidFill>
                  <a:srgbClr val="C00000"/>
                </a:solidFill>
              </a:rPr>
              <a:t>області</a:t>
            </a:r>
            <a:r>
              <a:rPr lang="ru-RU" sz="4000" dirty="0" smtClean="0">
                <a:solidFill>
                  <a:srgbClr val="C00000"/>
                </a:solidFill>
              </a:rPr>
              <a:t> </a:t>
            </a:r>
            <a:r>
              <a:rPr lang="ru-RU" sz="4000" dirty="0" err="1" smtClean="0">
                <a:solidFill>
                  <a:srgbClr val="C00000"/>
                </a:solidFill>
              </a:rPr>
              <a:t>застосування</a:t>
            </a:r>
            <a:r>
              <a:rPr lang="ru-RU" sz="4000" dirty="0" smtClean="0">
                <a:solidFill>
                  <a:srgbClr val="C00000"/>
                </a:solidFill>
              </a:rPr>
              <a:t> </a:t>
            </a:r>
            <a:r>
              <a:rPr lang="ru-RU" sz="4000" dirty="0" err="1" smtClean="0">
                <a:solidFill>
                  <a:srgbClr val="C00000"/>
                </a:solidFill>
              </a:rPr>
              <a:t>нанотрубок</a:t>
            </a:r>
            <a:endParaRPr lang="ru-RU" sz="4000" dirty="0" smtClean="0">
              <a:solidFill>
                <a:srgbClr val="C00000"/>
              </a:solidFill>
            </a:endParaRPr>
          </a:p>
          <a:p>
            <a:r>
              <a:rPr lang="ru-RU" sz="2800" dirty="0" err="1" smtClean="0">
                <a:solidFill>
                  <a:srgbClr val="0070C0"/>
                </a:solidFill>
              </a:rPr>
              <a:t>Вуглецеві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нанотрубки</a:t>
            </a:r>
            <a:r>
              <a:rPr lang="ru-RU" sz="2800" dirty="0" smtClean="0">
                <a:solidFill>
                  <a:srgbClr val="0070C0"/>
                </a:solidFill>
              </a:rPr>
              <a:t> (</a:t>
            </a:r>
            <a:r>
              <a:rPr lang="ru-RU" sz="2800" dirty="0" err="1" smtClean="0">
                <a:solidFill>
                  <a:srgbClr val="0070C0"/>
                </a:solidFill>
              </a:rPr>
              <a:t>пустотілі</a:t>
            </a:r>
            <a:r>
              <a:rPr lang="ru-RU" sz="2800" dirty="0" smtClean="0">
                <a:solidFill>
                  <a:srgbClr val="0070C0"/>
                </a:solidFill>
              </a:rPr>
              <a:t> «</a:t>
            </a:r>
            <a:r>
              <a:rPr lang="ru-RU" sz="2800" dirty="0" err="1" smtClean="0">
                <a:solidFill>
                  <a:srgbClr val="0070C0"/>
                </a:solidFill>
              </a:rPr>
              <a:t>циліндри</a:t>
            </a:r>
            <a:r>
              <a:rPr lang="ru-RU" sz="2800" dirty="0" smtClean="0">
                <a:solidFill>
                  <a:srgbClr val="0070C0"/>
                </a:solidFill>
              </a:rPr>
              <a:t>» </a:t>
            </a:r>
            <a:r>
              <a:rPr lang="ru-RU" sz="2800" dirty="0" err="1" smtClean="0">
                <a:solidFill>
                  <a:srgbClr val="0070C0"/>
                </a:solidFill>
              </a:rPr>
              <a:t>зі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стінками</a:t>
            </a:r>
            <a:r>
              <a:rPr lang="ru-RU" sz="2800" dirty="0" smtClean="0">
                <a:solidFill>
                  <a:srgbClr val="0070C0"/>
                </a:solidFill>
              </a:rPr>
              <a:t> з </a:t>
            </a:r>
            <a:r>
              <a:rPr lang="ru-RU" sz="2800" dirty="0" err="1" smtClean="0">
                <a:solidFill>
                  <a:srgbClr val="0070C0"/>
                </a:solidFill>
              </a:rPr>
              <a:t>атомів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вуглецю</a:t>
            </a:r>
            <a:r>
              <a:rPr lang="ru-RU" sz="2800" dirty="0" smtClean="0">
                <a:solidFill>
                  <a:srgbClr val="0070C0"/>
                </a:solidFill>
              </a:rPr>
              <a:t>) в </a:t>
            </a:r>
            <a:r>
              <a:rPr lang="ru-RU" sz="2800" dirty="0" err="1" smtClean="0">
                <a:solidFill>
                  <a:srgbClr val="0070C0"/>
                </a:solidFill>
              </a:rPr>
              <a:t>перспективі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можуть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мати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безліч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застосувань</a:t>
            </a:r>
            <a:r>
              <a:rPr lang="ru-RU" sz="2800" dirty="0" smtClean="0">
                <a:solidFill>
                  <a:srgbClr val="0070C0"/>
                </a:solidFill>
              </a:rPr>
              <a:t> в </a:t>
            </a:r>
            <a:r>
              <a:rPr lang="ru-RU" sz="2800" dirty="0" err="1" smtClean="0">
                <a:solidFill>
                  <a:srgbClr val="0070C0"/>
                </a:solidFill>
              </a:rPr>
              <a:t>найрізноманітніших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технологіях</a:t>
            </a:r>
            <a:r>
              <a:rPr lang="ru-RU" sz="2800" dirty="0" smtClean="0">
                <a:solidFill>
                  <a:srgbClr val="0070C0"/>
                </a:solidFill>
              </a:rPr>
              <a:t>. </a:t>
            </a:r>
          </a:p>
          <a:p>
            <a:r>
              <a:rPr lang="ru-RU" sz="2800" dirty="0" err="1" smtClean="0">
                <a:solidFill>
                  <a:srgbClr val="0070C0"/>
                </a:solidFill>
              </a:rPr>
              <a:t>Наприклад</a:t>
            </a:r>
            <a:r>
              <a:rPr lang="ru-RU" sz="2800" dirty="0" smtClean="0">
                <a:solidFill>
                  <a:srgbClr val="0070C0"/>
                </a:solidFill>
              </a:rPr>
              <a:t>, волокна і </a:t>
            </a:r>
            <a:r>
              <a:rPr lang="ru-RU" sz="2800" dirty="0" err="1" smtClean="0">
                <a:solidFill>
                  <a:srgbClr val="0070C0"/>
                </a:solidFill>
              </a:rPr>
              <a:t>троси</a:t>
            </a:r>
            <a:r>
              <a:rPr lang="ru-RU" sz="2800" dirty="0" smtClean="0">
                <a:solidFill>
                  <a:srgbClr val="0070C0"/>
                </a:solidFill>
              </a:rPr>
              <a:t> з </a:t>
            </a:r>
            <a:r>
              <a:rPr lang="ru-RU" sz="2800" dirty="0" err="1" smtClean="0">
                <a:solidFill>
                  <a:srgbClr val="0070C0"/>
                </a:solidFill>
              </a:rPr>
              <a:t>вуглецевих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нанотрубок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мають</a:t>
            </a:r>
            <a:r>
              <a:rPr lang="ru-RU" sz="2800" dirty="0" smtClean="0">
                <a:solidFill>
                  <a:srgbClr val="0070C0"/>
                </a:solidFill>
              </a:rPr>
              <a:t>  </a:t>
            </a:r>
            <a:r>
              <a:rPr lang="ru-RU" sz="2800" dirty="0" err="1" smtClean="0">
                <a:solidFill>
                  <a:srgbClr val="0070C0"/>
                </a:solidFill>
              </a:rPr>
              <a:t>механічну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міцність</a:t>
            </a:r>
            <a:r>
              <a:rPr lang="ru-RU" sz="2800" dirty="0" smtClean="0">
                <a:solidFill>
                  <a:srgbClr val="0070C0"/>
                </a:solidFill>
              </a:rPr>
              <a:t> на 2 порядки </a:t>
            </a:r>
            <a:r>
              <a:rPr lang="ru-RU" sz="2800" dirty="0" err="1" smtClean="0">
                <a:solidFill>
                  <a:srgbClr val="0070C0"/>
                </a:solidFill>
              </a:rPr>
              <a:t>більше</a:t>
            </a:r>
            <a:r>
              <a:rPr lang="ru-RU" sz="2800" dirty="0" smtClean="0">
                <a:solidFill>
                  <a:srgbClr val="0070C0"/>
                </a:solidFill>
              </a:rPr>
              <a:t>, </a:t>
            </a:r>
            <a:r>
              <a:rPr lang="ru-RU" sz="2800" dirty="0" err="1" smtClean="0">
                <a:solidFill>
                  <a:srgbClr val="0070C0"/>
                </a:solidFill>
              </a:rPr>
              <a:t>ніж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такі</a:t>
            </a:r>
            <a:r>
              <a:rPr lang="ru-RU" sz="2800" dirty="0" smtClean="0">
                <a:solidFill>
                  <a:srgbClr val="0070C0"/>
                </a:solidFill>
              </a:rPr>
              <a:t> ж </a:t>
            </a:r>
            <a:r>
              <a:rPr lang="ru-RU" sz="2800" dirty="0" err="1" smtClean="0">
                <a:solidFill>
                  <a:srgbClr val="0070C0"/>
                </a:solidFill>
              </a:rPr>
              <a:t>сталеві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конструкції</a:t>
            </a:r>
            <a:r>
              <a:rPr lang="ru-RU" sz="2800" dirty="0" smtClean="0">
                <a:solidFill>
                  <a:srgbClr val="0070C0"/>
                </a:solidFill>
              </a:rPr>
              <a:t>. Але, </a:t>
            </a:r>
            <a:r>
              <a:rPr lang="ru-RU" sz="2800" dirty="0" err="1" smtClean="0">
                <a:solidFill>
                  <a:srgbClr val="0070C0"/>
                </a:solidFill>
              </a:rPr>
              <a:t>володіючи</a:t>
            </a:r>
            <a:r>
              <a:rPr lang="ru-RU" sz="2800" dirty="0" smtClean="0">
                <a:solidFill>
                  <a:srgbClr val="0070C0"/>
                </a:solidFill>
              </a:rPr>
              <a:t> такою великою </a:t>
            </a:r>
            <a:r>
              <a:rPr lang="ru-RU" sz="2800" dirty="0" err="1" smtClean="0">
                <a:solidFill>
                  <a:srgbClr val="0070C0"/>
                </a:solidFill>
              </a:rPr>
              <a:t>міцністю</a:t>
            </a:r>
            <a:r>
              <a:rPr lang="ru-RU" sz="2800" dirty="0" smtClean="0">
                <a:solidFill>
                  <a:srgbClr val="0070C0"/>
                </a:solidFill>
              </a:rPr>
              <a:t>, вони </a:t>
            </a:r>
            <a:r>
              <a:rPr lang="ru-RU" sz="2800" dirty="0" err="1" smtClean="0">
                <a:solidFill>
                  <a:srgbClr val="0070C0"/>
                </a:solidFill>
              </a:rPr>
              <a:t>мають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щільність</a:t>
            </a:r>
            <a:r>
              <a:rPr lang="ru-RU" sz="2800" dirty="0" smtClean="0">
                <a:solidFill>
                  <a:srgbClr val="0070C0"/>
                </a:solidFill>
              </a:rPr>
              <a:t> на порядок </a:t>
            </a:r>
            <a:r>
              <a:rPr lang="ru-RU" sz="2800" dirty="0" err="1" smtClean="0">
                <a:solidFill>
                  <a:srgbClr val="0070C0"/>
                </a:solidFill>
              </a:rPr>
              <a:t>менше</a:t>
            </a:r>
            <a:r>
              <a:rPr lang="ru-RU" sz="2800" dirty="0" smtClean="0">
                <a:solidFill>
                  <a:srgbClr val="0070C0"/>
                </a:solidFill>
              </a:rPr>
              <a:t>, </a:t>
            </a:r>
            <a:r>
              <a:rPr lang="ru-RU" sz="2800" dirty="0" err="1" smtClean="0">
                <a:solidFill>
                  <a:srgbClr val="0070C0"/>
                </a:solidFill>
              </a:rPr>
              <a:t>ніж</a:t>
            </a:r>
            <a:r>
              <a:rPr lang="ru-RU" sz="2800" dirty="0" smtClean="0">
                <a:solidFill>
                  <a:srgbClr val="0070C0"/>
                </a:solidFill>
              </a:rPr>
              <a:t> у </a:t>
            </a:r>
            <a:r>
              <a:rPr lang="ru-RU" sz="2800" dirty="0" err="1" smtClean="0">
                <a:solidFill>
                  <a:srgbClr val="0070C0"/>
                </a:solidFill>
              </a:rPr>
              <a:t>тій</a:t>
            </a:r>
            <a:r>
              <a:rPr lang="ru-RU" sz="2800" dirty="0" smtClean="0">
                <a:solidFill>
                  <a:srgbClr val="0070C0"/>
                </a:solidFill>
              </a:rPr>
              <a:t> же стали. </a:t>
            </a:r>
          </a:p>
          <a:p>
            <a:r>
              <a:rPr lang="ru-RU" sz="2800" dirty="0" err="1" smtClean="0">
                <a:solidFill>
                  <a:srgbClr val="0070C0"/>
                </a:solidFill>
              </a:rPr>
              <a:t>Також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вуглецеві</a:t>
            </a:r>
            <a:r>
              <a:rPr lang="ru-RU" sz="2800" dirty="0" smtClean="0">
                <a:solidFill>
                  <a:srgbClr val="0070C0"/>
                </a:solidFill>
              </a:rPr>
              <a:t> трубки нано </a:t>
            </a:r>
            <a:r>
              <a:rPr lang="ru-RU" sz="2800" dirty="0" err="1" smtClean="0">
                <a:solidFill>
                  <a:srgbClr val="0070C0"/>
                </a:solidFill>
              </a:rPr>
              <a:t>можна</a:t>
            </a:r>
            <a:r>
              <a:rPr lang="ru-RU" sz="2800" dirty="0" smtClean="0">
                <a:solidFill>
                  <a:srgbClr val="0070C0"/>
                </a:solidFill>
              </a:rPr>
              <a:t> з </a:t>
            </a:r>
            <a:r>
              <a:rPr lang="ru-RU" sz="2800" dirty="0" err="1" smtClean="0">
                <a:solidFill>
                  <a:srgbClr val="0070C0"/>
                </a:solidFill>
              </a:rPr>
              <a:t>успіхом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використовувати</a:t>
            </a:r>
            <a:r>
              <a:rPr lang="ru-RU" sz="2800" dirty="0" smtClean="0">
                <a:solidFill>
                  <a:srgbClr val="0070C0"/>
                </a:solidFill>
              </a:rPr>
              <a:t> в </a:t>
            </a:r>
            <a:r>
              <a:rPr lang="ru-RU" sz="2800" dirty="0" err="1" smtClean="0">
                <a:solidFill>
                  <a:srgbClr val="0070C0"/>
                </a:solidFill>
              </a:rPr>
              <a:t>електромеханічних</a:t>
            </a:r>
            <a:r>
              <a:rPr lang="ru-RU" sz="2800" dirty="0" smtClean="0">
                <a:solidFill>
                  <a:srgbClr val="0070C0"/>
                </a:solidFill>
              </a:rPr>
              <a:t> системах нового типу в </a:t>
            </a:r>
            <a:r>
              <a:rPr lang="ru-RU" sz="2800" dirty="0" err="1" smtClean="0">
                <a:solidFill>
                  <a:srgbClr val="0070C0"/>
                </a:solidFill>
              </a:rPr>
              <a:t>якості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транзисторів</a:t>
            </a:r>
            <a:r>
              <a:rPr lang="ru-RU" sz="2800" dirty="0" smtClean="0">
                <a:solidFill>
                  <a:srgbClr val="0070C0"/>
                </a:solidFill>
              </a:rPr>
              <a:t>, </a:t>
            </a:r>
            <a:r>
              <a:rPr lang="ru-RU" sz="2800" dirty="0" err="1" smtClean="0">
                <a:solidFill>
                  <a:srgbClr val="0070C0"/>
                </a:solidFill>
              </a:rPr>
              <a:t>нанодіодов</a:t>
            </a:r>
            <a:r>
              <a:rPr lang="ru-RU" sz="2800" dirty="0" smtClean="0">
                <a:solidFill>
                  <a:srgbClr val="0070C0"/>
                </a:solidFill>
              </a:rPr>
              <a:t>, </a:t>
            </a:r>
            <a:r>
              <a:rPr lang="ru-RU" sz="2800" dirty="0" err="1" smtClean="0">
                <a:solidFill>
                  <a:srgbClr val="0070C0"/>
                </a:solidFill>
              </a:rPr>
              <a:t>сполучних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наноелектропроводов</a:t>
            </a:r>
            <a:r>
              <a:rPr lang="ru-RU" sz="2800" dirty="0" smtClean="0">
                <a:solidFill>
                  <a:srgbClr val="0070C0"/>
                </a:solidFill>
              </a:rPr>
              <a:t> і </a:t>
            </a:r>
            <a:r>
              <a:rPr lang="ru-RU" sz="2800" dirty="0" err="1" smtClean="0">
                <a:solidFill>
                  <a:srgbClr val="0070C0"/>
                </a:solidFill>
              </a:rPr>
              <a:t>мікроелектріческіх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двигунів</a:t>
            </a:r>
            <a:r>
              <a:rPr lang="ru-RU" sz="2800" dirty="0" smtClean="0">
                <a:solidFill>
                  <a:srgbClr val="0070C0"/>
                </a:solidFill>
              </a:rPr>
              <a:t>.</a:t>
            </a:r>
            <a:endParaRPr lang="ru-RU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593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2596" y="141668"/>
            <a:ext cx="57697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err="1" smtClean="0">
                <a:solidFill>
                  <a:srgbClr val="FF0000"/>
                </a:solidFill>
              </a:rPr>
              <a:t>Історія</a:t>
            </a:r>
            <a:r>
              <a:rPr lang="ru-RU" sz="4400" dirty="0" smtClean="0">
                <a:solidFill>
                  <a:srgbClr val="FF0000"/>
                </a:solidFill>
              </a:rPr>
              <a:t> </a:t>
            </a:r>
            <a:r>
              <a:rPr lang="ru-RU" sz="4400" dirty="0" err="1" smtClean="0">
                <a:solidFill>
                  <a:srgbClr val="FF0000"/>
                </a:solidFill>
              </a:rPr>
              <a:t>розвитку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12" y="843566"/>
            <a:ext cx="12067504" cy="601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42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0304" y="0"/>
            <a:ext cx="10058399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Медицина.</a:t>
            </a:r>
          </a:p>
          <a:p>
            <a:r>
              <a:rPr lang="ru-RU" sz="2800" dirty="0" err="1" smtClean="0">
                <a:solidFill>
                  <a:srgbClr val="002060"/>
                </a:solidFill>
              </a:rPr>
              <a:t>Одностінні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нанотрубки</a:t>
            </a:r>
            <a:r>
              <a:rPr lang="ru-RU" sz="2800" dirty="0" smtClean="0">
                <a:solidFill>
                  <a:srgbClr val="002060"/>
                </a:solidFill>
              </a:rPr>
              <a:t> є </a:t>
            </a:r>
            <a:r>
              <a:rPr lang="ru-RU" sz="2800" dirty="0" err="1" smtClean="0">
                <a:solidFill>
                  <a:srgbClr val="002060"/>
                </a:solidFill>
              </a:rPr>
              <a:t>мініатюрними</a:t>
            </a:r>
            <a:r>
              <a:rPr lang="ru-RU" sz="2800" dirty="0" smtClean="0">
                <a:solidFill>
                  <a:srgbClr val="002060"/>
                </a:solidFill>
              </a:rPr>
              <a:t> датчиками для </a:t>
            </a:r>
            <a:r>
              <a:rPr lang="ru-RU" sz="2800" dirty="0" err="1" smtClean="0">
                <a:solidFill>
                  <a:srgbClr val="002060"/>
                </a:solidFill>
              </a:rPr>
              <a:t>виявлення</a:t>
            </a:r>
            <a:r>
              <a:rPr lang="ru-RU" sz="2800" dirty="0" smtClean="0">
                <a:solidFill>
                  <a:srgbClr val="002060"/>
                </a:solidFill>
              </a:rPr>
              <a:t> молекул в газовому </a:t>
            </a:r>
            <a:r>
              <a:rPr lang="ru-RU" sz="2800" dirty="0" err="1" smtClean="0">
                <a:solidFill>
                  <a:srgbClr val="002060"/>
                </a:solidFill>
              </a:rPr>
              <a:t>середовищі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або</a:t>
            </a:r>
            <a:r>
              <a:rPr lang="ru-RU" sz="2800" dirty="0" smtClean="0">
                <a:solidFill>
                  <a:srgbClr val="002060"/>
                </a:solidFill>
              </a:rPr>
              <a:t> в </a:t>
            </a:r>
            <a:r>
              <a:rPr lang="ru-RU" sz="2800" dirty="0" err="1" smtClean="0">
                <a:solidFill>
                  <a:srgbClr val="002060"/>
                </a:solidFill>
              </a:rPr>
              <a:t>розчинах</a:t>
            </a:r>
            <a:r>
              <a:rPr lang="ru-RU" sz="2800" dirty="0" smtClean="0">
                <a:solidFill>
                  <a:srgbClr val="002060"/>
                </a:solidFill>
              </a:rPr>
              <a:t> з </a:t>
            </a:r>
            <a:r>
              <a:rPr lang="ru-RU" sz="2800" dirty="0" err="1" smtClean="0">
                <a:solidFill>
                  <a:srgbClr val="002060"/>
                </a:solidFill>
              </a:rPr>
              <a:t>ультрависокої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чутливістю</a:t>
            </a:r>
            <a:r>
              <a:rPr lang="ru-RU" sz="2800" dirty="0" smtClean="0">
                <a:solidFill>
                  <a:srgbClr val="002060"/>
                </a:solidFill>
              </a:rPr>
              <a:t> - при </a:t>
            </a:r>
            <a:r>
              <a:rPr lang="ru-RU" sz="2800" dirty="0" err="1" smtClean="0">
                <a:solidFill>
                  <a:srgbClr val="002060"/>
                </a:solidFill>
              </a:rPr>
              <a:t>адсорбції</a:t>
            </a:r>
            <a:r>
              <a:rPr lang="ru-RU" sz="2800" dirty="0" smtClean="0">
                <a:solidFill>
                  <a:srgbClr val="002060"/>
                </a:solidFill>
              </a:rPr>
              <a:t> на </a:t>
            </a:r>
            <a:r>
              <a:rPr lang="ru-RU" sz="2800" dirty="0" err="1" smtClean="0">
                <a:solidFill>
                  <a:srgbClr val="002060"/>
                </a:solidFill>
              </a:rPr>
              <a:t>поверхні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нанотрубки</a:t>
            </a:r>
            <a:r>
              <a:rPr lang="ru-RU" sz="2800" dirty="0" smtClean="0">
                <a:solidFill>
                  <a:srgbClr val="002060"/>
                </a:solidFill>
              </a:rPr>
              <a:t> молекул </a:t>
            </a:r>
            <a:r>
              <a:rPr lang="ru-RU" sz="2800" dirty="0" err="1" smtClean="0">
                <a:solidFill>
                  <a:srgbClr val="002060"/>
                </a:solidFill>
              </a:rPr>
              <a:t>її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електроопір</a:t>
            </a:r>
            <a:r>
              <a:rPr lang="ru-RU" sz="2800" dirty="0" smtClean="0">
                <a:solidFill>
                  <a:srgbClr val="002060"/>
                </a:solidFill>
              </a:rPr>
              <a:t>, а </a:t>
            </a:r>
            <a:r>
              <a:rPr lang="ru-RU" sz="2800" dirty="0" err="1" smtClean="0">
                <a:solidFill>
                  <a:srgbClr val="002060"/>
                </a:solidFill>
              </a:rPr>
              <a:t>також</a:t>
            </a:r>
            <a:r>
              <a:rPr lang="ru-RU" sz="2800" dirty="0" smtClean="0">
                <a:solidFill>
                  <a:srgbClr val="002060"/>
                </a:solidFill>
              </a:rPr>
              <a:t> характеристики </a:t>
            </a:r>
            <a:r>
              <a:rPr lang="ru-RU" sz="2800" dirty="0" err="1" smtClean="0">
                <a:solidFill>
                  <a:srgbClr val="002060"/>
                </a:solidFill>
              </a:rPr>
              <a:t>нанотранзистори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можуть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змінюватися</a:t>
            </a:r>
            <a:r>
              <a:rPr lang="ru-RU" sz="2800" dirty="0" smtClean="0">
                <a:solidFill>
                  <a:srgbClr val="002060"/>
                </a:solidFill>
              </a:rPr>
              <a:t>. </a:t>
            </a:r>
          </a:p>
          <a:p>
            <a:r>
              <a:rPr lang="ru-RU" sz="2800" dirty="0" err="1" smtClean="0">
                <a:solidFill>
                  <a:srgbClr val="00B050"/>
                </a:solidFill>
              </a:rPr>
              <a:t>Такі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нанодатчікі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можуть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використовуватися</a:t>
            </a:r>
            <a:r>
              <a:rPr lang="ru-RU" sz="2800" dirty="0" smtClean="0">
                <a:solidFill>
                  <a:srgbClr val="00B050"/>
                </a:solidFill>
              </a:rPr>
              <a:t> для </a:t>
            </a:r>
            <a:r>
              <a:rPr lang="ru-RU" sz="2800" dirty="0" err="1" smtClean="0">
                <a:solidFill>
                  <a:srgbClr val="00B050"/>
                </a:solidFill>
              </a:rPr>
              <a:t>моніторингу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навколишнього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середовища</a:t>
            </a:r>
            <a:r>
              <a:rPr lang="ru-RU" sz="2800" dirty="0" smtClean="0">
                <a:solidFill>
                  <a:srgbClr val="00B050"/>
                </a:solidFill>
              </a:rPr>
              <a:t>, у </a:t>
            </a:r>
            <a:r>
              <a:rPr lang="ru-RU" sz="2800" dirty="0" err="1" smtClean="0">
                <a:solidFill>
                  <a:srgbClr val="00B050"/>
                </a:solidFill>
              </a:rPr>
              <a:t>військових</a:t>
            </a:r>
            <a:r>
              <a:rPr lang="ru-RU" sz="2800" dirty="0" smtClean="0">
                <a:solidFill>
                  <a:srgbClr val="00B050"/>
                </a:solidFill>
              </a:rPr>
              <a:t>, </a:t>
            </a:r>
            <a:r>
              <a:rPr lang="ru-RU" sz="2800" dirty="0" err="1" smtClean="0">
                <a:solidFill>
                  <a:srgbClr val="00B050"/>
                </a:solidFill>
              </a:rPr>
              <a:t>медичних</a:t>
            </a:r>
            <a:r>
              <a:rPr lang="ru-RU" sz="2800" dirty="0" smtClean="0">
                <a:solidFill>
                  <a:srgbClr val="00B050"/>
                </a:solidFill>
              </a:rPr>
              <a:t> і </a:t>
            </a:r>
            <a:r>
              <a:rPr lang="ru-RU" sz="2800" dirty="0" err="1" smtClean="0">
                <a:solidFill>
                  <a:srgbClr val="00B050"/>
                </a:solidFill>
              </a:rPr>
              <a:t>біотехнологічних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цілях</a:t>
            </a:r>
            <a:r>
              <a:rPr lang="ru-RU" sz="2800" dirty="0" smtClean="0">
                <a:solidFill>
                  <a:srgbClr val="00B050"/>
                </a:solidFill>
              </a:rPr>
              <a:t>.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Трос для </a:t>
            </a:r>
            <a:r>
              <a:rPr lang="ru-RU" sz="2800" dirty="0" err="1" smtClean="0">
                <a:solidFill>
                  <a:srgbClr val="002060"/>
                </a:solidFill>
              </a:rPr>
              <a:t>космічного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ліфта</a:t>
            </a:r>
            <a:r>
              <a:rPr lang="ru-RU" sz="2800" dirty="0" smtClean="0">
                <a:solidFill>
                  <a:srgbClr val="002060"/>
                </a:solidFill>
              </a:rPr>
              <a:t>, так як </a:t>
            </a:r>
            <a:r>
              <a:rPr lang="ru-RU" sz="2800" dirty="0" err="1" smtClean="0">
                <a:solidFill>
                  <a:srgbClr val="002060"/>
                </a:solidFill>
              </a:rPr>
              <a:t>нанотрубки</a:t>
            </a:r>
            <a:r>
              <a:rPr lang="ru-RU" sz="2800" dirty="0" smtClean="0">
                <a:solidFill>
                  <a:srgbClr val="002060"/>
                </a:solidFill>
              </a:rPr>
              <a:t> теоретично, </a:t>
            </a:r>
            <a:r>
              <a:rPr lang="ru-RU" sz="2800" dirty="0" err="1" smtClean="0">
                <a:solidFill>
                  <a:srgbClr val="002060"/>
                </a:solidFill>
              </a:rPr>
              <a:t>можуть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тримати</a:t>
            </a:r>
            <a:r>
              <a:rPr lang="ru-RU" sz="2800" dirty="0" smtClean="0">
                <a:solidFill>
                  <a:srgbClr val="002060"/>
                </a:solidFill>
              </a:rPr>
              <a:t> і </a:t>
            </a:r>
            <a:r>
              <a:rPr lang="ru-RU" sz="2800" dirty="0" err="1" smtClean="0">
                <a:solidFill>
                  <a:srgbClr val="002060"/>
                </a:solidFill>
              </a:rPr>
              <a:t>більше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тонни</a:t>
            </a:r>
            <a:r>
              <a:rPr lang="ru-RU" sz="2800" dirty="0" smtClean="0">
                <a:solidFill>
                  <a:srgbClr val="002060"/>
                </a:solidFill>
              </a:rPr>
              <a:t> ... але </a:t>
            </a:r>
            <a:r>
              <a:rPr lang="ru-RU" sz="2800" dirty="0" err="1" smtClean="0">
                <a:solidFill>
                  <a:srgbClr val="002060"/>
                </a:solidFill>
              </a:rPr>
              <a:t>тільки</a:t>
            </a:r>
            <a:r>
              <a:rPr lang="ru-RU" sz="2800" dirty="0" smtClean="0">
                <a:solidFill>
                  <a:srgbClr val="002060"/>
                </a:solidFill>
              </a:rPr>
              <a:t> в </a:t>
            </a:r>
            <a:r>
              <a:rPr lang="ru-RU" sz="2800" dirty="0" err="1" smtClean="0">
                <a:solidFill>
                  <a:srgbClr val="002060"/>
                </a:solidFill>
              </a:rPr>
              <a:t>теорії</a:t>
            </a:r>
            <a:r>
              <a:rPr lang="ru-RU" sz="2800" dirty="0" smtClean="0">
                <a:solidFill>
                  <a:srgbClr val="002060"/>
                </a:solidFill>
              </a:rPr>
              <a:t>. Тому як </a:t>
            </a:r>
            <a:r>
              <a:rPr lang="ru-RU" sz="2800" dirty="0" err="1" smtClean="0">
                <a:solidFill>
                  <a:srgbClr val="002060"/>
                </a:solidFill>
              </a:rPr>
              <a:t>отримати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достатньо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довгі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вуглецеві</a:t>
            </a:r>
            <a:r>
              <a:rPr lang="ru-RU" sz="2800" dirty="0" smtClean="0">
                <a:solidFill>
                  <a:srgbClr val="002060"/>
                </a:solidFill>
              </a:rPr>
              <a:t> трубки з </a:t>
            </a:r>
            <a:r>
              <a:rPr lang="ru-RU" sz="2800" dirty="0" err="1" smtClean="0">
                <a:solidFill>
                  <a:srgbClr val="002060"/>
                </a:solidFill>
              </a:rPr>
              <a:t>товщиною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стінок</a:t>
            </a:r>
            <a:r>
              <a:rPr lang="ru-RU" sz="2800" dirty="0" smtClean="0">
                <a:solidFill>
                  <a:srgbClr val="002060"/>
                </a:solidFill>
              </a:rPr>
              <a:t> в один атом не </a:t>
            </a:r>
            <a:r>
              <a:rPr lang="ru-RU" sz="2800" dirty="0" err="1" smtClean="0">
                <a:solidFill>
                  <a:srgbClr val="002060"/>
                </a:solidFill>
              </a:rPr>
              <a:t>вдавалося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досі</a:t>
            </a:r>
            <a:r>
              <a:rPr lang="ru-RU" sz="2800" dirty="0" smtClean="0">
                <a:solidFill>
                  <a:srgbClr val="002060"/>
                </a:solidFill>
              </a:rPr>
              <a:t>.</a:t>
            </a:r>
          </a:p>
          <a:p>
            <a:r>
              <a:rPr lang="ru-RU" sz="2800" dirty="0" err="1" smtClean="0">
                <a:solidFill>
                  <a:srgbClr val="7030A0"/>
                </a:solidFill>
              </a:rPr>
              <a:t>Листи</a:t>
            </a:r>
            <a:r>
              <a:rPr lang="ru-RU" sz="2800" dirty="0" smtClean="0">
                <a:solidFill>
                  <a:srgbClr val="7030A0"/>
                </a:solidFill>
              </a:rPr>
              <a:t> з </a:t>
            </a:r>
            <a:r>
              <a:rPr lang="ru-RU" sz="2800" dirty="0" err="1" smtClean="0">
                <a:solidFill>
                  <a:srgbClr val="7030A0"/>
                </a:solidFill>
              </a:rPr>
              <a:t>вуглецевих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нанотрубок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можна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використовувати</a:t>
            </a:r>
            <a:r>
              <a:rPr lang="ru-RU" sz="2800" dirty="0" smtClean="0">
                <a:solidFill>
                  <a:srgbClr val="7030A0"/>
                </a:solidFill>
              </a:rPr>
              <a:t> в </a:t>
            </a:r>
            <a:r>
              <a:rPr lang="ru-RU" sz="2800" dirty="0" err="1" smtClean="0">
                <a:solidFill>
                  <a:srgbClr val="7030A0"/>
                </a:solidFill>
              </a:rPr>
              <a:t>якості</a:t>
            </a:r>
            <a:r>
              <a:rPr lang="ru-RU" sz="2800" dirty="0" smtClean="0">
                <a:solidFill>
                  <a:srgbClr val="7030A0"/>
                </a:solidFill>
              </a:rPr>
              <a:t> плоских </a:t>
            </a:r>
            <a:r>
              <a:rPr lang="ru-RU" sz="2800" dirty="0" err="1" smtClean="0">
                <a:solidFill>
                  <a:srgbClr val="7030A0"/>
                </a:solidFill>
              </a:rPr>
              <a:t>прозорих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гучномовців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0996" y="1854558"/>
            <a:ext cx="2556458" cy="251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66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0553" y="8033"/>
            <a:ext cx="49832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0" dirty="0" err="1" smtClean="0">
                <a:solidFill>
                  <a:srgbClr val="C00000"/>
                </a:solidFill>
                <a:effectLst/>
                <a:latin typeface="Roboto"/>
              </a:rPr>
              <a:t>Машинобудування</a:t>
            </a:r>
            <a:endParaRPr lang="ru-RU" sz="4000" b="1" i="0" dirty="0">
              <a:solidFill>
                <a:srgbClr val="C00000"/>
              </a:solidFill>
              <a:effectLst/>
              <a:latin typeface="Roboto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444" y="715919"/>
            <a:ext cx="7143750" cy="40195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0553" y="1083645"/>
            <a:ext cx="387654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0" i="0" dirty="0" smtClean="0">
                <a:solidFill>
                  <a:srgbClr val="444444"/>
                </a:solidFill>
                <a:effectLst/>
                <a:latin typeface="Roboto"/>
              </a:rPr>
              <a:t>Всю </a:t>
            </a:r>
            <a:r>
              <a:rPr lang="ru-RU" sz="2400" b="0" i="0" dirty="0" err="1" smtClean="0">
                <a:solidFill>
                  <a:srgbClr val="444444"/>
                </a:solidFill>
                <a:effectLst/>
                <a:latin typeface="Roboto"/>
              </a:rPr>
              <a:t>громіздку</a:t>
            </a:r>
            <a:r>
              <a:rPr lang="ru-RU" sz="2400" b="0" i="0" dirty="0" smtClean="0">
                <a:solidFill>
                  <a:srgbClr val="444444"/>
                </a:solidFill>
                <a:effectLst/>
                <a:latin typeface="Roboto"/>
              </a:rPr>
              <a:t> </a:t>
            </a:r>
            <a:r>
              <a:rPr lang="ru-RU" sz="2400" b="0" i="0" dirty="0" err="1" smtClean="0">
                <a:solidFill>
                  <a:srgbClr val="444444"/>
                </a:solidFill>
                <a:effectLst/>
                <a:latin typeface="Roboto"/>
              </a:rPr>
              <a:t>техніку</a:t>
            </a:r>
            <a:r>
              <a:rPr lang="ru-RU" sz="2400" b="0" i="0" dirty="0" smtClean="0">
                <a:solidFill>
                  <a:srgbClr val="444444"/>
                </a:solidFill>
                <a:effectLst/>
                <a:latin typeface="Roboto"/>
              </a:rPr>
              <a:t> </a:t>
            </a:r>
            <a:r>
              <a:rPr lang="ru-RU" sz="2400" b="0" i="0" dirty="0" err="1" smtClean="0">
                <a:solidFill>
                  <a:srgbClr val="444444"/>
                </a:solidFill>
                <a:effectLst/>
                <a:latin typeface="Roboto"/>
              </a:rPr>
              <a:t>можуть</a:t>
            </a:r>
            <a:r>
              <a:rPr lang="ru-RU" sz="2400" b="0" i="0" dirty="0" smtClean="0">
                <a:solidFill>
                  <a:srgbClr val="444444"/>
                </a:solidFill>
                <a:effectLst/>
                <a:latin typeface="Roboto"/>
              </a:rPr>
              <a:t> </a:t>
            </a:r>
            <a:r>
              <a:rPr lang="ru-RU" sz="2400" b="0" i="0" dirty="0" err="1" smtClean="0">
                <a:solidFill>
                  <a:srgbClr val="444444"/>
                </a:solidFill>
                <a:effectLst/>
                <a:latin typeface="Roboto"/>
              </a:rPr>
              <a:t>замінити</a:t>
            </a:r>
            <a:r>
              <a:rPr lang="ru-RU" sz="2400" b="0" i="0" dirty="0" smtClean="0">
                <a:solidFill>
                  <a:srgbClr val="444444"/>
                </a:solidFill>
                <a:effectLst/>
                <a:latin typeface="Roboto"/>
              </a:rPr>
              <a:t>  </a:t>
            </a:r>
            <a:r>
              <a:rPr lang="ru-RU" sz="2400" b="0" i="0" dirty="0" err="1" smtClean="0">
                <a:solidFill>
                  <a:srgbClr val="444444"/>
                </a:solidFill>
                <a:effectLst/>
                <a:latin typeface="Roboto"/>
              </a:rPr>
              <a:t>роботи</a:t>
            </a:r>
            <a:r>
              <a:rPr lang="ru-RU" sz="2400" b="0" i="0" dirty="0" smtClean="0">
                <a:solidFill>
                  <a:srgbClr val="444444"/>
                </a:solidFill>
                <a:effectLst/>
                <a:latin typeface="Roboto"/>
              </a:rPr>
              <a:t> - легко </a:t>
            </a:r>
            <a:r>
              <a:rPr lang="ru-RU" sz="2400" b="0" i="0" dirty="0" err="1" smtClean="0">
                <a:solidFill>
                  <a:srgbClr val="444444"/>
                </a:solidFill>
                <a:effectLst/>
                <a:latin typeface="Roboto"/>
              </a:rPr>
              <a:t>керовані</a:t>
            </a:r>
            <a:r>
              <a:rPr lang="ru-RU" sz="2400" b="0" i="0" dirty="0" smtClean="0">
                <a:solidFill>
                  <a:srgbClr val="444444"/>
                </a:solidFill>
                <a:effectLst/>
                <a:latin typeface="Roboto"/>
              </a:rPr>
              <a:t> </a:t>
            </a:r>
            <a:r>
              <a:rPr lang="ru-RU" sz="2400" b="0" i="0" dirty="0" err="1" smtClean="0">
                <a:solidFill>
                  <a:srgbClr val="444444"/>
                </a:solidFill>
                <a:effectLst/>
                <a:latin typeface="Roboto"/>
              </a:rPr>
              <a:t>пристрої</a:t>
            </a:r>
            <a:r>
              <a:rPr lang="ru-RU" sz="2400" b="0" i="0" dirty="0" smtClean="0">
                <a:solidFill>
                  <a:srgbClr val="444444"/>
                </a:solidFill>
                <a:effectLst/>
                <a:latin typeface="Roboto"/>
              </a:rPr>
              <a:t>. Вони </a:t>
            </a:r>
            <a:r>
              <a:rPr lang="ru-RU" sz="2400" b="0" i="0" dirty="0" err="1" smtClean="0">
                <a:solidFill>
                  <a:srgbClr val="444444"/>
                </a:solidFill>
                <a:effectLst/>
                <a:latin typeface="Roboto"/>
              </a:rPr>
              <a:t>зможуть</a:t>
            </a:r>
            <a:r>
              <a:rPr lang="ru-RU" sz="2400" b="0" i="0" dirty="0" smtClean="0">
                <a:solidFill>
                  <a:srgbClr val="444444"/>
                </a:solidFill>
                <a:effectLst/>
                <a:latin typeface="Roboto"/>
              </a:rPr>
              <a:t> </a:t>
            </a:r>
            <a:r>
              <a:rPr lang="ru-RU" sz="2400" b="0" i="0" dirty="0" err="1" smtClean="0">
                <a:solidFill>
                  <a:srgbClr val="444444"/>
                </a:solidFill>
                <a:effectLst/>
                <a:latin typeface="Roboto"/>
              </a:rPr>
              <a:t>створювати</a:t>
            </a:r>
            <a:r>
              <a:rPr lang="ru-RU" sz="2400" b="0" i="0" dirty="0" smtClean="0">
                <a:solidFill>
                  <a:srgbClr val="444444"/>
                </a:solidFill>
                <a:effectLst/>
                <a:latin typeface="Roboto"/>
              </a:rPr>
              <a:t> будь-</a:t>
            </a:r>
            <a:r>
              <a:rPr lang="ru-RU" sz="2400" b="0" i="0" dirty="0" err="1" smtClean="0">
                <a:solidFill>
                  <a:srgbClr val="444444"/>
                </a:solidFill>
                <a:effectLst/>
                <a:latin typeface="Roboto"/>
              </a:rPr>
              <a:t>які</a:t>
            </a:r>
            <a:r>
              <a:rPr lang="ru-RU" sz="2400" b="0" i="0" dirty="0" smtClean="0">
                <a:solidFill>
                  <a:srgbClr val="444444"/>
                </a:solidFill>
                <a:effectLst/>
                <a:latin typeface="Roboto"/>
              </a:rPr>
              <a:t> </a:t>
            </a:r>
            <a:r>
              <a:rPr lang="ru-RU" sz="2400" b="0" i="0" dirty="0" err="1" smtClean="0">
                <a:solidFill>
                  <a:srgbClr val="444444"/>
                </a:solidFill>
                <a:effectLst/>
                <a:latin typeface="Roboto"/>
              </a:rPr>
              <a:t>механізми</a:t>
            </a:r>
            <a:r>
              <a:rPr lang="ru-RU" sz="2400" b="0" i="0" dirty="0" smtClean="0">
                <a:solidFill>
                  <a:srgbClr val="444444"/>
                </a:solidFill>
                <a:effectLst/>
                <a:latin typeface="Roboto"/>
              </a:rPr>
              <a:t> на </a:t>
            </a:r>
            <a:r>
              <a:rPr lang="ru-RU" sz="2400" b="0" i="0" dirty="0" err="1" smtClean="0">
                <a:solidFill>
                  <a:srgbClr val="444444"/>
                </a:solidFill>
                <a:effectLst/>
                <a:latin typeface="Roboto"/>
              </a:rPr>
              <a:t>рівні</a:t>
            </a:r>
            <a:r>
              <a:rPr lang="ru-RU" sz="2400" b="0" i="0" dirty="0" smtClean="0">
                <a:solidFill>
                  <a:srgbClr val="444444"/>
                </a:solidFill>
                <a:effectLst/>
                <a:latin typeface="Roboto"/>
              </a:rPr>
              <a:t> </a:t>
            </a:r>
            <a:r>
              <a:rPr lang="ru-RU" sz="2400" b="0" i="0" dirty="0" err="1" smtClean="0">
                <a:solidFill>
                  <a:srgbClr val="444444"/>
                </a:solidFill>
                <a:effectLst/>
                <a:latin typeface="Roboto"/>
              </a:rPr>
              <a:t>атомів</a:t>
            </a:r>
            <a:r>
              <a:rPr lang="ru-RU" sz="2400" b="0" i="0" dirty="0" smtClean="0">
                <a:solidFill>
                  <a:srgbClr val="444444"/>
                </a:solidFill>
                <a:effectLst/>
                <a:latin typeface="Roboto"/>
              </a:rPr>
              <a:t> і молекул.</a:t>
            </a:r>
          </a:p>
          <a:p>
            <a:r>
              <a:rPr lang="ru-RU" sz="2400" b="0" i="0" dirty="0" smtClean="0">
                <a:solidFill>
                  <a:srgbClr val="444444"/>
                </a:solidFill>
                <a:effectLst/>
                <a:latin typeface="Roboto"/>
              </a:rPr>
              <a:t> Для </a:t>
            </a:r>
            <a:r>
              <a:rPr lang="ru-RU" sz="2400" b="0" i="0" dirty="0" err="1" smtClean="0">
                <a:solidFill>
                  <a:srgbClr val="444444"/>
                </a:solidFill>
                <a:effectLst/>
                <a:latin typeface="Roboto"/>
              </a:rPr>
              <a:t>виробництва</a:t>
            </a:r>
            <a:r>
              <a:rPr lang="ru-RU" sz="2400" b="0" i="0" dirty="0" smtClean="0">
                <a:solidFill>
                  <a:srgbClr val="444444"/>
                </a:solidFill>
                <a:effectLst/>
                <a:latin typeface="Roboto"/>
              </a:rPr>
              <a:t> машин </a:t>
            </a:r>
            <a:r>
              <a:rPr lang="ru-RU" sz="2400" b="0" i="0" dirty="0" err="1" smtClean="0">
                <a:solidFill>
                  <a:srgbClr val="444444"/>
                </a:solidFill>
                <a:effectLst/>
                <a:latin typeface="Roboto"/>
              </a:rPr>
              <a:t>будуть</a:t>
            </a:r>
            <a:r>
              <a:rPr lang="ru-RU" sz="2400" b="0" i="0" dirty="0" smtClean="0">
                <a:solidFill>
                  <a:srgbClr val="444444"/>
                </a:solidFill>
                <a:effectLst/>
                <a:latin typeface="Roboto"/>
              </a:rPr>
              <a:t> </a:t>
            </a:r>
            <a:r>
              <a:rPr lang="ru-RU" sz="2400" b="0" i="0" dirty="0" err="1" smtClean="0">
                <a:solidFill>
                  <a:srgbClr val="444444"/>
                </a:solidFill>
                <a:effectLst/>
                <a:latin typeface="Roboto"/>
              </a:rPr>
              <a:t>використовуватися</a:t>
            </a:r>
            <a:r>
              <a:rPr lang="ru-RU" sz="2400" b="0" i="0" dirty="0" smtClean="0">
                <a:solidFill>
                  <a:srgbClr val="444444"/>
                </a:solidFill>
                <a:effectLst/>
                <a:latin typeface="Roboto"/>
              </a:rPr>
              <a:t> </a:t>
            </a:r>
            <a:r>
              <a:rPr lang="ru-RU" sz="2400" b="0" i="0" dirty="0" err="1" smtClean="0">
                <a:solidFill>
                  <a:srgbClr val="444444"/>
                </a:solidFill>
                <a:effectLst/>
                <a:latin typeface="Roboto"/>
              </a:rPr>
              <a:t>нові</a:t>
            </a:r>
            <a:r>
              <a:rPr lang="ru-RU" sz="2400" b="0" i="0" dirty="0" smtClean="0">
                <a:solidFill>
                  <a:srgbClr val="444444"/>
                </a:solidFill>
                <a:effectLst/>
                <a:latin typeface="Roboto"/>
              </a:rPr>
              <a:t> </a:t>
            </a:r>
            <a:r>
              <a:rPr lang="ru-RU" sz="2400" b="0" i="0" dirty="0" err="1" smtClean="0">
                <a:solidFill>
                  <a:srgbClr val="444444"/>
                </a:solidFill>
                <a:effectLst/>
                <a:latin typeface="Roboto"/>
              </a:rPr>
              <a:t>наноматеріали</a:t>
            </a:r>
            <a:r>
              <a:rPr lang="ru-RU" sz="2400" b="0" i="0" dirty="0" smtClean="0">
                <a:solidFill>
                  <a:srgbClr val="444444"/>
                </a:solidFill>
                <a:effectLst/>
                <a:latin typeface="Roboto"/>
              </a:rPr>
              <a:t>, </a:t>
            </a:r>
            <a:r>
              <a:rPr lang="ru-RU" sz="2400" b="0" i="0" dirty="0" err="1" smtClean="0">
                <a:solidFill>
                  <a:srgbClr val="444444"/>
                </a:solidFill>
                <a:effectLst/>
                <a:latin typeface="Roboto"/>
              </a:rPr>
              <a:t>які</a:t>
            </a:r>
            <a:r>
              <a:rPr lang="ru-RU" sz="2400" b="0" i="0" dirty="0" smtClean="0">
                <a:solidFill>
                  <a:srgbClr val="444444"/>
                </a:solidFill>
                <a:effectLst/>
                <a:latin typeface="Roboto"/>
              </a:rPr>
              <a:t> </a:t>
            </a:r>
            <a:r>
              <a:rPr lang="ru-RU" sz="2400" b="0" i="0" dirty="0" err="1" smtClean="0">
                <a:solidFill>
                  <a:srgbClr val="444444"/>
                </a:solidFill>
                <a:effectLst/>
                <a:latin typeface="Roboto"/>
              </a:rPr>
              <a:t>здатні</a:t>
            </a:r>
            <a:r>
              <a:rPr lang="ru-RU" sz="2400" b="0" i="0" dirty="0" smtClean="0">
                <a:solidFill>
                  <a:srgbClr val="444444"/>
                </a:solidFill>
                <a:effectLst/>
                <a:latin typeface="Roboto"/>
              </a:rPr>
              <a:t> </a:t>
            </a:r>
            <a:r>
              <a:rPr lang="ru-RU" sz="2400" b="0" i="0" dirty="0" err="1" smtClean="0">
                <a:solidFill>
                  <a:srgbClr val="444444"/>
                </a:solidFill>
                <a:effectLst/>
                <a:latin typeface="Roboto"/>
              </a:rPr>
              <a:t>знижувати</a:t>
            </a:r>
            <a:r>
              <a:rPr lang="ru-RU" sz="2400" b="0" i="0" dirty="0" smtClean="0">
                <a:solidFill>
                  <a:srgbClr val="444444"/>
                </a:solidFill>
                <a:effectLst/>
                <a:latin typeface="Roboto"/>
              </a:rPr>
              <a:t> </a:t>
            </a:r>
            <a:r>
              <a:rPr lang="ru-RU" sz="2400" b="0" i="0" dirty="0" err="1" smtClean="0">
                <a:solidFill>
                  <a:srgbClr val="444444"/>
                </a:solidFill>
                <a:effectLst/>
                <a:latin typeface="Roboto"/>
              </a:rPr>
              <a:t>тертя</a:t>
            </a:r>
            <a:r>
              <a:rPr lang="ru-RU" sz="2400" b="0" i="0" dirty="0" smtClean="0">
                <a:solidFill>
                  <a:srgbClr val="444444"/>
                </a:solidFill>
                <a:effectLst/>
                <a:latin typeface="Roboto"/>
              </a:rPr>
              <a:t>, </a:t>
            </a:r>
            <a:r>
              <a:rPr lang="ru-RU" sz="2400" b="0" i="0" dirty="0" err="1" smtClean="0">
                <a:solidFill>
                  <a:srgbClr val="444444"/>
                </a:solidFill>
                <a:effectLst/>
                <a:latin typeface="Roboto"/>
              </a:rPr>
              <a:t>захищати</a:t>
            </a:r>
            <a:r>
              <a:rPr lang="ru-RU" sz="2400" b="0" i="0" dirty="0" smtClean="0">
                <a:solidFill>
                  <a:srgbClr val="444444"/>
                </a:solidFill>
                <a:effectLst/>
                <a:latin typeface="Roboto"/>
              </a:rPr>
              <a:t> </a:t>
            </a:r>
            <a:r>
              <a:rPr lang="ru-RU" sz="2400" b="0" i="0" dirty="0" err="1" smtClean="0">
                <a:solidFill>
                  <a:srgbClr val="444444"/>
                </a:solidFill>
                <a:effectLst/>
                <a:latin typeface="Roboto"/>
              </a:rPr>
              <a:t>деталі</a:t>
            </a:r>
            <a:r>
              <a:rPr lang="ru-RU" sz="2400" b="0" i="0" dirty="0" smtClean="0">
                <a:solidFill>
                  <a:srgbClr val="444444"/>
                </a:solidFill>
                <a:effectLst/>
                <a:latin typeface="Roboto"/>
              </a:rPr>
              <a:t> </a:t>
            </a:r>
            <a:r>
              <a:rPr lang="ru-RU" sz="2400" b="0" i="0" dirty="0" err="1" smtClean="0">
                <a:solidFill>
                  <a:srgbClr val="444444"/>
                </a:solidFill>
                <a:effectLst/>
                <a:latin typeface="Roboto"/>
              </a:rPr>
              <a:t>від</a:t>
            </a:r>
            <a:r>
              <a:rPr lang="ru-RU" sz="2400" b="0" i="0" dirty="0" smtClean="0">
                <a:solidFill>
                  <a:srgbClr val="444444"/>
                </a:solidFill>
                <a:effectLst/>
                <a:latin typeface="Roboto"/>
              </a:rPr>
              <a:t> </a:t>
            </a:r>
            <a:r>
              <a:rPr lang="ru-RU" sz="2400" b="0" i="0" dirty="0" err="1" smtClean="0">
                <a:solidFill>
                  <a:srgbClr val="444444"/>
                </a:solidFill>
                <a:effectLst/>
                <a:latin typeface="Roboto"/>
              </a:rPr>
              <a:t>пошкоджень</a:t>
            </a:r>
            <a:r>
              <a:rPr lang="ru-RU" sz="2400" b="0" i="0" dirty="0" smtClean="0">
                <a:solidFill>
                  <a:srgbClr val="444444"/>
                </a:solidFill>
                <a:effectLst/>
                <a:latin typeface="Roboto"/>
              </a:rPr>
              <a:t>, </a:t>
            </a:r>
            <a:r>
              <a:rPr lang="ru-RU" sz="2400" b="0" i="0" dirty="0" err="1" smtClean="0">
                <a:solidFill>
                  <a:srgbClr val="444444"/>
                </a:solidFill>
                <a:effectLst/>
                <a:latin typeface="Roboto"/>
              </a:rPr>
              <a:t>економити</a:t>
            </a:r>
            <a:r>
              <a:rPr lang="ru-RU" sz="2400" b="0" i="0" dirty="0" smtClean="0">
                <a:solidFill>
                  <a:srgbClr val="444444"/>
                </a:solidFill>
                <a:effectLst/>
                <a:latin typeface="Roboto"/>
              </a:rPr>
              <a:t> </a:t>
            </a:r>
            <a:r>
              <a:rPr lang="ru-RU" sz="2400" b="0" i="0" dirty="0" err="1" smtClean="0">
                <a:solidFill>
                  <a:srgbClr val="444444"/>
                </a:solidFill>
                <a:effectLst/>
                <a:latin typeface="Roboto"/>
              </a:rPr>
              <a:t>енергію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067758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3524" r="26551"/>
          <a:stretch/>
        </p:blipFill>
        <p:spPr>
          <a:xfrm>
            <a:off x="609600" y="368782"/>
            <a:ext cx="1524001" cy="18002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706" y="262299"/>
            <a:ext cx="2769703" cy="20408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5586" y="150316"/>
            <a:ext cx="2085975" cy="219075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91548" y="2757486"/>
            <a:ext cx="19878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ДНК </a:t>
            </a:r>
          </a:p>
          <a:p>
            <a:r>
              <a:rPr lang="ru-RU" dirty="0" err="1" smtClean="0"/>
              <a:t>діаметр</a:t>
            </a:r>
            <a:r>
              <a:rPr lang="ru-RU" dirty="0" smtClean="0"/>
              <a:t> 2,5 НМ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638260" y="2941983"/>
            <a:ext cx="21223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бактерія</a:t>
            </a:r>
            <a:r>
              <a:rPr lang="ru-RU" dirty="0" smtClean="0"/>
              <a:t> </a:t>
            </a:r>
          </a:p>
          <a:p>
            <a:r>
              <a:rPr lang="ru-RU" dirty="0" err="1" smtClean="0"/>
              <a:t>довжина</a:t>
            </a:r>
            <a:r>
              <a:rPr lang="ru-RU" dirty="0" smtClean="0"/>
              <a:t> 2,5 МКМ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119460" y="2757486"/>
            <a:ext cx="18818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крапля</a:t>
            </a:r>
            <a:r>
              <a:rPr lang="ru-RU" dirty="0" smtClean="0"/>
              <a:t> </a:t>
            </a:r>
            <a:r>
              <a:rPr lang="ru-RU" dirty="0" err="1" smtClean="0"/>
              <a:t>дощу</a:t>
            </a:r>
            <a:endParaRPr lang="ru-RU" dirty="0" smtClean="0"/>
          </a:p>
          <a:p>
            <a:r>
              <a:rPr lang="ru-RU" dirty="0" err="1" smtClean="0"/>
              <a:t>діаметр</a:t>
            </a:r>
            <a:r>
              <a:rPr lang="ru-RU" dirty="0" smtClean="0"/>
              <a:t> 2,5 мм</a:t>
            </a:r>
            <a:endParaRPr lang="ru-RU" dirty="0"/>
          </a:p>
        </p:txBody>
      </p:sp>
      <p:sp>
        <p:nvSpPr>
          <p:cNvPr id="10" name="Стрелка вправо 9"/>
          <p:cNvSpPr/>
          <p:nvPr/>
        </p:nvSpPr>
        <p:spPr>
          <a:xfrm>
            <a:off x="2522974" y="1282717"/>
            <a:ext cx="1415729" cy="9087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7444916" y="1282718"/>
            <a:ext cx="1659330" cy="10894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668747" y="716651"/>
            <a:ext cx="9311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х 1 ,000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487773" y="677928"/>
            <a:ext cx="30038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х 1 ,000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76122" y="6114078"/>
            <a:ext cx="15372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нанотрубка</a:t>
            </a:r>
            <a:endParaRPr lang="ru-RU" dirty="0" smtClean="0"/>
          </a:p>
          <a:p>
            <a:r>
              <a:rPr lang="ru-RU" dirty="0" err="1" smtClean="0"/>
              <a:t>діаметр</a:t>
            </a:r>
            <a:r>
              <a:rPr lang="ru-RU" dirty="0" smtClean="0"/>
              <a:t> 1 </a:t>
            </a:r>
            <a:r>
              <a:rPr lang="ru-RU" dirty="0" err="1" smtClean="0"/>
              <a:t>Нм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/>
          <a:srcRect l="3471" t="15261" r="4492" b="10687"/>
          <a:stretch/>
        </p:blipFill>
        <p:spPr>
          <a:xfrm>
            <a:off x="212754" y="4265964"/>
            <a:ext cx="2310220" cy="175459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/>
          <a:srcRect l="3835" t="26385" r="79869"/>
          <a:stretch/>
        </p:blipFill>
        <p:spPr>
          <a:xfrm>
            <a:off x="4818036" y="4403663"/>
            <a:ext cx="669346" cy="113050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3937409" y="6011651"/>
            <a:ext cx="23043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волосина</a:t>
            </a:r>
            <a:r>
              <a:rPr lang="ru-RU" dirty="0" smtClean="0"/>
              <a:t> </a:t>
            </a:r>
          </a:p>
          <a:p>
            <a:r>
              <a:rPr lang="ru-RU" dirty="0" err="1" smtClean="0"/>
              <a:t>діаметр</a:t>
            </a:r>
            <a:r>
              <a:rPr lang="ru-RU" dirty="0" smtClean="0"/>
              <a:t> 100 МКМ</a:t>
            </a:r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5036" y="4290772"/>
            <a:ext cx="2676525" cy="1704975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8613913" y="6114078"/>
            <a:ext cx="32507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будинок</a:t>
            </a:r>
            <a:endParaRPr lang="ru-RU" dirty="0" smtClean="0"/>
          </a:p>
          <a:p>
            <a:r>
              <a:rPr lang="ru-RU" dirty="0" smtClean="0"/>
              <a:t>ширина 10 м</a:t>
            </a:r>
            <a:endParaRPr lang="ru-RU" dirty="0"/>
          </a:p>
        </p:txBody>
      </p:sp>
      <p:sp>
        <p:nvSpPr>
          <p:cNvPr id="20" name="Стрелка вправо 19"/>
          <p:cNvSpPr/>
          <p:nvPr/>
        </p:nvSpPr>
        <p:spPr>
          <a:xfrm>
            <a:off x="2655905" y="4476088"/>
            <a:ext cx="1313620" cy="9856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>
            <a:off x="6760574" y="4658627"/>
            <a:ext cx="1281532" cy="9692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734836" y="3791041"/>
            <a:ext cx="1202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х 100,  000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6677999" y="4160373"/>
            <a:ext cx="1202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х 100,  000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54775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070" y="1351275"/>
            <a:ext cx="2095500" cy="19145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959" y="2377492"/>
            <a:ext cx="2400300" cy="1905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3726" y="1714500"/>
            <a:ext cx="2867025" cy="16002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71470" y="4342207"/>
            <a:ext cx="1755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наночастинка</a:t>
            </a:r>
            <a:r>
              <a:rPr lang="ru-RU" dirty="0" smtClean="0"/>
              <a:t> </a:t>
            </a:r>
          </a:p>
          <a:p>
            <a:r>
              <a:rPr lang="ru-RU" dirty="0" err="1" smtClean="0"/>
              <a:t>діаметр</a:t>
            </a:r>
            <a:r>
              <a:rPr lang="ru-RU" dirty="0" smtClean="0"/>
              <a:t> 4 </a:t>
            </a:r>
            <a:r>
              <a:rPr lang="ru-RU" dirty="0" err="1" smtClean="0"/>
              <a:t>Нм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5265313" y="4558442"/>
            <a:ext cx="18309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мурашка </a:t>
            </a:r>
          </a:p>
          <a:p>
            <a:r>
              <a:rPr lang="ru-RU" dirty="0" err="1" smtClean="0"/>
              <a:t>довжина</a:t>
            </a:r>
            <a:r>
              <a:rPr lang="ru-RU" dirty="0" smtClean="0"/>
              <a:t> 4 мм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616226" y="4342207"/>
            <a:ext cx="20345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автодром </a:t>
            </a:r>
          </a:p>
          <a:p>
            <a:r>
              <a:rPr lang="ru-RU" dirty="0" err="1" smtClean="0"/>
              <a:t>діаметр</a:t>
            </a:r>
            <a:r>
              <a:rPr lang="ru-RU" dirty="0" smtClean="0"/>
              <a:t> 4 км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227953" y="1807032"/>
            <a:ext cx="1377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х 1, 000 ,000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982043" y="1807032"/>
            <a:ext cx="1377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х 1, 000 ,000</a:t>
            </a:r>
            <a:endParaRPr lang="ru-RU" dirty="0"/>
          </a:p>
        </p:txBody>
      </p:sp>
      <p:sp>
        <p:nvSpPr>
          <p:cNvPr id="10" name="Стрелка вправо 9"/>
          <p:cNvSpPr/>
          <p:nvPr/>
        </p:nvSpPr>
        <p:spPr>
          <a:xfrm>
            <a:off x="3541690" y="2308537"/>
            <a:ext cx="45719" cy="869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3412449" y="234600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7446477" y="239547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010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7369" y="222295"/>
            <a:ext cx="6762750" cy="642320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85105" y="381850"/>
            <a:ext cx="372628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 smtClean="0">
                <a:solidFill>
                  <a:srgbClr val="0070C0"/>
                </a:solidFill>
              </a:rPr>
              <a:t>Розвиток</a:t>
            </a:r>
            <a:r>
              <a:rPr lang="ru-RU" sz="3200" dirty="0" smtClean="0">
                <a:solidFill>
                  <a:srgbClr val="0070C0"/>
                </a:solidFill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</a:rPr>
              <a:t>нанотехнологій</a:t>
            </a:r>
            <a:r>
              <a:rPr lang="ru-RU" sz="3200" dirty="0" smtClean="0">
                <a:solidFill>
                  <a:srgbClr val="0070C0"/>
                </a:solidFill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</a:rPr>
              <a:t>починається</a:t>
            </a:r>
            <a:r>
              <a:rPr lang="ru-RU" sz="3200" dirty="0" smtClean="0">
                <a:solidFill>
                  <a:srgbClr val="0070C0"/>
                </a:solidFill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</a:rPr>
              <a:t>із</a:t>
            </a:r>
            <a:r>
              <a:rPr lang="ru-RU" sz="3200" dirty="0" smtClean="0">
                <a:solidFill>
                  <a:srgbClr val="0070C0"/>
                </a:solidFill>
              </a:rPr>
              <a:t> 1931 року, коли </a:t>
            </a:r>
            <a:r>
              <a:rPr lang="ru-RU" sz="3200" dirty="0" err="1" smtClean="0">
                <a:solidFill>
                  <a:srgbClr val="0070C0"/>
                </a:solidFill>
              </a:rPr>
              <a:t>німецькі</a:t>
            </a:r>
            <a:r>
              <a:rPr lang="ru-RU" sz="3200" dirty="0" smtClean="0">
                <a:solidFill>
                  <a:srgbClr val="0070C0"/>
                </a:solidFill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</a:rPr>
              <a:t>фізики</a:t>
            </a:r>
            <a:r>
              <a:rPr lang="ru-RU" sz="3200" dirty="0" smtClean="0">
                <a:solidFill>
                  <a:srgbClr val="0070C0"/>
                </a:solidFill>
              </a:rPr>
              <a:t> Макс </a:t>
            </a:r>
            <a:r>
              <a:rPr lang="ru-RU" sz="3200" dirty="0" err="1" smtClean="0">
                <a:solidFill>
                  <a:srgbClr val="0070C0"/>
                </a:solidFill>
              </a:rPr>
              <a:t>Кнолл</a:t>
            </a:r>
            <a:r>
              <a:rPr lang="ru-RU" sz="3200" dirty="0" smtClean="0">
                <a:solidFill>
                  <a:srgbClr val="0070C0"/>
                </a:solidFill>
              </a:rPr>
              <a:t> і Эрнст </a:t>
            </a:r>
            <a:r>
              <a:rPr lang="ru-RU" sz="3200" dirty="0" err="1" smtClean="0">
                <a:solidFill>
                  <a:srgbClr val="0070C0"/>
                </a:solidFill>
              </a:rPr>
              <a:t>Руска</a:t>
            </a:r>
            <a:r>
              <a:rPr lang="ru-RU" sz="3200" dirty="0" smtClean="0">
                <a:solidFill>
                  <a:srgbClr val="0070C0"/>
                </a:solidFill>
              </a:rPr>
              <a:t> створили </a:t>
            </a:r>
            <a:r>
              <a:rPr lang="ru-RU" sz="3200" dirty="0" err="1" smtClean="0">
                <a:solidFill>
                  <a:srgbClr val="0070C0"/>
                </a:solidFill>
              </a:rPr>
              <a:t>електронний</a:t>
            </a:r>
            <a:r>
              <a:rPr lang="ru-RU" sz="3200" dirty="0" smtClean="0">
                <a:solidFill>
                  <a:srgbClr val="0070C0"/>
                </a:solidFill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</a:rPr>
              <a:t>мікроскоп</a:t>
            </a:r>
            <a:r>
              <a:rPr lang="ru-RU" sz="3200" dirty="0" smtClean="0">
                <a:solidFill>
                  <a:srgbClr val="0070C0"/>
                </a:solidFill>
              </a:rPr>
              <a:t>, </a:t>
            </a:r>
            <a:r>
              <a:rPr lang="ru-RU" sz="3200" dirty="0" err="1" smtClean="0">
                <a:solidFill>
                  <a:srgbClr val="0070C0"/>
                </a:solidFill>
              </a:rPr>
              <a:t>який</a:t>
            </a:r>
            <a:r>
              <a:rPr lang="ru-RU" sz="3200" dirty="0" smtClean="0">
                <a:solidFill>
                  <a:srgbClr val="0070C0"/>
                </a:solidFill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</a:rPr>
              <a:t>уперше</a:t>
            </a:r>
            <a:r>
              <a:rPr lang="ru-RU" sz="3200" dirty="0" smtClean="0">
                <a:solidFill>
                  <a:srgbClr val="0070C0"/>
                </a:solidFill>
              </a:rPr>
              <a:t> дозволив </a:t>
            </a:r>
            <a:r>
              <a:rPr lang="ru-RU" sz="3200" dirty="0" err="1" smtClean="0">
                <a:solidFill>
                  <a:srgbClr val="0070C0"/>
                </a:solidFill>
              </a:rPr>
              <a:t>досліджувати</a:t>
            </a:r>
            <a:r>
              <a:rPr lang="ru-RU" sz="3200" dirty="0" smtClean="0">
                <a:solidFill>
                  <a:srgbClr val="0070C0"/>
                </a:solidFill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</a:rPr>
              <a:t>нанооб’єкти</a:t>
            </a:r>
            <a:r>
              <a:rPr lang="ru-RU" sz="3200" dirty="0" smtClean="0">
                <a:solidFill>
                  <a:srgbClr val="0070C0"/>
                </a:solidFill>
              </a:rPr>
              <a:t>. </a:t>
            </a:r>
            <a:endParaRPr lang="ru-RU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38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54805" y="1207595"/>
            <a:ext cx="6096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>
                <a:solidFill>
                  <a:srgbClr val="00B050"/>
                </a:solidFill>
              </a:rPr>
              <a:t>1959 </a:t>
            </a:r>
            <a:r>
              <a:rPr lang="ru-RU" sz="2800" dirty="0" err="1" smtClean="0">
                <a:solidFill>
                  <a:srgbClr val="00B050"/>
                </a:solidFill>
              </a:rPr>
              <a:t>році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Американський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фізик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Річард</a:t>
            </a:r>
            <a:r>
              <a:rPr lang="ru-RU" sz="2800" dirty="0" smtClean="0">
                <a:solidFill>
                  <a:srgbClr val="00B050"/>
                </a:solidFill>
              </a:rPr>
              <a:t> Фейнман </a:t>
            </a:r>
            <a:r>
              <a:rPr lang="ru-RU" sz="2800" dirty="0" err="1" smtClean="0">
                <a:solidFill>
                  <a:srgbClr val="00B050"/>
                </a:solidFill>
              </a:rPr>
              <a:t>нобелівський</a:t>
            </a:r>
            <a:r>
              <a:rPr lang="ru-RU" sz="2800" dirty="0" smtClean="0">
                <a:solidFill>
                  <a:srgbClr val="00B050"/>
                </a:solidFill>
              </a:rPr>
              <a:t> лауреат </a:t>
            </a:r>
            <a:r>
              <a:rPr lang="ru-RU" sz="2800" dirty="0" err="1" smtClean="0">
                <a:solidFill>
                  <a:srgbClr val="00B050"/>
                </a:solidFill>
              </a:rPr>
              <a:t>уперше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опублікував</a:t>
            </a:r>
            <a:r>
              <a:rPr lang="ru-RU" sz="2800" dirty="0" smtClean="0">
                <a:solidFill>
                  <a:srgbClr val="00B050"/>
                </a:solidFill>
              </a:rPr>
              <a:t> роботу, в </a:t>
            </a:r>
            <a:r>
              <a:rPr lang="ru-RU" sz="2800" dirty="0" err="1" smtClean="0">
                <a:solidFill>
                  <a:srgbClr val="00B050"/>
                </a:solidFill>
              </a:rPr>
              <a:t>якій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оцінювалися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перспективи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мініатюризації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під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назвою</a:t>
            </a:r>
            <a:r>
              <a:rPr lang="ru-RU" sz="2800" dirty="0" smtClean="0">
                <a:solidFill>
                  <a:srgbClr val="00B050"/>
                </a:solidFill>
              </a:rPr>
              <a:t> «Там внизу - море </a:t>
            </a:r>
            <a:r>
              <a:rPr lang="ru-RU" sz="2800" dirty="0" err="1" smtClean="0">
                <a:solidFill>
                  <a:srgbClr val="00B050"/>
                </a:solidFill>
              </a:rPr>
              <a:t>місця</a:t>
            </a:r>
            <a:r>
              <a:rPr lang="ru-RU" sz="2800" dirty="0" smtClean="0">
                <a:solidFill>
                  <a:srgbClr val="00B050"/>
                </a:solidFill>
              </a:rPr>
              <a:t>». </a:t>
            </a:r>
            <a:r>
              <a:rPr lang="ru-RU" sz="2800" dirty="0" err="1" smtClean="0">
                <a:solidFill>
                  <a:srgbClr val="00B050"/>
                </a:solidFill>
              </a:rPr>
              <a:t>Він</a:t>
            </a:r>
            <a:r>
              <a:rPr lang="ru-RU" sz="2800" dirty="0" smtClean="0">
                <a:solidFill>
                  <a:srgbClr val="00B050"/>
                </a:solidFill>
              </a:rPr>
              <a:t> заявив: «Доки ми </a:t>
            </a:r>
            <a:r>
              <a:rPr lang="ru-RU" sz="2800" dirty="0" err="1" smtClean="0">
                <a:solidFill>
                  <a:srgbClr val="00B050"/>
                </a:solidFill>
              </a:rPr>
              <a:t>вимушені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користуватися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атомарними</a:t>
            </a:r>
            <a:r>
              <a:rPr lang="ru-RU" sz="2800" dirty="0" smtClean="0">
                <a:solidFill>
                  <a:srgbClr val="00B050"/>
                </a:solidFill>
              </a:rPr>
              <a:t> структурами, </a:t>
            </a:r>
            <a:r>
              <a:rPr lang="ru-RU" sz="2800" dirty="0" err="1" smtClean="0">
                <a:solidFill>
                  <a:srgbClr val="00B050"/>
                </a:solidFill>
              </a:rPr>
              <a:t>які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пропонує</a:t>
            </a:r>
            <a:r>
              <a:rPr lang="ru-RU" sz="2800" dirty="0" smtClean="0">
                <a:solidFill>
                  <a:srgbClr val="00B050"/>
                </a:solidFill>
              </a:rPr>
              <a:t> нам природа… Але в </a:t>
            </a:r>
            <a:r>
              <a:rPr lang="ru-RU" sz="2800" dirty="0" err="1" smtClean="0">
                <a:solidFill>
                  <a:srgbClr val="00B050"/>
                </a:solidFill>
              </a:rPr>
              <a:t>принципі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фізик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міг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би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синтезувати</a:t>
            </a:r>
            <a:r>
              <a:rPr lang="ru-RU" sz="2800" dirty="0" smtClean="0">
                <a:solidFill>
                  <a:srgbClr val="00B050"/>
                </a:solidFill>
              </a:rPr>
              <a:t> будь-яку </a:t>
            </a:r>
            <a:r>
              <a:rPr lang="ru-RU" sz="2800" dirty="0" err="1" smtClean="0">
                <a:solidFill>
                  <a:srgbClr val="00B050"/>
                </a:solidFill>
              </a:rPr>
              <a:t>речовину</a:t>
            </a:r>
            <a:r>
              <a:rPr lang="ru-RU" sz="2800" dirty="0" smtClean="0">
                <a:solidFill>
                  <a:srgbClr val="00B050"/>
                </a:solidFill>
              </a:rPr>
              <a:t> по </a:t>
            </a:r>
            <a:r>
              <a:rPr lang="ru-RU" sz="2800" dirty="0" err="1" smtClean="0">
                <a:solidFill>
                  <a:srgbClr val="00B050"/>
                </a:solidFill>
              </a:rPr>
              <a:t>заданій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хімічній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формулі</a:t>
            </a:r>
            <a:r>
              <a:rPr lang="ru-RU" sz="2800" dirty="0" smtClean="0">
                <a:solidFill>
                  <a:srgbClr val="00B050"/>
                </a:solidFill>
              </a:rPr>
              <a:t>».</a:t>
            </a:r>
            <a:endParaRPr lang="ru-RU" sz="2800" dirty="0">
              <a:solidFill>
                <a:srgbClr val="00B05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3842" y="1593961"/>
            <a:ext cx="3503053" cy="444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89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729" y="0"/>
            <a:ext cx="10897673" cy="66068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7157" y="1339919"/>
            <a:ext cx="1619250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801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7425" y="103032"/>
            <a:ext cx="1103719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 smtClean="0">
                <a:solidFill>
                  <a:srgbClr val="00B050"/>
                </a:solidFill>
              </a:rPr>
              <a:t>Німецькими</a:t>
            </a:r>
            <a:r>
              <a:rPr lang="ru-RU" sz="3200" dirty="0" smtClean="0">
                <a:solidFill>
                  <a:srgbClr val="00B050"/>
                </a:solidFill>
              </a:rPr>
              <a:t> </a:t>
            </a:r>
            <a:r>
              <a:rPr lang="ru-RU" sz="3200" dirty="0" err="1" smtClean="0">
                <a:solidFill>
                  <a:srgbClr val="00B050"/>
                </a:solidFill>
              </a:rPr>
              <a:t>фізиками</a:t>
            </a:r>
            <a:r>
              <a:rPr lang="ru-RU" sz="3200" dirty="0" smtClean="0">
                <a:solidFill>
                  <a:srgbClr val="00B050"/>
                </a:solidFill>
              </a:rPr>
              <a:t> Гердом </a:t>
            </a:r>
            <a:r>
              <a:rPr lang="ru-RU" sz="3200" dirty="0" err="1" smtClean="0">
                <a:solidFill>
                  <a:srgbClr val="00B050"/>
                </a:solidFill>
              </a:rPr>
              <a:t>Біннігом</a:t>
            </a:r>
            <a:r>
              <a:rPr lang="ru-RU" sz="3200" dirty="0" smtClean="0">
                <a:solidFill>
                  <a:srgbClr val="00B050"/>
                </a:solidFill>
              </a:rPr>
              <a:t> і </a:t>
            </a:r>
            <a:r>
              <a:rPr lang="ru-RU" sz="3200" dirty="0" err="1" smtClean="0">
                <a:solidFill>
                  <a:srgbClr val="00B050"/>
                </a:solidFill>
              </a:rPr>
              <a:t>Генріхом</a:t>
            </a:r>
            <a:r>
              <a:rPr lang="ru-RU" sz="3200" dirty="0" smtClean="0">
                <a:solidFill>
                  <a:srgbClr val="00B050"/>
                </a:solidFill>
              </a:rPr>
              <a:t> </a:t>
            </a:r>
            <a:r>
              <a:rPr lang="ru-RU" sz="3200" dirty="0" err="1" smtClean="0">
                <a:solidFill>
                  <a:srgbClr val="00B050"/>
                </a:solidFill>
              </a:rPr>
              <a:t>Ро-рером</a:t>
            </a:r>
            <a:r>
              <a:rPr lang="ru-RU" sz="3200" dirty="0" smtClean="0">
                <a:solidFill>
                  <a:srgbClr val="00B050"/>
                </a:solidFill>
              </a:rPr>
              <a:t>, </a:t>
            </a:r>
            <a:r>
              <a:rPr lang="ru-RU" sz="3200" dirty="0" err="1" smtClean="0">
                <a:solidFill>
                  <a:srgbClr val="00B050"/>
                </a:solidFill>
              </a:rPr>
              <a:t>був</a:t>
            </a:r>
            <a:r>
              <a:rPr lang="ru-RU" sz="3200" dirty="0" smtClean="0">
                <a:solidFill>
                  <a:srgbClr val="00B050"/>
                </a:solidFill>
              </a:rPr>
              <a:t> </a:t>
            </a:r>
            <a:r>
              <a:rPr lang="ru-RU" sz="3200" dirty="0" err="1" smtClean="0">
                <a:solidFill>
                  <a:srgbClr val="00B050"/>
                </a:solidFill>
              </a:rPr>
              <a:t>створений</a:t>
            </a:r>
            <a:r>
              <a:rPr lang="ru-RU" sz="3200" dirty="0" smtClean="0">
                <a:solidFill>
                  <a:srgbClr val="00B050"/>
                </a:solidFill>
              </a:rPr>
              <a:t> </a:t>
            </a:r>
            <a:r>
              <a:rPr lang="ru-RU" sz="3200" dirty="0" err="1" smtClean="0">
                <a:solidFill>
                  <a:srgbClr val="00B050"/>
                </a:solidFill>
              </a:rPr>
              <a:t>скануючий</a:t>
            </a:r>
            <a:r>
              <a:rPr lang="ru-RU" sz="3200" dirty="0" smtClean="0">
                <a:solidFill>
                  <a:srgbClr val="00B050"/>
                </a:solidFill>
              </a:rPr>
              <a:t> </a:t>
            </a:r>
            <a:r>
              <a:rPr lang="ru-RU" sz="3200" dirty="0" err="1" smtClean="0">
                <a:solidFill>
                  <a:srgbClr val="00B050"/>
                </a:solidFill>
              </a:rPr>
              <a:t>тунельний</a:t>
            </a:r>
            <a:r>
              <a:rPr lang="ru-RU" sz="3200" dirty="0" smtClean="0">
                <a:solidFill>
                  <a:srgbClr val="00B050"/>
                </a:solidFill>
              </a:rPr>
              <a:t> </a:t>
            </a:r>
            <a:r>
              <a:rPr lang="ru-RU" sz="3200" dirty="0" err="1" smtClean="0">
                <a:solidFill>
                  <a:srgbClr val="00B050"/>
                </a:solidFill>
              </a:rPr>
              <a:t>мікроскоп</a:t>
            </a:r>
            <a:r>
              <a:rPr lang="ru-RU" sz="3200" dirty="0" smtClean="0">
                <a:solidFill>
                  <a:srgbClr val="00B050"/>
                </a:solidFill>
              </a:rPr>
              <a:t> (СТМ), </a:t>
            </a:r>
            <a:r>
              <a:rPr lang="ru-RU" sz="3200" dirty="0" err="1" smtClean="0">
                <a:solidFill>
                  <a:srgbClr val="00B050"/>
                </a:solidFill>
              </a:rPr>
              <a:t>що</a:t>
            </a:r>
            <a:r>
              <a:rPr lang="ru-RU" sz="3200" dirty="0" smtClean="0">
                <a:solidFill>
                  <a:srgbClr val="00B050"/>
                </a:solidFill>
              </a:rPr>
              <a:t> дозволив </a:t>
            </a:r>
            <a:r>
              <a:rPr lang="ru-RU" sz="3200" dirty="0" err="1" smtClean="0">
                <a:solidFill>
                  <a:srgbClr val="00B050"/>
                </a:solidFill>
              </a:rPr>
              <a:t>маніпулювати</a:t>
            </a:r>
            <a:r>
              <a:rPr lang="ru-RU" sz="3200" dirty="0" smtClean="0">
                <a:solidFill>
                  <a:srgbClr val="00B050"/>
                </a:solidFill>
              </a:rPr>
              <a:t> </a:t>
            </a:r>
            <a:r>
              <a:rPr lang="ru-RU" sz="3200" dirty="0" err="1" smtClean="0">
                <a:solidFill>
                  <a:srgbClr val="00B050"/>
                </a:solidFill>
              </a:rPr>
              <a:t>речовиною</a:t>
            </a:r>
            <a:r>
              <a:rPr lang="ru-RU" sz="3200" dirty="0" smtClean="0">
                <a:solidFill>
                  <a:srgbClr val="00B050"/>
                </a:solidFill>
              </a:rPr>
              <a:t> на атомарному </a:t>
            </a:r>
            <a:r>
              <a:rPr lang="ru-RU" sz="3200" dirty="0" err="1" smtClean="0">
                <a:solidFill>
                  <a:srgbClr val="00B050"/>
                </a:solidFill>
              </a:rPr>
              <a:t>рівні</a:t>
            </a:r>
            <a:r>
              <a:rPr lang="ru-RU" sz="3200" dirty="0" smtClean="0">
                <a:solidFill>
                  <a:srgbClr val="00B050"/>
                </a:solidFill>
              </a:rPr>
              <a:t> (1981 р., </a:t>
            </a:r>
            <a:r>
              <a:rPr lang="ru-RU" sz="3200" dirty="0" err="1" smtClean="0">
                <a:solidFill>
                  <a:srgbClr val="00B050"/>
                </a:solidFill>
              </a:rPr>
              <a:t>пізніше</a:t>
            </a:r>
            <a:r>
              <a:rPr lang="ru-RU" sz="3200" dirty="0" smtClean="0">
                <a:solidFill>
                  <a:srgbClr val="00B050"/>
                </a:solidFill>
              </a:rPr>
              <a:t> </a:t>
            </a:r>
            <a:r>
              <a:rPr lang="ru-RU" sz="3200" dirty="0" err="1" smtClean="0">
                <a:solidFill>
                  <a:srgbClr val="00B050"/>
                </a:solidFill>
              </a:rPr>
              <a:t>отримали</a:t>
            </a:r>
            <a:r>
              <a:rPr lang="ru-RU" sz="3200" dirty="0" smtClean="0">
                <a:solidFill>
                  <a:srgbClr val="00B050"/>
                </a:solidFill>
              </a:rPr>
              <a:t> </a:t>
            </a:r>
            <a:r>
              <a:rPr lang="ru-RU" sz="3200" dirty="0" err="1" smtClean="0">
                <a:solidFill>
                  <a:srgbClr val="00B050"/>
                </a:solidFill>
              </a:rPr>
              <a:t>Нобелівську</a:t>
            </a:r>
            <a:r>
              <a:rPr lang="ru-RU" sz="3200" dirty="0" smtClean="0">
                <a:solidFill>
                  <a:srgbClr val="00B050"/>
                </a:solidFill>
              </a:rPr>
              <a:t> </a:t>
            </a:r>
            <a:r>
              <a:rPr lang="ru-RU" sz="3200" dirty="0" err="1" smtClean="0">
                <a:solidFill>
                  <a:srgbClr val="00B050"/>
                </a:solidFill>
              </a:rPr>
              <a:t>премію</a:t>
            </a:r>
            <a:r>
              <a:rPr lang="ru-RU" sz="3200" dirty="0" smtClean="0">
                <a:solidFill>
                  <a:srgbClr val="00B050"/>
                </a:solidFill>
              </a:rPr>
              <a:t>). </a:t>
            </a:r>
            <a:endParaRPr lang="ru-RU" sz="3200" dirty="0">
              <a:solidFill>
                <a:srgbClr val="00B05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452922"/>
            <a:ext cx="6001555" cy="38894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1555" y="2239918"/>
            <a:ext cx="5743977" cy="431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840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788" y="237742"/>
            <a:ext cx="847456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B0F0"/>
                </a:solidFill>
              </a:rPr>
              <a:t>1985 р Роберт </a:t>
            </a:r>
            <a:r>
              <a:rPr lang="ru-RU" sz="2800" dirty="0" err="1" smtClean="0">
                <a:solidFill>
                  <a:srgbClr val="00B0F0"/>
                </a:solidFill>
              </a:rPr>
              <a:t>Керл</a:t>
            </a:r>
            <a:r>
              <a:rPr lang="ru-RU" sz="2800" dirty="0" smtClean="0">
                <a:solidFill>
                  <a:srgbClr val="00B0F0"/>
                </a:solidFill>
              </a:rPr>
              <a:t>, </a:t>
            </a:r>
            <a:r>
              <a:rPr lang="ru-RU" sz="2800" dirty="0" err="1" smtClean="0">
                <a:solidFill>
                  <a:srgbClr val="00B0F0"/>
                </a:solidFill>
              </a:rPr>
              <a:t>Харольд</a:t>
            </a:r>
            <a:r>
              <a:rPr lang="ru-RU" sz="2800" dirty="0" smtClean="0">
                <a:solidFill>
                  <a:srgbClr val="00B0F0"/>
                </a:solidFill>
              </a:rPr>
              <a:t> </a:t>
            </a:r>
            <a:r>
              <a:rPr lang="ru-RU" sz="2800" dirty="0" err="1" smtClean="0">
                <a:solidFill>
                  <a:srgbClr val="00B0F0"/>
                </a:solidFill>
              </a:rPr>
              <a:t>Крото</a:t>
            </a:r>
            <a:r>
              <a:rPr lang="ru-RU" sz="2800" dirty="0" smtClean="0">
                <a:solidFill>
                  <a:srgbClr val="00B0F0"/>
                </a:solidFill>
              </a:rPr>
              <a:t>, </a:t>
            </a:r>
            <a:r>
              <a:rPr lang="ru-RU" sz="2800" dirty="0" err="1" smtClean="0">
                <a:solidFill>
                  <a:srgbClr val="00B0F0"/>
                </a:solidFill>
              </a:rPr>
              <a:t>Річард</a:t>
            </a:r>
            <a:r>
              <a:rPr lang="ru-RU" sz="2800" dirty="0" smtClean="0">
                <a:solidFill>
                  <a:srgbClr val="00B0F0"/>
                </a:solidFill>
              </a:rPr>
              <a:t> </a:t>
            </a:r>
            <a:r>
              <a:rPr lang="ru-RU" sz="2800" dirty="0" err="1" smtClean="0">
                <a:solidFill>
                  <a:srgbClr val="00B0F0"/>
                </a:solidFill>
              </a:rPr>
              <a:t>Смоллі</a:t>
            </a:r>
            <a:r>
              <a:rPr lang="ru-RU" sz="2800" dirty="0" smtClean="0">
                <a:solidFill>
                  <a:srgbClr val="00B0F0"/>
                </a:solidFill>
              </a:rPr>
              <a:t> </a:t>
            </a:r>
            <a:r>
              <a:rPr lang="ru-RU" sz="2800" dirty="0" err="1" smtClean="0">
                <a:solidFill>
                  <a:srgbClr val="00B0F0"/>
                </a:solidFill>
              </a:rPr>
              <a:t>відкрили</a:t>
            </a:r>
            <a:r>
              <a:rPr lang="ru-RU" sz="2800" dirty="0" smtClean="0">
                <a:solidFill>
                  <a:srgbClr val="00B0F0"/>
                </a:solidFill>
              </a:rPr>
              <a:t> </a:t>
            </a:r>
            <a:r>
              <a:rPr lang="ru-RU" sz="2800" dirty="0" err="1" smtClean="0">
                <a:solidFill>
                  <a:srgbClr val="00B0F0"/>
                </a:solidFill>
              </a:rPr>
              <a:t>новий</a:t>
            </a:r>
            <a:r>
              <a:rPr lang="ru-RU" sz="2800" dirty="0" smtClean="0">
                <a:solidFill>
                  <a:srgbClr val="00B0F0"/>
                </a:solidFill>
              </a:rPr>
              <a:t> </a:t>
            </a:r>
            <a:r>
              <a:rPr lang="ru-RU" sz="2800" dirty="0" err="1" smtClean="0">
                <a:solidFill>
                  <a:srgbClr val="00B0F0"/>
                </a:solidFill>
              </a:rPr>
              <a:t>клас</a:t>
            </a:r>
            <a:r>
              <a:rPr lang="ru-RU" sz="2800" dirty="0" smtClean="0">
                <a:solidFill>
                  <a:srgbClr val="00B0F0"/>
                </a:solidFill>
              </a:rPr>
              <a:t> </a:t>
            </a:r>
            <a:r>
              <a:rPr lang="ru-RU" sz="2800" dirty="0" err="1" smtClean="0">
                <a:solidFill>
                  <a:srgbClr val="00B0F0"/>
                </a:solidFill>
              </a:rPr>
              <a:t>з’єднань</a:t>
            </a:r>
            <a:r>
              <a:rPr lang="ru-RU" sz="2800" dirty="0" smtClean="0">
                <a:solidFill>
                  <a:srgbClr val="00B0F0"/>
                </a:solidFill>
              </a:rPr>
              <a:t> – </a:t>
            </a:r>
            <a:r>
              <a:rPr lang="ru-RU" sz="2800" dirty="0" err="1" smtClean="0">
                <a:solidFill>
                  <a:srgbClr val="00B0F0"/>
                </a:solidFill>
              </a:rPr>
              <a:t>фулерени</a:t>
            </a:r>
            <a:r>
              <a:rPr lang="ru-RU" sz="2800" dirty="0" smtClean="0">
                <a:solidFill>
                  <a:srgbClr val="00B0F0"/>
                </a:solidFill>
              </a:rPr>
              <a:t> (</a:t>
            </a:r>
            <a:r>
              <a:rPr lang="ru-RU" sz="2800" dirty="0" err="1" smtClean="0">
                <a:solidFill>
                  <a:srgbClr val="00B0F0"/>
                </a:solidFill>
              </a:rPr>
              <a:t>Нобелівська</a:t>
            </a:r>
            <a:r>
              <a:rPr lang="ru-RU" sz="2800" dirty="0" smtClean="0">
                <a:solidFill>
                  <a:srgbClr val="00B0F0"/>
                </a:solidFill>
              </a:rPr>
              <a:t> </a:t>
            </a:r>
            <a:r>
              <a:rPr lang="ru-RU" sz="2800" dirty="0" err="1" smtClean="0">
                <a:solidFill>
                  <a:srgbClr val="00B0F0"/>
                </a:solidFill>
              </a:rPr>
              <a:t>премія</a:t>
            </a:r>
            <a:r>
              <a:rPr lang="ru-RU" sz="2800" dirty="0" smtClean="0">
                <a:solidFill>
                  <a:srgbClr val="00B0F0"/>
                </a:solidFill>
              </a:rPr>
              <a:t> 1996 </a:t>
            </a:r>
            <a:r>
              <a:rPr lang="ru-RU" sz="2800" dirty="0" err="1" smtClean="0">
                <a:solidFill>
                  <a:srgbClr val="00B0F0"/>
                </a:solidFill>
              </a:rPr>
              <a:t>рік</a:t>
            </a:r>
            <a:r>
              <a:rPr lang="ru-RU" sz="2800" dirty="0" smtClean="0">
                <a:solidFill>
                  <a:srgbClr val="00B0F0"/>
                </a:solidFill>
              </a:rPr>
              <a:t>).</a:t>
            </a:r>
            <a:endParaRPr lang="ru-RU" sz="2800" dirty="0">
              <a:solidFill>
                <a:srgbClr val="00B0F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7528" y="1976816"/>
            <a:ext cx="72894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B050"/>
                </a:solidFill>
              </a:rPr>
              <a:t>Фуллерен - </a:t>
            </a:r>
            <a:r>
              <a:rPr lang="ru-RU" sz="2800" dirty="0" err="1" smtClean="0">
                <a:solidFill>
                  <a:srgbClr val="00B050"/>
                </a:solidFill>
              </a:rPr>
              <a:t>молекулярне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з'єднання</a:t>
            </a:r>
            <a:r>
              <a:rPr lang="ru-RU" sz="2800" dirty="0" smtClean="0">
                <a:solidFill>
                  <a:srgbClr val="00B050"/>
                </a:solidFill>
              </a:rPr>
              <a:t>, </a:t>
            </a:r>
            <a:r>
              <a:rPr lang="ru-RU" sz="2800" dirty="0" err="1" smtClean="0">
                <a:solidFill>
                  <a:srgbClr val="00B050"/>
                </a:solidFill>
              </a:rPr>
              <a:t>що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представляє</a:t>
            </a:r>
            <a:r>
              <a:rPr lang="ru-RU" sz="2800" dirty="0" smtClean="0">
                <a:solidFill>
                  <a:srgbClr val="00B050"/>
                </a:solidFill>
              </a:rPr>
              <a:t> собою </a:t>
            </a:r>
            <a:r>
              <a:rPr lang="ru-RU" sz="2800" dirty="0" err="1" smtClean="0">
                <a:solidFill>
                  <a:srgbClr val="00B050"/>
                </a:solidFill>
              </a:rPr>
              <a:t>опуклі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замкнуті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багатогранники</a:t>
            </a:r>
            <a:endParaRPr lang="ru-RU" sz="2800" dirty="0">
              <a:solidFill>
                <a:srgbClr val="00B05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284" y="3715890"/>
            <a:ext cx="2095500" cy="21050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7173" y="2916125"/>
            <a:ext cx="4762500" cy="37045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4967" y="1444512"/>
            <a:ext cx="3695700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785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8024"/>
          <a:stretch/>
        </p:blipFill>
        <p:spPr>
          <a:xfrm>
            <a:off x="274347" y="206330"/>
            <a:ext cx="3143250" cy="213762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18778" y="412392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 smtClean="0">
                <a:solidFill>
                  <a:srgbClr val="00B050"/>
                </a:solidFill>
              </a:rPr>
              <a:t>1988 </a:t>
            </a:r>
            <a:r>
              <a:rPr lang="ru-RU" sz="3200" dirty="0" err="1" smtClean="0">
                <a:solidFill>
                  <a:srgbClr val="00B050"/>
                </a:solidFill>
              </a:rPr>
              <a:t>рік</a:t>
            </a:r>
            <a:r>
              <a:rPr lang="ru-RU" sz="3200" dirty="0" smtClean="0">
                <a:solidFill>
                  <a:srgbClr val="00B050"/>
                </a:solidFill>
              </a:rPr>
              <a:t> </a:t>
            </a:r>
            <a:r>
              <a:rPr lang="ru-RU" sz="3200" dirty="0" err="1" smtClean="0">
                <a:solidFill>
                  <a:srgbClr val="00B050"/>
                </a:solidFill>
              </a:rPr>
              <a:t>незалежно</a:t>
            </a:r>
            <a:r>
              <a:rPr lang="ru-RU" sz="3200" dirty="0" smtClean="0">
                <a:solidFill>
                  <a:srgbClr val="00B050"/>
                </a:solidFill>
              </a:rPr>
              <a:t> один </a:t>
            </a:r>
            <a:r>
              <a:rPr lang="ru-RU" sz="3200" dirty="0" err="1" smtClean="0">
                <a:solidFill>
                  <a:srgbClr val="00B050"/>
                </a:solidFill>
              </a:rPr>
              <a:t>від</a:t>
            </a:r>
            <a:r>
              <a:rPr lang="ru-RU" sz="3200" dirty="0" smtClean="0">
                <a:solidFill>
                  <a:srgbClr val="00B050"/>
                </a:solidFill>
              </a:rPr>
              <a:t> одного </a:t>
            </a:r>
            <a:r>
              <a:rPr lang="ru-RU" sz="3200" dirty="0" err="1" smtClean="0">
                <a:solidFill>
                  <a:srgbClr val="00B050"/>
                </a:solidFill>
              </a:rPr>
              <a:t>французьський</a:t>
            </a:r>
            <a:r>
              <a:rPr lang="ru-RU" sz="3200" dirty="0" smtClean="0">
                <a:solidFill>
                  <a:srgbClr val="00B050"/>
                </a:solidFill>
              </a:rPr>
              <a:t> та </a:t>
            </a:r>
            <a:r>
              <a:rPr lang="ru-RU" sz="3200" dirty="0" err="1" smtClean="0">
                <a:solidFill>
                  <a:srgbClr val="00B050"/>
                </a:solidFill>
              </a:rPr>
              <a:t>німецький</a:t>
            </a:r>
            <a:r>
              <a:rPr lang="ru-RU" sz="3200" dirty="0" smtClean="0">
                <a:solidFill>
                  <a:srgbClr val="00B050"/>
                </a:solidFill>
              </a:rPr>
              <a:t> </a:t>
            </a:r>
            <a:r>
              <a:rPr lang="ru-RU" sz="3200" dirty="0" err="1" smtClean="0">
                <a:solidFill>
                  <a:srgbClr val="00B050"/>
                </a:solidFill>
              </a:rPr>
              <a:t>вчені</a:t>
            </a:r>
            <a:r>
              <a:rPr lang="ru-RU" sz="3200" dirty="0" smtClean="0">
                <a:solidFill>
                  <a:srgbClr val="00B050"/>
                </a:solidFill>
              </a:rPr>
              <a:t> Альберт Ферт і Петер </a:t>
            </a:r>
            <a:r>
              <a:rPr lang="ru-RU" sz="3200" dirty="0" err="1" smtClean="0">
                <a:solidFill>
                  <a:srgbClr val="00B050"/>
                </a:solidFill>
              </a:rPr>
              <a:t>Грюнберг</a:t>
            </a:r>
            <a:r>
              <a:rPr lang="ru-RU" sz="3200" dirty="0" smtClean="0">
                <a:solidFill>
                  <a:srgbClr val="00B050"/>
                </a:solidFill>
              </a:rPr>
              <a:t> </a:t>
            </a:r>
            <a:r>
              <a:rPr lang="ru-RU" sz="3200" dirty="0" err="1" smtClean="0">
                <a:solidFill>
                  <a:srgbClr val="00B050"/>
                </a:solidFill>
              </a:rPr>
              <a:t>відкрили</a:t>
            </a:r>
            <a:r>
              <a:rPr lang="ru-RU" sz="3200" dirty="0" smtClean="0">
                <a:solidFill>
                  <a:srgbClr val="00B050"/>
                </a:solidFill>
              </a:rPr>
              <a:t> </a:t>
            </a:r>
            <a:r>
              <a:rPr lang="ru-RU" sz="3200" dirty="0" err="1" smtClean="0">
                <a:solidFill>
                  <a:srgbClr val="00B050"/>
                </a:solidFill>
              </a:rPr>
              <a:t>ефект</a:t>
            </a:r>
            <a:r>
              <a:rPr lang="ru-RU" sz="3200" dirty="0" smtClean="0">
                <a:solidFill>
                  <a:srgbClr val="00B050"/>
                </a:solidFill>
              </a:rPr>
              <a:t> </a:t>
            </a:r>
            <a:r>
              <a:rPr lang="ru-RU" sz="3200" dirty="0" err="1" smtClean="0">
                <a:solidFill>
                  <a:srgbClr val="00B050"/>
                </a:solidFill>
              </a:rPr>
              <a:t>гігантського</a:t>
            </a:r>
            <a:r>
              <a:rPr lang="ru-RU" sz="3200" dirty="0" smtClean="0">
                <a:solidFill>
                  <a:srgbClr val="00B050"/>
                </a:solidFill>
              </a:rPr>
              <a:t> </a:t>
            </a:r>
            <a:r>
              <a:rPr lang="ru-RU" sz="3200" dirty="0" err="1" smtClean="0">
                <a:solidFill>
                  <a:srgbClr val="00B050"/>
                </a:solidFill>
              </a:rPr>
              <a:t>магнітоопору</a:t>
            </a:r>
            <a:r>
              <a:rPr lang="ru-RU" sz="3200" dirty="0" smtClean="0">
                <a:solidFill>
                  <a:srgbClr val="00B050"/>
                </a:solidFill>
              </a:rPr>
              <a:t> (ГМО) (у 2007 р. </a:t>
            </a:r>
            <a:r>
              <a:rPr lang="ru-RU" sz="3200" dirty="0" err="1" smtClean="0">
                <a:solidFill>
                  <a:srgbClr val="00B050"/>
                </a:solidFill>
              </a:rPr>
              <a:t>присуджено</a:t>
            </a:r>
            <a:r>
              <a:rPr lang="ru-RU" sz="3200" dirty="0" smtClean="0">
                <a:solidFill>
                  <a:srgbClr val="00B050"/>
                </a:solidFill>
              </a:rPr>
              <a:t> </a:t>
            </a:r>
            <a:r>
              <a:rPr lang="ru-RU" sz="3200" dirty="0" err="1" smtClean="0">
                <a:solidFill>
                  <a:srgbClr val="00B050"/>
                </a:solidFill>
              </a:rPr>
              <a:t>Нобелівську</a:t>
            </a:r>
            <a:r>
              <a:rPr lang="ru-RU" sz="3200" dirty="0" smtClean="0">
                <a:solidFill>
                  <a:srgbClr val="00B050"/>
                </a:solidFill>
              </a:rPr>
              <a:t> </a:t>
            </a:r>
            <a:r>
              <a:rPr lang="ru-RU" sz="3200" dirty="0" err="1" smtClean="0">
                <a:solidFill>
                  <a:srgbClr val="00B050"/>
                </a:solidFill>
              </a:rPr>
              <a:t>премію</a:t>
            </a:r>
            <a:r>
              <a:rPr lang="ru-RU" sz="3200" dirty="0" smtClean="0">
                <a:solidFill>
                  <a:srgbClr val="00B050"/>
                </a:solidFill>
              </a:rPr>
              <a:t> з </a:t>
            </a:r>
            <a:r>
              <a:rPr lang="ru-RU" sz="3200" dirty="0" err="1" smtClean="0">
                <a:solidFill>
                  <a:srgbClr val="00B050"/>
                </a:solidFill>
              </a:rPr>
              <a:t>фізики</a:t>
            </a:r>
            <a:r>
              <a:rPr lang="ru-RU" sz="3200" dirty="0" smtClean="0">
                <a:solidFill>
                  <a:srgbClr val="00B050"/>
                </a:solidFill>
              </a:rPr>
              <a:t>). </a:t>
            </a:r>
            <a:endParaRPr lang="ru-RU" sz="3200" dirty="0">
              <a:solidFill>
                <a:srgbClr val="00B05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708338" y="4600978"/>
            <a:ext cx="93064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 smtClean="0">
                <a:solidFill>
                  <a:srgbClr val="0070C0"/>
                </a:solidFill>
              </a:rPr>
              <a:t>Магнітні</a:t>
            </a:r>
            <a:r>
              <a:rPr lang="ru-RU" sz="3200" dirty="0" smtClean="0">
                <a:solidFill>
                  <a:srgbClr val="0070C0"/>
                </a:solidFill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</a:rPr>
              <a:t>наноплівки</a:t>
            </a:r>
            <a:r>
              <a:rPr lang="ru-RU" sz="3200" dirty="0" smtClean="0">
                <a:solidFill>
                  <a:srgbClr val="0070C0"/>
                </a:solidFill>
              </a:rPr>
              <a:t> і </a:t>
            </a:r>
            <a:r>
              <a:rPr lang="ru-RU" sz="3200" dirty="0" err="1" smtClean="0">
                <a:solidFill>
                  <a:srgbClr val="0070C0"/>
                </a:solidFill>
              </a:rPr>
              <a:t>нанодроти</a:t>
            </a:r>
            <a:r>
              <a:rPr lang="ru-RU" sz="3200" dirty="0" smtClean="0">
                <a:solidFill>
                  <a:srgbClr val="0070C0"/>
                </a:solidFill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</a:rPr>
              <a:t>завдяки</a:t>
            </a:r>
            <a:r>
              <a:rPr lang="ru-RU" sz="3200" dirty="0" smtClean="0">
                <a:solidFill>
                  <a:srgbClr val="0070C0"/>
                </a:solidFill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</a:rPr>
              <a:t>цьому</a:t>
            </a:r>
            <a:r>
              <a:rPr lang="ru-RU" sz="3200" dirty="0" smtClean="0">
                <a:solidFill>
                  <a:srgbClr val="0070C0"/>
                </a:solidFill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</a:rPr>
              <a:t>ефекту</a:t>
            </a:r>
            <a:r>
              <a:rPr lang="ru-RU" sz="3200" dirty="0" smtClean="0">
                <a:solidFill>
                  <a:srgbClr val="0070C0"/>
                </a:solidFill>
              </a:rPr>
              <a:t> перспективно стали </a:t>
            </a:r>
            <a:r>
              <a:rPr lang="ru-RU" sz="3200" dirty="0" err="1" smtClean="0">
                <a:solidFill>
                  <a:srgbClr val="0070C0"/>
                </a:solidFill>
              </a:rPr>
              <a:t>використовуватися</a:t>
            </a:r>
            <a:r>
              <a:rPr lang="ru-RU" sz="3200" dirty="0" smtClean="0">
                <a:solidFill>
                  <a:srgbClr val="0070C0"/>
                </a:solidFill>
              </a:rPr>
              <a:t> для </a:t>
            </a:r>
            <a:r>
              <a:rPr lang="ru-RU" sz="3200" dirty="0" err="1" smtClean="0">
                <a:solidFill>
                  <a:srgbClr val="0070C0"/>
                </a:solidFill>
              </a:rPr>
              <a:t>створення</a:t>
            </a:r>
            <a:r>
              <a:rPr lang="ru-RU" sz="3200" dirty="0" smtClean="0">
                <a:solidFill>
                  <a:srgbClr val="0070C0"/>
                </a:solidFill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</a:rPr>
              <a:t>пристроїв</a:t>
            </a:r>
            <a:r>
              <a:rPr lang="ru-RU" sz="3200" dirty="0" smtClean="0">
                <a:solidFill>
                  <a:srgbClr val="0070C0"/>
                </a:solidFill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</a:rPr>
              <a:t>магнітного</a:t>
            </a:r>
            <a:r>
              <a:rPr lang="ru-RU" sz="3200" dirty="0" smtClean="0">
                <a:solidFill>
                  <a:srgbClr val="0070C0"/>
                </a:solidFill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</a:rPr>
              <a:t>запису</a:t>
            </a:r>
            <a:r>
              <a:rPr lang="ru-RU" sz="3200" dirty="0" smtClean="0">
                <a:solidFill>
                  <a:srgbClr val="0070C0"/>
                </a:solidFill>
              </a:rPr>
              <a:t>.</a:t>
            </a:r>
            <a:endParaRPr lang="ru-RU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953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3792" y="218941"/>
            <a:ext cx="85902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0070C0"/>
                </a:solidFill>
              </a:rPr>
              <a:t>1991 </a:t>
            </a:r>
            <a:r>
              <a:rPr lang="ru-RU" sz="3200" dirty="0" err="1" smtClean="0">
                <a:solidFill>
                  <a:srgbClr val="0070C0"/>
                </a:solidFill>
              </a:rPr>
              <a:t>рік</a:t>
            </a:r>
            <a:r>
              <a:rPr lang="ru-RU" sz="3200" dirty="0" smtClean="0">
                <a:solidFill>
                  <a:srgbClr val="0070C0"/>
                </a:solidFill>
              </a:rPr>
              <a:t>  - </a:t>
            </a:r>
            <a:r>
              <a:rPr lang="ru-RU" sz="3200" dirty="0" err="1" smtClean="0">
                <a:solidFill>
                  <a:srgbClr val="0070C0"/>
                </a:solidFill>
              </a:rPr>
              <a:t>відкриття</a:t>
            </a:r>
            <a:r>
              <a:rPr lang="ru-RU" sz="3200" dirty="0" smtClean="0">
                <a:solidFill>
                  <a:srgbClr val="0070C0"/>
                </a:solidFill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</a:rPr>
              <a:t>вуглецевих</a:t>
            </a:r>
            <a:r>
              <a:rPr lang="ru-RU" sz="3200" dirty="0" smtClean="0">
                <a:solidFill>
                  <a:srgbClr val="0070C0"/>
                </a:solidFill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</a:rPr>
              <a:t>нанотрубок</a:t>
            </a:r>
            <a:r>
              <a:rPr lang="ru-RU" sz="3200" dirty="0" smtClean="0">
                <a:solidFill>
                  <a:srgbClr val="0070C0"/>
                </a:solidFill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</a:rPr>
              <a:t>японським</a:t>
            </a:r>
            <a:r>
              <a:rPr lang="ru-RU" sz="3200" dirty="0" smtClean="0">
                <a:solidFill>
                  <a:srgbClr val="0070C0"/>
                </a:solidFill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</a:rPr>
              <a:t>досліднком</a:t>
            </a:r>
            <a:r>
              <a:rPr lang="ru-RU" sz="3200" dirty="0" smtClean="0">
                <a:solidFill>
                  <a:srgbClr val="0070C0"/>
                </a:solidFill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</a:rPr>
              <a:t>Суміо</a:t>
            </a:r>
            <a:r>
              <a:rPr lang="ru-RU" sz="3200" dirty="0" smtClean="0">
                <a:solidFill>
                  <a:srgbClr val="0070C0"/>
                </a:solidFill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</a:rPr>
              <a:t>Ііджимою</a:t>
            </a:r>
            <a:endParaRPr lang="ru-RU" sz="3200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60" y="2562894"/>
            <a:ext cx="5039397" cy="28204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4692" y="1706180"/>
            <a:ext cx="28575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1227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906</Words>
  <Application>Microsoft Office PowerPoint</Application>
  <PresentationFormat>Широкоэкранный</PresentationFormat>
  <Paragraphs>82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Roboto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15</cp:revision>
  <dcterms:created xsi:type="dcterms:W3CDTF">2021-03-20T16:37:43Z</dcterms:created>
  <dcterms:modified xsi:type="dcterms:W3CDTF">2021-03-20T19:15:54Z</dcterms:modified>
</cp:coreProperties>
</file>