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59" r:id="rId9"/>
    <p:sldId id="280" r:id="rId10"/>
    <p:sldId id="263" r:id="rId11"/>
    <p:sldId id="281" r:id="rId12"/>
    <p:sldId id="260" r:id="rId13"/>
    <p:sldId id="282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F38F3-CA0A-49F6-9C59-486800617BB4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E528-E4EF-4BFE-9BFC-6565E9AA6CA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E528-E4EF-4BFE-9BFC-6565E9AA6C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На даному маршрутному листі кожен з</a:t>
            </a:r>
            <a:r>
              <a:rPr lang="uk-UA" baseline="0" dirty="0"/>
              <a:t> вас</a:t>
            </a:r>
            <a:r>
              <a:rPr lang="uk-UA" dirty="0"/>
              <a:t> повинен відмітити</a:t>
            </a:r>
            <a:r>
              <a:rPr lang="uk-UA" baseline="0" dirty="0"/>
              <a:t> свої досягнення та намалювати </a:t>
            </a:r>
            <a:r>
              <a:rPr lang="uk-UA" baseline="0" dirty="0" err="1"/>
              <a:t>“смайлик”</a:t>
            </a:r>
            <a:r>
              <a:rPr lang="uk-UA" baseline="0" dirty="0"/>
              <a:t> </a:t>
            </a:r>
            <a:r>
              <a:rPr lang="uk-UA" dirty="0"/>
              <a:t> </a:t>
            </a:r>
            <a:r>
              <a:rPr lang="uk-UA" dirty="0" err="1"/>
              <a:t>настрою”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E528-E4EF-4BFE-9BFC-6565E9AA6C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656832" y="6601969"/>
            <a:ext cx="797399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29E706-9B98-4034-842C-6BC40E92E6E1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8E0FAD-50C3-463E-AE06-0D526C933E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pJMxREw5-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4414381" TargetMode="External"/><Relationship Id="rId2" Type="http://schemas.openxmlformats.org/officeDocument/2006/relationships/hyperlink" Target="https://learningapps.org/view276118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814365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243797" y="2643182"/>
            <a:ext cx="5900203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8640"/>
            <a:ext cx="6285658" cy="308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kumimoji="0" lang="uk-UA" sz="4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Тема:</a:t>
            </a:r>
            <a:r>
              <a:rPr kumimoji="0" lang="uk-UA" sz="48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lang="uk-UA" sz="4800" i="1" dirty="0">
                <a:solidFill>
                  <a:srgbClr val="7030A0"/>
                </a:solidFill>
              </a:rPr>
              <a:t>«</a:t>
            </a:r>
            <a:r>
              <a:rPr lang="ru-RU" sz="4800" b="1" i="1" dirty="0" err="1">
                <a:solidFill>
                  <a:srgbClr val="7030A0"/>
                </a:solidFill>
              </a:rPr>
              <a:t>Пристрої</a:t>
            </a:r>
            <a:r>
              <a:rPr lang="ru-RU" sz="4800" b="1" i="1" dirty="0">
                <a:solidFill>
                  <a:srgbClr val="7030A0"/>
                </a:solidFill>
              </a:rPr>
              <a:t> для </a:t>
            </a:r>
            <a:r>
              <a:rPr lang="ru-RU" sz="4800" b="1" i="1" dirty="0" err="1">
                <a:solidFill>
                  <a:srgbClr val="7030A0"/>
                </a:solidFill>
              </a:rPr>
              <a:t>введення</a:t>
            </a:r>
            <a:r>
              <a:rPr lang="ru-RU" sz="4800" b="1" i="1" dirty="0">
                <a:solidFill>
                  <a:srgbClr val="7030A0"/>
                </a:solidFill>
              </a:rPr>
              <a:t> та </a:t>
            </a:r>
            <a:r>
              <a:rPr lang="ru-RU" sz="4800" b="1" i="1" dirty="0" err="1">
                <a:solidFill>
                  <a:srgbClr val="7030A0"/>
                </a:solidFill>
              </a:rPr>
              <a:t>виведення</a:t>
            </a:r>
            <a:r>
              <a:rPr lang="ru-RU" sz="4800" b="1" i="1" dirty="0">
                <a:solidFill>
                  <a:srgbClr val="7030A0"/>
                </a:solidFill>
              </a:rPr>
              <a:t>   </a:t>
            </a:r>
          </a:p>
          <a:p>
            <a:pPr lvl="0" algn="ctr"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ru-RU" sz="4800" b="1" i="1" dirty="0">
                <a:solidFill>
                  <a:srgbClr val="7030A0"/>
                </a:solidFill>
              </a:rPr>
              <a:t> </a:t>
            </a:r>
            <a:r>
              <a:rPr lang="ru-RU" sz="4800" b="1" i="1" dirty="0" err="1">
                <a:solidFill>
                  <a:srgbClr val="7030A0"/>
                </a:solidFill>
              </a:rPr>
              <a:t>інформації</a:t>
            </a:r>
            <a:r>
              <a:rPr lang="ru-RU" sz="4800" b="1" i="1" dirty="0">
                <a:solidFill>
                  <a:srgbClr val="7030A0"/>
                </a:solidFill>
              </a:rPr>
              <a:t>" 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42848" y="4437112"/>
            <a:ext cx="3214710" cy="1049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Підготувала</a:t>
            </a:r>
            <a:r>
              <a:rPr lang="ru-RU" sz="1600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вчитель</a:t>
            </a:r>
            <a:r>
              <a:rPr lang="ru-RU" sz="1600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інформатики</a:t>
            </a:r>
            <a:r>
              <a:rPr lang="ru-RU" sz="1600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600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Кравчина</a:t>
            </a:r>
            <a:r>
              <a:rPr lang="ru-RU" sz="1600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С.В.</a:t>
            </a:r>
            <a:r>
              <a:rPr lang="ru-RU" sz="3200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850298" cy="590506"/>
          </a:xfrm>
        </p:spPr>
        <p:txBody>
          <a:bodyPr/>
          <a:lstStyle/>
          <a:p>
            <a:r>
              <a:rPr lang="uk-UA"/>
              <a:t>Що ж таке комп'ютер? </a:t>
            </a:r>
            <a:endParaRPr lang="ru-RU" dirty="0"/>
          </a:p>
        </p:txBody>
      </p:sp>
      <p:pic>
        <p:nvPicPr>
          <p:cNvPr id="19458" name="Picture 2" descr="Результат пошуку зображень за запитом &quot;комп'юте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7928025" cy="4862522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077">
            <a:off x="2955997" y="2428444"/>
            <a:ext cx="2314575" cy="17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1000108"/>
            <a:ext cx="3786214" cy="584775"/>
          </a:xfrm>
          <a:prstGeom prst="wedgeRectCallout">
            <a:avLst>
              <a:gd name="adj1" fmla="val 65814"/>
              <a:gd name="adj2" fmla="val 1060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Системний блок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0" y="1928802"/>
            <a:ext cx="2071703" cy="584775"/>
          </a:xfrm>
          <a:prstGeom prst="wedgeRectCallout">
            <a:avLst>
              <a:gd name="adj1" fmla="val -54276"/>
              <a:gd name="adj2" fmla="val 1829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Монітор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0826" y="4786322"/>
            <a:ext cx="2143140" cy="584775"/>
          </a:xfrm>
          <a:prstGeom prst="wedgeRectCallout">
            <a:avLst>
              <a:gd name="adj1" fmla="val -59941"/>
              <a:gd name="adj2" fmla="val 12835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Миша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43578"/>
            <a:ext cx="3178673" cy="584775"/>
          </a:xfrm>
          <a:prstGeom prst="wedgeRectCallout">
            <a:avLst>
              <a:gd name="adj1" fmla="val 84992"/>
              <a:gd name="adj2" fmla="val -230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Клавіатура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0958" y="3071810"/>
            <a:ext cx="1643042" cy="461665"/>
          </a:xfrm>
          <a:prstGeom prst="wedgeRectCallout">
            <a:avLst>
              <a:gd name="adj1" fmla="val -59941"/>
              <a:gd name="adj2" fmla="val 12835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Колонки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Хмара 3">
            <a:extLst>
              <a:ext uri="{FF2B5EF4-FFF2-40B4-BE49-F238E27FC236}">
                <a16:creationId xmlns:a16="http://schemas.microsoft.com/office/drawing/2014/main" id="{CEE30193-23B3-46A3-8D1E-85DB89874564}"/>
              </a:ext>
            </a:extLst>
          </p:cNvPr>
          <p:cNvSpPr/>
          <p:nvPr/>
        </p:nvSpPr>
        <p:spPr>
          <a:xfrm>
            <a:off x="2962888" y="2132856"/>
            <a:ext cx="3233143" cy="2190530"/>
          </a:xfrm>
          <a:prstGeom prst="cloud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Пристрої введення інформації</a:t>
            </a: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49455BC9-27E1-4001-9422-ED05C04454CB}"/>
              </a:ext>
            </a:extLst>
          </p:cNvPr>
          <p:cNvSpPr/>
          <p:nvPr/>
        </p:nvSpPr>
        <p:spPr>
          <a:xfrm>
            <a:off x="263511" y="1930954"/>
            <a:ext cx="2699377" cy="1038582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комп’ютерна миша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D21B2A-EBE3-41CA-935D-52ABBE73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94" y="455610"/>
            <a:ext cx="2336503" cy="13810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D5B5A0-2197-4071-ADB0-8945B26F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68" y="129605"/>
            <a:ext cx="3061265" cy="1182727"/>
          </a:xfrm>
          <a:prstGeom prst="rect">
            <a:avLst/>
          </a:prstGeom>
        </p:spPr>
      </p:pic>
      <p:sp>
        <p:nvSpPr>
          <p:cNvPr id="11" name="Скругленный прямоугольник 1">
            <a:extLst>
              <a:ext uri="{FF2B5EF4-FFF2-40B4-BE49-F238E27FC236}">
                <a16:creationId xmlns:a16="http://schemas.microsoft.com/office/drawing/2014/main" id="{168AC634-DE88-4F0C-B6FB-701C2669E544}"/>
              </a:ext>
            </a:extLst>
          </p:cNvPr>
          <p:cNvSpPr/>
          <p:nvPr/>
        </p:nvSpPr>
        <p:spPr>
          <a:xfrm>
            <a:off x="3645389" y="1356959"/>
            <a:ext cx="2547716" cy="569813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клавіатура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9E4C92-1BA5-488E-ACCA-1FF648F43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32233" y="455611"/>
            <a:ext cx="1713038" cy="1646386"/>
          </a:xfrm>
          <a:prstGeom prst="rect">
            <a:avLst/>
          </a:prstGeom>
        </p:spPr>
      </p:pic>
      <p:sp>
        <p:nvSpPr>
          <p:cNvPr id="15" name="Скругленный прямоугольник 34">
            <a:extLst>
              <a:ext uri="{FF2B5EF4-FFF2-40B4-BE49-F238E27FC236}">
                <a16:creationId xmlns:a16="http://schemas.microsoft.com/office/drawing/2014/main" id="{5A1B421F-52C6-474C-8828-04F896B46F84}"/>
              </a:ext>
            </a:extLst>
          </p:cNvPr>
          <p:cNvSpPr/>
          <p:nvPr/>
        </p:nvSpPr>
        <p:spPr>
          <a:xfrm>
            <a:off x="6685170" y="2199637"/>
            <a:ext cx="2195319" cy="501215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мікрофон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E176E9-8D0B-41F8-A90B-E0FA328A6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59" y="3063856"/>
            <a:ext cx="1904038" cy="2459382"/>
          </a:xfrm>
          <a:prstGeom prst="rect">
            <a:avLst/>
          </a:prstGeom>
        </p:spPr>
      </p:pic>
      <p:sp>
        <p:nvSpPr>
          <p:cNvPr id="17" name="Скругленный прямоугольник 30">
            <a:extLst>
              <a:ext uri="{FF2B5EF4-FFF2-40B4-BE49-F238E27FC236}">
                <a16:creationId xmlns:a16="http://schemas.microsoft.com/office/drawing/2014/main" id="{ABE7F2BA-500A-407E-9B64-AC0C60AB5122}"/>
              </a:ext>
            </a:extLst>
          </p:cNvPr>
          <p:cNvSpPr/>
          <p:nvPr/>
        </p:nvSpPr>
        <p:spPr>
          <a:xfrm>
            <a:off x="2404272" y="4770430"/>
            <a:ext cx="1587580" cy="501872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сканер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328C87-D222-4A88-A188-5EC1C5BDB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710" y="2929133"/>
            <a:ext cx="1528043" cy="1994621"/>
          </a:xfrm>
          <a:prstGeom prst="rect">
            <a:avLst/>
          </a:prstGeom>
        </p:spPr>
      </p:pic>
      <p:sp>
        <p:nvSpPr>
          <p:cNvPr id="19" name="Скругленный прямоугольник 33">
            <a:extLst>
              <a:ext uri="{FF2B5EF4-FFF2-40B4-BE49-F238E27FC236}">
                <a16:creationId xmlns:a16="http://schemas.microsoft.com/office/drawing/2014/main" id="{713D7ADC-4477-4E5D-8015-93D70502CB0D}"/>
              </a:ext>
            </a:extLst>
          </p:cNvPr>
          <p:cNvSpPr/>
          <p:nvPr/>
        </p:nvSpPr>
        <p:spPr>
          <a:xfrm>
            <a:off x="4662099" y="5021366"/>
            <a:ext cx="2726460" cy="721567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веб-камера</a:t>
            </a:r>
          </a:p>
        </p:txBody>
      </p:sp>
    </p:spTree>
    <p:extLst>
      <p:ext uri="{BB962C8B-B14F-4D97-AF65-F5344CB8AC3E}">
        <p14:creationId xmlns:p14="http://schemas.microsoft.com/office/powerpoint/2010/main" val="25839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ьтат пошуку зображень за запитом &quot;смешарики еж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558" y="3933056"/>
            <a:ext cx="1867442" cy="19813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4290"/>
            <a:ext cx="5005166" cy="812292"/>
          </a:xfrm>
        </p:spPr>
        <p:txBody>
          <a:bodyPr>
            <a:normAutofit fontScale="90000"/>
          </a:bodyPr>
          <a:lstStyle/>
          <a:p>
            <a:br>
              <a:rPr lang="ru-RU" b="1" u="sng" dirty="0"/>
            </a:br>
            <a:r>
              <a:rPr lang="ru-RU" sz="4400" b="1" u="sng" dirty="0" err="1">
                <a:solidFill>
                  <a:srgbClr val="002060"/>
                </a:solidFill>
              </a:rPr>
              <a:t>Фізкультхвилинка</a:t>
            </a:r>
            <a:br>
              <a:rPr lang="ru-RU" b="1" u="sng" dirty="0"/>
            </a:br>
            <a:r>
              <a:rPr lang="uk-UA" b="1" u="sng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359" y="810412"/>
            <a:ext cx="7247727" cy="5786454"/>
          </a:xfrm>
        </p:spPr>
        <p:txBody>
          <a:bodyPr>
            <a:normAutofit/>
          </a:bodyPr>
          <a:lstStyle/>
          <a:p>
            <a:pPr lvl="0" fontAlgn="base"/>
            <a:r>
              <a:rPr lang="ru-RU" b="1" dirty="0"/>
              <a:t> </a:t>
            </a:r>
            <a:r>
              <a:rPr lang="ru-RU" sz="2400" b="1" dirty="0" err="1"/>
              <a:t>Відстань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очей до </a:t>
            </a:r>
            <a:r>
              <a:rPr lang="ru-RU" sz="2400" b="1" dirty="0" err="1"/>
              <a:t>екрану</a:t>
            </a:r>
            <a:r>
              <a:rPr lang="ru-RU" sz="2400" b="1" dirty="0"/>
              <a:t> </a:t>
            </a:r>
            <a:r>
              <a:rPr lang="ru-RU" sz="2400" b="1" dirty="0" err="1"/>
              <a:t>монітора</a:t>
            </a:r>
            <a:r>
              <a:rPr lang="ru-RU" sz="2400" b="1" dirty="0"/>
              <a:t> – 20 см</a:t>
            </a:r>
          </a:p>
          <a:p>
            <a:pPr lvl="0" fontAlgn="base"/>
            <a:r>
              <a:rPr lang="ru-RU" sz="2400" b="1" dirty="0"/>
              <a:t>В </a:t>
            </a:r>
            <a:r>
              <a:rPr lang="ru-RU" sz="2400" b="1" dirty="0" err="1"/>
              <a:t>комп’ютерний</a:t>
            </a:r>
            <a:r>
              <a:rPr lang="ru-RU" sz="2400" b="1" dirty="0"/>
              <a:t> </a:t>
            </a:r>
            <a:r>
              <a:rPr lang="ru-RU" sz="2400" b="1" dirty="0" err="1"/>
              <a:t>клас</a:t>
            </a:r>
            <a:r>
              <a:rPr lang="ru-RU" sz="2400" b="1" dirty="0"/>
              <a:t> </a:t>
            </a:r>
            <a:r>
              <a:rPr lang="ru-RU" sz="2400" b="1" dirty="0" err="1"/>
              <a:t>діти</a:t>
            </a:r>
            <a:r>
              <a:rPr lang="ru-RU" sz="2400" b="1" dirty="0"/>
              <a:t> </a:t>
            </a:r>
            <a:r>
              <a:rPr lang="ru-RU" sz="2400" b="1" dirty="0" err="1"/>
              <a:t>заходять</a:t>
            </a:r>
            <a:r>
              <a:rPr lang="ru-RU" sz="2400" b="1" dirty="0"/>
              <a:t> </a:t>
            </a:r>
            <a:r>
              <a:rPr lang="ru-RU" sz="2400" b="1" dirty="0" err="1"/>
              <a:t>спокійно</a:t>
            </a:r>
            <a:r>
              <a:rPr lang="ru-RU" sz="2400" b="1" dirty="0"/>
              <a:t>, не </a:t>
            </a:r>
            <a:r>
              <a:rPr lang="ru-RU" sz="2400" b="1" dirty="0" err="1"/>
              <a:t>штовхаючи</a:t>
            </a:r>
            <a:r>
              <a:rPr lang="ru-RU" sz="2400" b="1" dirty="0"/>
              <a:t> один одного</a:t>
            </a:r>
          </a:p>
          <a:p>
            <a:pPr lvl="0" fontAlgn="base"/>
            <a:r>
              <a:rPr lang="ru-RU" sz="2400" b="1" dirty="0"/>
              <a:t> За </a:t>
            </a:r>
            <a:r>
              <a:rPr lang="ru-RU" sz="2400" b="1" dirty="0" err="1"/>
              <a:t>комп’ютером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їсти</a:t>
            </a:r>
            <a:r>
              <a:rPr lang="ru-RU" sz="2400" b="1" dirty="0"/>
              <a:t> та </a:t>
            </a:r>
            <a:r>
              <a:rPr lang="ru-RU" sz="2400" b="1" dirty="0" err="1"/>
              <a:t>пити</a:t>
            </a:r>
            <a:endParaRPr lang="ru-RU" sz="2400" b="1" dirty="0"/>
          </a:p>
          <a:p>
            <a:pPr lvl="0" fontAlgn="base"/>
            <a:r>
              <a:rPr lang="ru-RU" sz="2400" b="1" dirty="0" err="1"/>
              <a:t>Працюючи</a:t>
            </a:r>
            <a:r>
              <a:rPr lang="ru-RU" sz="2400" b="1" dirty="0"/>
              <a:t> з </a:t>
            </a:r>
            <a:r>
              <a:rPr lang="ru-RU" sz="2400" b="1" dirty="0" err="1"/>
              <a:t>клавіатурою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спокійно</a:t>
            </a:r>
            <a:r>
              <a:rPr lang="ru-RU" sz="2400" b="1" dirty="0"/>
              <a:t> і </a:t>
            </a:r>
            <a:r>
              <a:rPr lang="ru-RU" sz="2400" b="1" dirty="0" err="1"/>
              <a:t>легенько</a:t>
            </a:r>
            <a:r>
              <a:rPr lang="ru-RU" sz="2400" b="1" dirty="0"/>
              <a:t> </a:t>
            </a:r>
            <a:r>
              <a:rPr lang="ru-RU" sz="2400" b="1" dirty="0" err="1"/>
              <a:t>натискати</a:t>
            </a:r>
            <a:r>
              <a:rPr lang="ru-RU" sz="2400" b="1" dirty="0"/>
              <a:t> на </a:t>
            </a:r>
            <a:r>
              <a:rPr lang="ru-RU" sz="2400" b="1" dirty="0" err="1"/>
              <a:t>клавіші</a:t>
            </a:r>
            <a:endParaRPr lang="ru-RU" sz="2400" b="1" dirty="0"/>
          </a:p>
          <a:p>
            <a:pPr lvl="0" fontAlgn="base"/>
            <a:r>
              <a:rPr lang="ru-RU" sz="2400" b="1" dirty="0"/>
              <a:t> </a:t>
            </a:r>
            <a:r>
              <a:rPr lang="ru-RU" sz="2400" b="1" dirty="0" err="1"/>
              <a:t>Працювати</a:t>
            </a:r>
            <a:r>
              <a:rPr lang="ru-RU" sz="2400" b="1" dirty="0"/>
              <a:t> за </a:t>
            </a:r>
            <a:r>
              <a:rPr lang="ru-RU" sz="2400" b="1" dirty="0" err="1"/>
              <a:t>комп’ютером</a:t>
            </a:r>
            <a:r>
              <a:rPr lang="ru-RU" sz="2400" b="1" dirty="0"/>
              <a:t> треба </a:t>
            </a:r>
            <a:r>
              <a:rPr lang="ru-RU" sz="2400" b="1" dirty="0" err="1"/>
              <a:t>чистими</a:t>
            </a:r>
            <a:r>
              <a:rPr lang="ru-RU" sz="2400" b="1" dirty="0"/>
              <a:t> і сухими руками</a:t>
            </a:r>
          </a:p>
          <a:p>
            <a:pPr lvl="0" fontAlgn="base"/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торкатися</a:t>
            </a:r>
            <a:r>
              <a:rPr lang="ru-RU" sz="2400" b="1" dirty="0"/>
              <a:t> </a:t>
            </a:r>
            <a:r>
              <a:rPr lang="ru-RU" sz="2400" b="1" dirty="0" err="1"/>
              <a:t>дротів</a:t>
            </a:r>
            <a:r>
              <a:rPr lang="ru-RU" sz="2400" b="1" dirty="0"/>
              <a:t> та розеток</a:t>
            </a:r>
          </a:p>
          <a:p>
            <a:pPr lvl="0" fontAlgn="base"/>
            <a:r>
              <a:rPr lang="ru-RU" sz="2400" b="1" dirty="0"/>
              <a:t> </a:t>
            </a:r>
            <a:r>
              <a:rPr lang="ru-RU" sz="2400" b="1" dirty="0" err="1"/>
              <a:t>Починаємо</a:t>
            </a:r>
            <a:r>
              <a:rPr lang="ru-RU" sz="2400" b="1" dirty="0"/>
              <a:t> роботу за </a:t>
            </a:r>
            <a:r>
              <a:rPr lang="ru-RU" sz="2400" b="1" dirty="0" err="1"/>
              <a:t>комп’ютером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з </a:t>
            </a:r>
            <a:r>
              <a:rPr lang="ru-RU" sz="2400" b="1" dirty="0" err="1"/>
              <a:t>дозволу</a:t>
            </a:r>
            <a:r>
              <a:rPr lang="ru-RU" sz="2400" b="1" dirty="0"/>
              <a:t> учителя</a:t>
            </a:r>
          </a:p>
          <a:p>
            <a:pPr lvl="0" fontAlgn="base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Хмара 3">
            <a:extLst>
              <a:ext uri="{FF2B5EF4-FFF2-40B4-BE49-F238E27FC236}">
                <a16:creationId xmlns:a16="http://schemas.microsoft.com/office/drawing/2014/main" id="{CEE30193-23B3-46A3-8D1E-85DB89874564}"/>
              </a:ext>
            </a:extLst>
          </p:cNvPr>
          <p:cNvSpPr/>
          <p:nvPr/>
        </p:nvSpPr>
        <p:spPr>
          <a:xfrm>
            <a:off x="3106813" y="2337013"/>
            <a:ext cx="3233143" cy="2190530"/>
          </a:xfrm>
          <a:prstGeom prst="cloud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Пристрої виведення інформації</a:t>
            </a: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49455BC9-27E1-4001-9422-ED05C04454CB}"/>
              </a:ext>
            </a:extLst>
          </p:cNvPr>
          <p:cNvSpPr/>
          <p:nvPr/>
        </p:nvSpPr>
        <p:spPr>
          <a:xfrm>
            <a:off x="263511" y="1930954"/>
            <a:ext cx="2699377" cy="1038582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 монітор</a:t>
            </a:r>
          </a:p>
        </p:txBody>
      </p:sp>
      <p:sp>
        <p:nvSpPr>
          <p:cNvPr id="11" name="Скругленный прямоугольник 1">
            <a:extLst>
              <a:ext uri="{FF2B5EF4-FFF2-40B4-BE49-F238E27FC236}">
                <a16:creationId xmlns:a16="http://schemas.microsoft.com/office/drawing/2014/main" id="{168AC634-DE88-4F0C-B6FB-701C2669E544}"/>
              </a:ext>
            </a:extLst>
          </p:cNvPr>
          <p:cNvSpPr/>
          <p:nvPr/>
        </p:nvSpPr>
        <p:spPr>
          <a:xfrm>
            <a:off x="3603525" y="1551727"/>
            <a:ext cx="2547716" cy="569813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ysClr val="windowText" lastClr="000000"/>
                </a:solidFill>
              </a:rPr>
              <a:t>проєктор</a:t>
            </a:r>
            <a:endParaRPr lang="uk-U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34">
            <a:extLst>
              <a:ext uri="{FF2B5EF4-FFF2-40B4-BE49-F238E27FC236}">
                <a16:creationId xmlns:a16="http://schemas.microsoft.com/office/drawing/2014/main" id="{5A1B421F-52C6-474C-8828-04F896B46F84}"/>
              </a:ext>
            </a:extLst>
          </p:cNvPr>
          <p:cNvSpPr/>
          <p:nvPr/>
        </p:nvSpPr>
        <p:spPr>
          <a:xfrm>
            <a:off x="6685170" y="2199637"/>
            <a:ext cx="2195319" cy="501215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колонки</a:t>
            </a:r>
          </a:p>
        </p:txBody>
      </p:sp>
      <p:sp>
        <p:nvSpPr>
          <p:cNvPr id="17" name="Скругленный прямоугольник 30">
            <a:extLst>
              <a:ext uri="{FF2B5EF4-FFF2-40B4-BE49-F238E27FC236}">
                <a16:creationId xmlns:a16="http://schemas.microsoft.com/office/drawing/2014/main" id="{ABE7F2BA-500A-407E-9B64-AC0C60AB5122}"/>
              </a:ext>
            </a:extLst>
          </p:cNvPr>
          <p:cNvSpPr/>
          <p:nvPr/>
        </p:nvSpPr>
        <p:spPr>
          <a:xfrm>
            <a:off x="1685839" y="5207089"/>
            <a:ext cx="2236411" cy="535844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навушники</a:t>
            </a:r>
          </a:p>
        </p:txBody>
      </p:sp>
      <p:sp>
        <p:nvSpPr>
          <p:cNvPr id="19" name="Скругленный прямоугольник 33">
            <a:extLst>
              <a:ext uri="{FF2B5EF4-FFF2-40B4-BE49-F238E27FC236}">
                <a16:creationId xmlns:a16="http://schemas.microsoft.com/office/drawing/2014/main" id="{713D7ADC-4477-4E5D-8015-93D70502CB0D}"/>
              </a:ext>
            </a:extLst>
          </p:cNvPr>
          <p:cNvSpPr/>
          <p:nvPr/>
        </p:nvSpPr>
        <p:spPr>
          <a:xfrm>
            <a:off x="4662099" y="5021366"/>
            <a:ext cx="2726460" cy="721567"/>
          </a:xfrm>
          <a:prstGeom prst="roundRect">
            <a:avLst/>
          </a:prstGeom>
          <a:noFill/>
          <a:ln w="381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</a:rPr>
              <a:t>принтер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16B9E2-A11B-410E-A052-7A7630E8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7" y="164800"/>
            <a:ext cx="1390008" cy="17314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4DB16A-11DD-4AC4-8B28-49DB0AF9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37" y="312289"/>
            <a:ext cx="1716387" cy="13961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B3B8AB-62E8-430E-B706-3A6621308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041" y="102171"/>
            <a:ext cx="1694835" cy="1396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BFFB69-5197-405E-943A-EEB78601C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83" y="3314026"/>
            <a:ext cx="2097205" cy="1707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606F69-98B6-49D9-9502-D5665DBC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956" y="2693580"/>
            <a:ext cx="209720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542" y="177173"/>
            <a:ext cx="6850298" cy="74085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i="1" dirty="0">
                <a:solidFill>
                  <a:srgbClr val="002060"/>
                </a:solidFill>
              </a:rPr>
              <a:t>Вправа для очей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26626" name="AutoShape 2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Мультимедіа з Інтернету 4" title="Фізкультхвилинка для очей">
            <a:hlinkClick r:id="" action="ppaction://media"/>
            <a:extLst>
              <a:ext uri="{FF2B5EF4-FFF2-40B4-BE49-F238E27FC236}">
                <a16:creationId xmlns:a16="http://schemas.microsoft.com/office/drawing/2014/main" id="{7C835B5B-7A09-4141-B3B7-62AE0C04A7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4072" y="1340768"/>
            <a:ext cx="6912768" cy="4464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Робота за комп'ютером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sz="2800" dirty="0"/>
              <a:t>1. </a:t>
            </a:r>
            <a:r>
              <a:rPr lang="ru-RU" sz="2800" dirty="0" err="1"/>
              <a:t>Повторення</a:t>
            </a:r>
            <a:r>
              <a:rPr lang="ru-RU" sz="2800" dirty="0"/>
              <a:t> правил </a:t>
            </a:r>
            <a:r>
              <a:rPr lang="ru-RU" sz="2800" dirty="0" err="1"/>
              <a:t>роботи</a:t>
            </a:r>
            <a:r>
              <a:rPr lang="ru-RU" sz="2800" dirty="0"/>
              <a:t> за </a:t>
            </a:r>
            <a:r>
              <a:rPr lang="ru-RU" sz="2800" dirty="0" err="1"/>
              <a:t>комп'ютером</a:t>
            </a:r>
            <a:endParaRPr lang="ru-RU" sz="2800" dirty="0"/>
          </a:p>
          <a:p>
            <a:pPr marL="45720" indent="0" fontAlgn="base">
              <a:buNone/>
            </a:pPr>
            <a:r>
              <a:rPr lang="ru-RU" sz="2800" dirty="0"/>
              <a:t>2. 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uk-UA" sz="2800" dirty="0"/>
              <a:t> </a:t>
            </a:r>
            <a:endParaRPr lang="ru-RU" sz="2800" dirty="0"/>
          </a:p>
          <a:p>
            <a:r>
              <a:rPr lang="uk-UA" sz="2800" i="1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https://learningapps.org/view2761186</a:t>
            </a:r>
            <a:r>
              <a:rPr lang="uk-UA" sz="2800" i="1" dirty="0">
                <a:solidFill>
                  <a:srgbClr val="002060"/>
                </a:solidFill>
              </a:rPr>
              <a:t> </a:t>
            </a:r>
            <a:endParaRPr lang="uk-UA" sz="2800" dirty="0">
              <a:solidFill>
                <a:srgbClr val="002060"/>
              </a:solidFill>
            </a:endParaRPr>
          </a:p>
          <a:p>
            <a:r>
              <a:rPr lang="uk-UA" sz="2800" i="1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https://learningapps.org/view14414381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532" y="58139"/>
            <a:ext cx="5581538" cy="1117842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002060"/>
                </a:solidFill>
              </a:rPr>
              <a:t>Гра</a:t>
            </a:r>
            <a:r>
              <a:rPr lang="ru-RU" sz="4000" b="1" i="1" dirty="0">
                <a:solidFill>
                  <a:srgbClr val="002060"/>
                </a:solidFill>
              </a:rPr>
              <a:t> «</a:t>
            </a:r>
            <a:r>
              <a:rPr lang="uk-UA" sz="4000" b="1" i="1" dirty="0">
                <a:solidFill>
                  <a:srgbClr val="002060"/>
                </a:solidFill>
              </a:rPr>
              <a:t>Так/ні</a:t>
            </a:r>
            <a:r>
              <a:rPr lang="ru-RU" sz="4000" i="1" dirty="0">
                <a:solidFill>
                  <a:srgbClr val="002060"/>
                </a:solidFill>
              </a:rPr>
              <a:t>»</a:t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3"/>
            <a:ext cx="6851142" cy="3071834"/>
          </a:xfrm>
        </p:spPr>
        <p:txBody>
          <a:bodyPr/>
          <a:lstStyle/>
          <a:p>
            <a:pPr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8674" name="Picture 2" descr="Результат пошуку зображень за запитом &quot;смешари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67"/>
            <a:ext cx="2502317" cy="940971"/>
          </a:xfrm>
          <a:prstGeom prst="rect">
            <a:avLst/>
          </a:prstGeom>
          <a:noFill/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6213BF6-7B2F-41EE-9B61-870D4EE1F1D5}"/>
              </a:ext>
            </a:extLst>
          </p:cNvPr>
          <p:cNvSpPr/>
          <p:nvPr/>
        </p:nvSpPr>
        <p:spPr>
          <a:xfrm>
            <a:off x="406968" y="893501"/>
            <a:ext cx="7981455" cy="590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Комп’ютер  - це універсальний пристрій для роботи з інформацією.</a:t>
            </a:r>
            <a:endParaRPr lang="uk-UA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Принтер – це пристрій введення інформації</a:t>
            </a:r>
            <a:endParaRPr lang="uk-UA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Колонки і навушники виводять графічну інформацію.</a:t>
            </a:r>
            <a:endParaRPr lang="uk-UA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Мікрофон це пристрій для роботи зі звуковою інформацією.</a:t>
            </a:r>
            <a:endParaRPr lang="uk-UA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Флеш-накопичувач, лазерний диск, жорсткий диск – це пристрої для зберігання інформації .</a:t>
            </a:r>
            <a:endParaRPr lang="uk-UA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Джойстик, руль і педалі – це пристрої виведення інформації.</a:t>
            </a:r>
            <a:endParaRPr lang="uk-UA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 3-А класу дуже розумні та відповідальні.</a:t>
            </a:r>
            <a:endParaRPr lang="uk-UA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i="1" dirty="0">
                <a:solidFill>
                  <a:srgbClr val="002060"/>
                </a:solidFill>
              </a:rPr>
              <a:t>Дякую за увагу!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447" y="2116945"/>
            <a:ext cx="3571900" cy="4014801"/>
          </a:xfrm>
        </p:spPr>
        <p:txBody>
          <a:bodyPr>
            <a:normAutofit/>
          </a:bodyPr>
          <a:lstStyle/>
          <a:p>
            <a:r>
              <a:rPr lang="uk-UA" sz="3600" i="1" dirty="0">
                <a:solidFill>
                  <a:srgbClr val="002060"/>
                </a:solidFill>
              </a:rPr>
              <a:t>Не забудьте про «</a:t>
            </a:r>
            <a:r>
              <a:rPr lang="uk-UA" sz="3600" i="1" dirty="0" err="1">
                <a:solidFill>
                  <a:srgbClr val="002060"/>
                </a:solidFill>
              </a:rPr>
              <a:t>Смайлик</a:t>
            </a:r>
            <a:r>
              <a:rPr lang="uk-UA" sz="3600" i="1" dirty="0">
                <a:solidFill>
                  <a:srgbClr val="002060"/>
                </a:solidFill>
              </a:rPr>
              <a:t> настрою» </a:t>
            </a:r>
          </a:p>
          <a:p>
            <a:endParaRPr lang="ru-RU" sz="3600" dirty="0"/>
          </a:p>
        </p:txBody>
      </p:sp>
      <p:sp>
        <p:nvSpPr>
          <p:cNvPr id="27650" name="AutoShape 2" descr="Результат пошуку зображень за запитом &quot;смешарики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Результат пошуку зображень за запитом &quot;смешарики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Результат пошуку зображень за запитом &quot;смешарики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5" name="Picture 7" descr="F:\книга\regnum_picture_147318575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352925" cy="4000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643834" cy="785818"/>
          </a:xfrm>
        </p:spPr>
        <p:txBody>
          <a:bodyPr>
            <a:noAutofit/>
          </a:bodyPr>
          <a:lstStyle/>
          <a:p>
            <a:pPr algn="r"/>
            <a:r>
              <a:rPr lang="uk-UA" sz="6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6600" dirty="0" err="1">
                <a:solidFill>
                  <a:srgbClr val="FF0000"/>
                </a:solidFill>
                <a:latin typeface="Monotype Corsiva" pitchFamily="66" charset="0"/>
              </a:rPr>
              <a:t>Смайлики</a:t>
            </a:r>
            <a:r>
              <a:rPr lang="uk-UA" sz="6600" dirty="0">
                <a:solidFill>
                  <a:srgbClr val="FF0000"/>
                </a:solidFill>
                <a:latin typeface="Monotype Corsiva" pitchFamily="66" charset="0"/>
              </a:rPr>
              <a:t> настрою 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E82EF190-4B5A-4BB4-A317-16540740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30" y="1082168"/>
            <a:ext cx="1858193" cy="17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6034AECD-5361-4A7C-A1AF-4413A0CF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30" y="2767353"/>
            <a:ext cx="1858193" cy="16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>
            <a:extLst>
              <a:ext uri="{FF2B5EF4-FFF2-40B4-BE49-F238E27FC236}">
                <a16:creationId xmlns:a16="http://schemas.microsoft.com/office/drawing/2014/main" id="{FD75E7FE-0995-4B88-8BE8-29051CEB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30" y="4414368"/>
            <a:ext cx="1858193" cy="14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1A6C2BE-04CC-4663-9CE8-5FA27E8E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79D5704-BA41-4EB9-A4AC-6F231D19387A}"/>
              </a:ext>
            </a:extLst>
          </p:cNvPr>
          <p:cNvSpPr/>
          <p:nvPr/>
        </p:nvSpPr>
        <p:spPr>
          <a:xfrm>
            <a:off x="1331640" y="1146534"/>
            <a:ext cx="48260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Покажіть, будь ласка, </a:t>
            </a:r>
            <a:r>
              <a:rPr lang="uk-UA" sz="4000" dirty="0" err="1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смайлик</a:t>
            </a:r>
            <a:r>
              <a:rPr lang="uk-UA" sz="40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який найбільше відповідає вашому теперішньому настрою. </a:t>
            </a:r>
            <a:endParaRPr lang="uk-UA" sz="4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FFF3BD-AF08-4956-8E17-5FE46C6C4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514632"/>
            <a:ext cx="2935140" cy="17819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3E292E-0E1F-4598-90F8-A0467081C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652" y="4514631"/>
            <a:ext cx="3197350" cy="178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6850298" cy="109804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 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2C4EA3-1359-4088-A818-E86EBD19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51653"/>
            <a:ext cx="7689112" cy="2242660"/>
          </a:xfrm>
          <a:prstGeom prst="rect">
            <a:avLst/>
          </a:prstGeom>
        </p:spPr>
      </p:pic>
      <p:sp>
        <p:nvSpPr>
          <p:cNvPr id="4" name="Хмара 3">
            <a:extLst>
              <a:ext uri="{FF2B5EF4-FFF2-40B4-BE49-F238E27FC236}">
                <a16:creationId xmlns:a16="http://schemas.microsoft.com/office/drawing/2014/main" id="{CEE30193-23B3-46A3-8D1E-85DB89874564}"/>
              </a:ext>
            </a:extLst>
          </p:cNvPr>
          <p:cNvSpPr/>
          <p:nvPr/>
        </p:nvSpPr>
        <p:spPr>
          <a:xfrm>
            <a:off x="1323570" y="263011"/>
            <a:ext cx="6336704" cy="2098645"/>
          </a:xfrm>
          <a:prstGeom prst="cloud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rgbClr val="002060"/>
                </a:solidFill>
              </a:rPr>
              <a:t>Клавіатура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6850298" cy="109804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4" name="Хмара 3">
            <a:extLst>
              <a:ext uri="{FF2B5EF4-FFF2-40B4-BE49-F238E27FC236}">
                <a16:creationId xmlns:a16="http://schemas.microsoft.com/office/drawing/2014/main" id="{CEE30193-23B3-46A3-8D1E-85DB89874564}"/>
              </a:ext>
            </a:extLst>
          </p:cNvPr>
          <p:cNvSpPr/>
          <p:nvPr/>
        </p:nvSpPr>
        <p:spPr>
          <a:xfrm>
            <a:off x="1323570" y="263011"/>
            <a:ext cx="6336704" cy="2098645"/>
          </a:xfrm>
          <a:prstGeom prst="cloud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rgbClr val="002060"/>
                </a:solidFill>
              </a:rPr>
              <a:t> Принтер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A242B-1664-488C-8671-0A9062C3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18" y="2906864"/>
            <a:ext cx="715016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6850298" cy="109804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4" name="Хмара 3">
            <a:extLst>
              <a:ext uri="{FF2B5EF4-FFF2-40B4-BE49-F238E27FC236}">
                <a16:creationId xmlns:a16="http://schemas.microsoft.com/office/drawing/2014/main" id="{CEE30193-23B3-46A3-8D1E-85DB89874564}"/>
              </a:ext>
            </a:extLst>
          </p:cNvPr>
          <p:cNvSpPr/>
          <p:nvPr/>
        </p:nvSpPr>
        <p:spPr>
          <a:xfrm>
            <a:off x="1323570" y="263011"/>
            <a:ext cx="6336704" cy="2098645"/>
          </a:xfrm>
          <a:prstGeom prst="cloud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rgbClr val="002060"/>
                </a:solidFill>
              </a:rPr>
              <a:t>  Мишка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78A97-99F6-4DA5-810B-2C9A79AA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83347"/>
            <a:ext cx="5976664" cy="25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6850298" cy="109804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4" name="Хмара 3">
            <a:extLst>
              <a:ext uri="{FF2B5EF4-FFF2-40B4-BE49-F238E27FC236}">
                <a16:creationId xmlns:a16="http://schemas.microsoft.com/office/drawing/2014/main" id="{CEE30193-23B3-46A3-8D1E-85DB89874564}"/>
              </a:ext>
            </a:extLst>
          </p:cNvPr>
          <p:cNvSpPr/>
          <p:nvPr/>
        </p:nvSpPr>
        <p:spPr>
          <a:xfrm>
            <a:off x="1323570" y="263011"/>
            <a:ext cx="6336704" cy="2098645"/>
          </a:xfrm>
          <a:prstGeom prst="cloud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rgbClr val="002060"/>
                </a:solidFill>
              </a:rPr>
              <a:t>   Монітор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1D4218-0703-43EE-A008-2A99B6D1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6" y="2668412"/>
            <a:ext cx="7395335" cy="22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6850298" cy="109804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4" name="Хмара 3">
            <a:extLst>
              <a:ext uri="{FF2B5EF4-FFF2-40B4-BE49-F238E27FC236}">
                <a16:creationId xmlns:a16="http://schemas.microsoft.com/office/drawing/2014/main" id="{CEE30193-23B3-46A3-8D1E-85DB89874564}"/>
              </a:ext>
            </a:extLst>
          </p:cNvPr>
          <p:cNvSpPr/>
          <p:nvPr/>
        </p:nvSpPr>
        <p:spPr>
          <a:xfrm>
            <a:off x="809976" y="263011"/>
            <a:ext cx="7395334" cy="2247200"/>
          </a:xfrm>
          <a:prstGeom prst="cloud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rgbClr val="002060"/>
                </a:solidFill>
              </a:rPr>
              <a:t>Вправа «Мікрофон»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345B527-6E9A-4675-9506-4009907C6780}"/>
              </a:ext>
            </a:extLst>
          </p:cNvPr>
          <p:cNvSpPr/>
          <p:nvPr/>
        </p:nvSpPr>
        <p:spPr>
          <a:xfrm>
            <a:off x="683568" y="3105835"/>
            <a:ext cx="7521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Пригадаємо, як комп’ютер допомагає вам та вашим батькам у житті?</a:t>
            </a:r>
            <a:endParaRPr lang="uk-UA" sz="4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Результат пошуку зображень за запитом &quot;техніка безпеки в комп'ютерному класі&quot;"/>
          <p:cNvPicPr>
            <a:picLocks noChangeAspect="1" noChangeArrowheads="1"/>
          </p:cNvPicPr>
          <p:nvPr/>
        </p:nvPicPr>
        <p:blipFill>
          <a:blip r:embed="rId2" cstate="print"/>
          <a:srcRect t="23035"/>
          <a:stretch>
            <a:fillRect/>
          </a:stretch>
        </p:blipFill>
        <p:spPr bwMode="auto">
          <a:xfrm>
            <a:off x="723772" y="2105519"/>
            <a:ext cx="6439072" cy="3716859"/>
          </a:xfrm>
          <a:prstGeom prst="rect">
            <a:avLst/>
          </a:prstGeom>
          <a:noFill/>
        </p:spPr>
      </p:pic>
      <p:pic>
        <p:nvPicPr>
          <p:cNvPr id="9" name="Содержимое 8" descr="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00166" cy="2229792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7785" y="936277"/>
            <a:ext cx="6858048" cy="1143008"/>
          </a:xfrm>
        </p:spPr>
        <p:txBody>
          <a:bodyPr>
            <a:noAutofit/>
          </a:bodyPr>
          <a:lstStyle/>
          <a:p>
            <a:r>
              <a:rPr lang="uk-UA" sz="4000" b="1" u="sng" dirty="0">
                <a:solidFill>
                  <a:srgbClr val="002060"/>
                </a:solidFill>
                <a:latin typeface="+mn-lt"/>
              </a:rPr>
              <a:t>Згадаємо правила з ТБ під час роботи за </a:t>
            </a:r>
            <a:r>
              <a:rPr lang="uk-UA" sz="4000" b="1" u="sng" dirty="0" err="1">
                <a:solidFill>
                  <a:srgbClr val="002060"/>
                </a:solidFill>
                <a:latin typeface="+mn-lt"/>
              </a:rPr>
              <a:t>комп</a:t>
            </a:r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’</a:t>
            </a:r>
            <a:r>
              <a:rPr lang="uk-UA" sz="4000" b="1" u="sng" dirty="0" err="1">
                <a:solidFill>
                  <a:srgbClr val="002060"/>
                </a:solidFill>
                <a:latin typeface="+mn-lt"/>
              </a:rPr>
              <a:t>ютером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Результат пошуку зображень за запитом &quot;смешарики кро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429000"/>
            <a:ext cx="1500166" cy="2229792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858048" cy="1143008"/>
          </a:xfrm>
        </p:spPr>
        <p:txBody>
          <a:bodyPr>
            <a:noAutofit/>
          </a:bodyPr>
          <a:lstStyle/>
          <a:p>
            <a:r>
              <a:rPr lang="uk-UA" sz="4000" b="1" u="sng" dirty="0">
                <a:solidFill>
                  <a:srgbClr val="002060"/>
                </a:solidFill>
                <a:latin typeface="+mn-lt"/>
              </a:rPr>
              <a:t>Згадаємо 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 з </a:t>
            </a:r>
            <a:r>
              <a:rPr lang="ru-RU" sz="4000" b="1" u="sng" dirty="0" err="1">
                <a:solidFill>
                  <a:srgbClr val="002060"/>
                </a:solidFill>
                <a:latin typeface="+mn-lt"/>
              </a:rPr>
              <a:t>яких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b="1" u="sng" dirty="0" err="1">
                <a:solidFill>
                  <a:srgbClr val="002060"/>
                </a:solidFill>
                <a:latin typeface="+mn-lt"/>
              </a:rPr>
              <a:t>основних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b="1" u="sng" dirty="0" err="1">
                <a:solidFill>
                  <a:srgbClr val="002060"/>
                </a:solidFill>
                <a:latin typeface="+mn-lt"/>
              </a:rPr>
              <a:t>частин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b="1" u="sng" dirty="0" err="1">
                <a:solidFill>
                  <a:srgbClr val="002060"/>
                </a:solidFill>
                <a:latin typeface="+mn-lt"/>
              </a:rPr>
              <a:t>складається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b="1" u="sng" dirty="0" err="1">
                <a:solidFill>
                  <a:srgbClr val="002060"/>
                </a:solidFill>
                <a:latin typeface="+mn-lt"/>
              </a:rPr>
              <a:t>комп’ютер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? 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2E67949-2EE1-4AE8-83E8-6F01EE64FCDF}"/>
              </a:ext>
            </a:extLst>
          </p:cNvPr>
          <p:cNvSpPr/>
          <p:nvPr/>
        </p:nvSpPr>
        <p:spPr>
          <a:xfrm>
            <a:off x="1043608" y="2420888"/>
            <a:ext cx="6412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https://learningapps.org/view8143654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9705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809</TotalTime>
  <Words>318</Words>
  <Application>Microsoft Office PowerPoint</Application>
  <PresentationFormat>Екран (4:3)</PresentationFormat>
  <Paragraphs>66</Paragraphs>
  <Slides>17</Slides>
  <Notes>2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Monotype Corsiva</vt:lpstr>
      <vt:lpstr>Times New Roman</vt:lpstr>
      <vt:lpstr>Назад в школу (16x9)</vt:lpstr>
      <vt:lpstr>Презентація PowerPoint</vt:lpstr>
      <vt:lpstr> Смайлики настрою </vt:lpstr>
      <vt:lpstr> </vt:lpstr>
      <vt:lpstr> </vt:lpstr>
      <vt:lpstr> </vt:lpstr>
      <vt:lpstr> </vt:lpstr>
      <vt:lpstr> </vt:lpstr>
      <vt:lpstr>Згадаємо правила з ТБ під час роботи за комп’ютером</vt:lpstr>
      <vt:lpstr>Згадаємо  з яких основних частин складається комп’ютер? </vt:lpstr>
      <vt:lpstr>Що ж таке комп'ютер? </vt:lpstr>
      <vt:lpstr>Презентація PowerPoint</vt:lpstr>
      <vt:lpstr> Фізкультхвилинка  </vt:lpstr>
      <vt:lpstr>Презентація PowerPoint</vt:lpstr>
      <vt:lpstr>Вправа для очей</vt:lpstr>
      <vt:lpstr>Робота за комп'ютером</vt:lpstr>
      <vt:lpstr>Гра «Так/ні»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6</dc:title>
  <dc:creator>USER</dc:creator>
  <cp:lastModifiedBy>User</cp:lastModifiedBy>
  <cp:revision>31</cp:revision>
  <dcterms:created xsi:type="dcterms:W3CDTF">2017-11-27T13:19:18Z</dcterms:created>
  <dcterms:modified xsi:type="dcterms:W3CDTF">2022-07-07T19:02:27Z</dcterms:modified>
</cp:coreProperties>
</file>