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згадаєте, що таке меню;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Навчитеся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працювати з файлами та папками за допомогою команд контекстного меню.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Сьогодні ви: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98E510F4-D282-4E4D-B7CA-5C63644B5F56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дізнаєтеся про контекстне меню об’єктів;</a:t>
          </a:r>
        </a:p>
      </dgm:t>
    </dgm:pt>
    <dgm:pt modelId="{E4FD6E31-7569-4FAB-8466-9BAB2BA66C5F}" type="parTrans" cxnId="{E8CBBA1E-9AC5-4F2D-B8D2-2A645BCCA05C}">
      <dgm:prSet/>
      <dgm:spPr/>
      <dgm:t>
        <a:bodyPr/>
        <a:lstStyle/>
        <a:p>
          <a:endParaRPr lang="uk-UA"/>
        </a:p>
      </dgm:t>
    </dgm:pt>
    <dgm:pt modelId="{FF31250D-B13E-4687-9915-829DCDE16421}" type="sibTrans" cxnId="{E8CBBA1E-9AC5-4F2D-B8D2-2A645BCCA05C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X="-598" custLinFactNeighborY="1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3EAA5-5C40-4CB5-8D55-A703D3869B16}" type="presOf" srcId="{27894F7D-489A-491A-A4D9-7E2A96161BB1}" destId="{025CB6B8-CA2B-431B-8414-06FEB88A9357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E9CE7E98-E4A6-4335-806B-D8935DD418B6}" type="presOf" srcId="{98E510F4-D282-4E4D-B7CA-5C63644B5F56}" destId="{025CB6B8-CA2B-431B-8414-06FEB88A9357}" srcOrd="0" destOrd="1" presId="urn:microsoft.com/office/officeart/2005/8/layout/vList2"/>
    <dgm:cxn modelId="{E8CBBA1E-9AC5-4F2D-B8D2-2A645BCCA05C}" srcId="{60CDE318-31FA-4F04-9607-291D96EE6197}" destId="{98E510F4-D282-4E4D-B7CA-5C63644B5F56}" srcOrd="1" destOrd="0" parTransId="{E4FD6E31-7569-4FAB-8466-9BAB2BA66C5F}" sibTransId="{FF31250D-B13E-4687-9915-829DCDE16421}"/>
    <dgm:cxn modelId="{E44E2C94-9F44-4148-B28A-8760CFB5264A}" type="presOf" srcId="{037F1693-88B3-48D2-839A-3ABD9F34B888}" destId="{AB93E71C-524C-4C12-95D1-307F94E1DED3}" srcOrd="0" destOrd="0" presId="urn:microsoft.com/office/officeart/2005/8/layout/vList2"/>
    <dgm:cxn modelId="{B1918CFD-7461-47BE-925F-A3B60C04986E}" type="presOf" srcId="{4FD549B4-63BE-48ED-B6C4-B260DFA83C84}" destId="{FAB089FA-E62B-4CA2-81E6-4269C82BD344}" srcOrd="0" destOrd="0" presId="urn:microsoft.com/office/officeart/2005/8/layout/vList2"/>
    <dgm:cxn modelId="{91017C5E-0DAD-424D-A68D-6F781972FD83}" type="presOf" srcId="{03BE68DC-2A40-40DE-8DA8-DFADED8E1DB4}" destId="{79A6FD81-FCF4-4CE0-8871-588E983C05B5}" srcOrd="0" destOrd="0" presId="urn:microsoft.com/office/officeart/2005/8/layout/vList2"/>
    <dgm:cxn modelId="{C2B2C108-8881-4886-87AE-0897FE58EB60}" type="presOf" srcId="{60CDE318-31FA-4F04-9607-291D96EE6197}" destId="{FDAEBB61-C5ED-4133-A2F7-DAB9B333103F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B17B3CB5-14A0-4054-B6B2-3F61A9AFCC72}" type="presParOf" srcId="{AB93E71C-524C-4C12-95D1-307F94E1DED3}" destId="{FDAEBB61-C5ED-4133-A2F7-DAB9B333103F}" srcOrd="0" destOrd="0" presId="urn:microsoft.com/office/officeart/2005/8/layout/vList2"/>
    <dgm:cxn modelId="{D0677471-2B20-44C6-99F3-6567E700537A}" type="presParOf" srcId="{AB93E71C-524C-4C12-95D1-307F94E1DED3}" destId="{025CB6B8-CA2B-431B-8414-06FEB88A9357}" srcOrd="1" destOrd="0" presId="urn:microsoft.com/office/officeart/2005/8/layout/vList2"/>
    <dgm:cxn modelId="{08A9A960-CFEA-48FE-B923-75213482541F}" type="presParOf" srcId="{AB93E71C-524C-4C12-95D1-307F94E1DED3}" destId="{79A6FD81-FCF4-4CE0-8871-588E983C05B5}" srcOrd="2" destOrd="0" presId="urn:microsoft.com/office/officeart/2005/8/layout/vList2"/>
    <dgm:cxn modelId="{4BDFBC3E-3473-47A8-B916-E72AB6EAEA13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78680"/>
          <a:ext cx="8892480" cy="112319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noProof="0" dirty="0"/>
            <a:t>Сьогодні ви:</a:t>
          </a:r>
        </a:p>
      </dsp:txBody>
      <dsp:txXfrm>
        <a:off x="0" y="78680"/>
        <a:ext cx="8892480" cy="1123199"/>
      </dsp:txXfrm>
    </dsp:sp>
    <dsp:sp modelId="{025CB6B8-CA2B-431B-8414-06FEB88A9357}">
      <dsp:nvSpPr>
        <dsp:cNvPr id="0" name=""/>
        <dsp:cNvSpPr/>
      </dsp:nvSpPr>
      <dsp:spPr>
        <a:xfrm>
          <a:off x="0" y="1180783"/>
          <a:ext cx="8892480" cy="168912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33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/>
            <a:t>згадаєте, що таке меню;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/>
            <a:t>дізнаєтеся про контекстне меню об’єктів;</a:t>
          </a:r>
        </a:p>
      </dsp:txBody>
      <dsp:txXfrm>
        <a:off x="0" y="1180783"/>
        <a:ext cx="8892480" cy="1689120"/>
      </dsp:txXfrm>
    </dsp:sp>
    <dsp:sp modelId="{79A6FD81-FCF4-4CE0-8871-588E983C05B5}">
      <dsp:nvSpPr>
        <dsp:cNvPr id="0" name=""/>
        <dsp:cNvSpPr/>
      </dsp:nvSpPr>
      <dsp:spPr>
        <a:xfrm>
          <a:off x="0" y="2869903"/>
          <a:ext cx="8892480" cy="1123199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noProof="0" dirty="0">
              <a:solidFill>
                <a:schemeClr val="bg1"/>
              </a:solidFill>
            </a:rPr>
            <a:t>Навчитеся</a:t>
          </a:r>
        </a:p>
      </dsp:txBody>
      <dsp:txXfrm>
        <a:off x="0" y="2869903"/>
        <a:ext cx="8892480" cy="1123199"/>
      </dsp:txXfrm>
    </dsp:sp>
    <dsp:sp modelId="{FAB089FA-E62B-4CA2-81E6-4269C82BD344}">
      <dsp:nvSpPr>
        <dsp:cNvPr id="0" name=""/>
        <dsp:cNvSpPr/>
      </dsp:nvSpPr>
      <dsp:spPr>
        <a:xfrm>
          <a:off x="0" y="3993103"/>
          <a:ext cx="8892480" cy="156492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33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>
              <a:solidFill>
                <a:schemeClr val="bg1"/>
              </a:solidFill>
            </a:rPr>
            <a:t>працювати з файлами та папками за допомогою команд контекстного меню.</a:t>
          </a:r>
        </a:p>
      </dsp:txBody>
      <dsp:txXfrm>
        <a:off x="0" y="3993103"/>
        <a:ext cx="8892480" cy="156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58B5F5-8574-4687-9E25-D2C929AEA323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BB4B3D-1339-48A8-97A2-2FA34FC8A2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48880"/>
            <a:ext cx="8534400" cy="758952"/>
          </a:xfrm>
        </p:spPr>
        <p:txBody>
          <a:bodyPr>
            <a:noAutofit/>
          </a:bodyPr>
          <a:lstStyle/>
          <a:p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Операцїї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файлами та папками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Створюємо, видаляємо, перейменовуємо об’єкти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20AA41-FFA3-4F08-9855-BF481BD536F3}"/>
              </a:ext>
            </a:extLst>
          </p:cNvPr>
          <p:cNvSpPr txBox="1"/>
          <p:nvPr/>
        </p:nvSpPr>
        <p:spPr>
          <a:xfrm>
            <a:off x="72008" y="1340768"/>
            <a:ext cx="907199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меню вікна відкритої папки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папку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37F9A3-E829-4F46-9498-903D3F7E1C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" b="22787"/>
          <a:stretch/>
        </p:blipFill>
        <p:spPr>
          <a:xfrm>
            <a:off x="68782" y="2429600"/>
            <a:ext cx="6353030" cy="337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8">
            <a:extLst>
              <a:ext uri="{FF2B5EF4-FFF2-40B4-BE49-F238E27FC236}">
                <a16:creationId xmlns:a16="http://schemas.microsoft.com/office/drawing/2014/main" xmlns="" id="{5F33AA99-10FC-44F4-AF1F-F69B9825E1B1}"/>
              </a:ext>
            </a:extLst>
          </p:cNvPr>
          <p:cNvSpPr/>
          <p:nvPr/>
        </p:nvSpPr>
        <p:spPr>
          <a:xfrm>
            <a:off x="3923928" y="2996952"/>
            <a:ext cx="432048" cy="7200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xmlns="" id="{943B3D22-FBE6-4CA9-B87A-0239D5845B9A}"/>
              </a:ext>
            </a:extLst>
          </p:cNvPr>
          <p:cNvSpPr/>
          <p:nvPr/>
        </p:nvSpPr>
        <p:spPr>
          <a:xfrm rot="18900000">
            <a:off x="3984331" y="23732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D71C17-0B8C-4920-A567-65FA5749CC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354" y="2996952"/>
            <a:ext cx="2511646" cy="277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20688"/>
            <a:ext cx="68695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Створюємо, видаляємо, перейменовуємо об’єкти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948C89-AD71-4F19-AD96-DDC9C6B29D8B}"/>
              </a:ext>
            </a:extLst>
          </p:cNvPr>
          <p:cNvSpPr txBox="1"/>
          <p:nvPr/>
        </p:nvSpPr>
        <p:spPr>
          <a:xfrm>
            <a:off x="72008" y="1700808"/>
            <a:ext cx="90719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</a:t>
            </a:r>
            <a:r>
              <a:rPr lang="uk-UA" sz="2800" b="1" i="1" kern="0" dirty="0">
                <a:solidFill>
                  <a:srgbClr val="FFFF00"/>
                </a:solidFill>
              </a:rPr>
              <a:t>видалення</a:t>
            </a:r>
            <a:r>
              <a:rPr lang="uk-UA" sz="2800" b="1" i="1" kern="0" dirty="0">
                <a:solidFill>
                  <a:srgbClr val="FFFFFF"/>
                </a:solidFill>
              </a:rPr>
              <a:t> папки або файлу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014849-BDF9-4A82-9AE2-0B34F48A2E9E}"/>
              </a:ext>
            </a:extLst>
          </p:cNvPr>
          <p:cNvSpPr txBox="1"/>
          <p:nvPr/>
        </p:nvSpPr>
        <p:spPr>
          <a:xfrm>
            <a:off x="72008" y="2276872"/>
            <a:ext cx="9071992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Вибери в контекстному меню об'єкта команду  </a:t>
            </a:r>
            <a:r>
              <a:rPr lang="uk-UA" sz="20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0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B5B406-9A44-415E-82DB-EB76D77DBD3D}"/>
              </a:ext>
            </a:extLst>
          </p:cNvPr>
          <p:cNvSpPr txBox="1"/>
          <p:nvPr/>
        </p:nvSpPr>
        <p:spPr>
          <a:xfrm>
            <a:off x="0" y="3068960"/>
            <a:ext cx="9144000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У вікні, що відкрилося, підтвердь операцію видалення.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DB0C6A-BD9D-47EB-805B-3EB60AD1B0F2}"/>
              </a:ext>
            </a:extLst>
          </p:cNvPr>
          <p:cNvSpPr txBox="1"/>
          <p:nvPr/>
        </p:nvSpPr>
        <p:spPr>
          <a:xfrm>
            <a:off x="179512" y="3501008"/>
            <a:ext cx="3580520" cy="317009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Пам’ятай: разом із папкою видаляються всі файли та папки, які вона містить. Видалені об’єкти переміщуються до Кошика, з  якого їх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можна видалити остаточно або відновити.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007FF6-644D-4543-87D4-A884CE64EB30}"/>
              </a:ext>
            </a:extLst>
          </p:cNvPr>
          <p:cNvSpPr txBox="1"/>
          <p:nvPr/>
        </p:nvSpPr>
        <p:spPr>
          <a:xfrm>
            <a:off x="3923928" y="3501009"/>
            <a:ext cx="3384376" cy="1384995"/>
          </a:xfrm>
          <a:prstGeom prst="wedgeRectCallout">
            <a:avLst>
              <a:gd name="adj1" fmla="val 77601"/>
              <a:gd name="adj2" fmla="val -95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праву кнопку миші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503678-1FB2-49E7-8CFE-C7BBFCEEA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0" t="16903" r="51598"/>
          <a:stretch/>
        </p:blipFill>
        <p:spPr>
          <a:xfrm>
            <a:off x="7478090" y="4149080"/>
            <a:ext cx="1665910" cy="1944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A2FD9B-F0B0-4EC4-9820-6378A88CFB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980818"/>
            <a:ext cx="1548886" cy="1877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0">
            <a:extLst>
              <a:ext uri="{FF2B5EF4-FFF2-40B4-BE49-F238E27FC236}">
                <a16:creationId xmlns:a16="http://schemas.microsoft.com/office/drawing/2014/main" xmlns="" id="{66493E1C-923D-4202-94ED-41EF43A2C6BD}"/>
              </a:ext>
            </a:extLst>
          </p:cNvPr>
          <p:cNvSpPr/>
          <p:nvPr/>
        </p:nvSpPr>
        <p:spPr>
          <a:xfrm>
            <a:off x="5292080" y="6021288"/>
            <a:ext cx="1565476" cy="2846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47667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Створюємо, видаляємо, перейменовуємо об’єкти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9A4086-D37F-4AB9-BC4F-634CCE5C5D21}"/>
              </a:ext>
            </a:extLst>
          </p:cNvPr>
          <p:cNvSpPr txBox="1"/>
          <p:nvPr/>
        </p:nvSpPr>
        <p:spPr>
          <a:xfrm>
            <a:off x="0" y="1628800"/>
            <a:ext cx="8820472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rgbClr val="FFFFFF"/>
                </a:solidFill>
              </a:rPr>
              <a:t>Алгоритм </a:t>
            </a:r>
            <a:r>
              <a:rPr lang="uk-UA" sz="2400" b="1" i="1" kern="0" dirty="0">
                <a:solidFill>
                  <a:srgbClr val="FFFF00"/>
                </a:solidFill>
              </a:rPr>
              <a:t>перейменування</a:t>
            </a:r>
            <a:r>
              <a:rPr lang="ru-RU" sz="2400" b="1" i="1" kern="0" dirty="0">
                <a:solidFill>
                  <a:srgbClr val="FFFFFF"/>
                </a:solidFill>
              </a:rPr>
              <a:t> папки </a:t>
            </a:r>
            <a:r>
              <a:rPr lang="ru-RU" sz="2400" b="1" i="1" kern="0" dirty="0" err="1">
                <a:solidFill>
                  <a:srgbClr val="FFFFFF"/>
                </a:solidFill>
              </a:rPr>
              <a:t>або</a:t>
            </a:r>
            <a:r>
              <a:rPr lang="ru-RU" sz="2400" b="1" i="1" kern="0" dirty="0">
                <a:solidFill>
                  <a:srgbClr val="FFFFFF"/>
                </a:solidFill>
              </a:rPr>
              <a:t> файлу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DBF973-8FDB-483D-BF3B-26B1216AB6D2}"/>
              </a:ext>
            </a:extLst>
          </p:cNvPr>
          <p:cNvSpPr txBox="1"/>
          <p:nvPr/>
        </p:nvSpPr>
        <p:spPr>
          <a:xfrm>
            <a:off x="0" y="2132856"/>
            <a:ext cx="914400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Вибери в контекстному меню об’єкта команду  </a:t>
            </a:r>
            <a:r>
              <a:rPr lang="uk-UA" sz="2800" b="1" i="1" kern="0" dirty="0">
                <a:solidFill>
                  <a:srgbClr val="FFFF00"/>
                </a:solidFill>
              </a:rPr>
              <a:t>Перейменувати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DA2C6-57C2-43C4-96C4-A59A1653FB7E}"/>
              </a:ext>
            </a:extLst>
          </p:cNvPr>
          <p:cNvSpPr txBox="1"/>
          <p:nvPr/>
        </p:nvSpPr>
        <p:spPr>
          <a:xfrm>
            <a:off x="179513" y="3212977"/>
            <a:ext cx="3960439" cy="8002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bg1"/>
                </a:solidFill>
              </a:rPr>
              <a:t>або клацни ім’я потрібного об’єкта клавішею миші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B22A2E-B486-497B-A6A3-213728604C35}"/>
              </a:ext>
            </a:extLst>
          </p:cNvPr>
          <p:cNvSpPr txBox="1"/>
          <p:nvPr/>
        </p:nvSpPr>
        <p:spPr>
          <a:xfrm>
            <a:off x="4283968" y="3212977"/>
            <a:ext cx="2664296" cy="1815882"/>
          </a:xfrm>
          <a:prstGeom prst="wedgeRectCallout">
            <a:avLst>
              <a:gd name="adj1" fmla="val 77601"/>
              <a:gd name="adj2" fmla="val -95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Натиснути праву кнопку миші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89B89C-BEC5-49CD-A030-32FE31CE3A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0" t="16903" r="51598"/>
          <a:stretch/>
        </p:blipFill>
        <p:spPr>
          <a:xfrm>
            <a:off x="7092280" y="3789040"/>
            <a:ext cx="1536350" cy="2665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8E3195-42C9-4FEE-80FF-3AD55BEAE6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93096"/>
            <a:ext cx="1898006" cy="2072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8400B6-138F-4760-9DF9-1ABB38B3CA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945001"/>
            <a:ext cx="1578439" cy="191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1">
            <a:extLst>
              <a:ext uri="{FF2B5EF4-FFF2-40B4-BE49-F238E27FC236}">
                <a16:creationId xmlns:a16="http://schemas.microsoft.com/office/drawing/2014/main" xmlns="" id="{B750689C-12E6-47B5-838A-F394E1B4F9E3}"/>
              </a:ext>
            </a:extLst>
          </p:cNvPr>
          <p:cNvSpPr/>
          <p:nvPr/>
        </p:nvSpPr>
        <p:spPr>
          <a:xfrm>
            <a:off x="3419872" y="6237312"/>
            <a:ext cx="1244264" cy="2928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9053954" cy="1008112"/>
          </a:xfrm>
        </p:spPr>
        <p:txBody>
          <a:bodyPr>
            <a:noAutofit/>
          </a:bodyPr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З’ясовуємо, що таке копіювання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1772816"/>
            <a:ext cx="9144000" cy="6463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Чи знаєш ти, як за допомогою копіювального апарата, наприклад ксерокса, розмножують документ?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6F3882-0B9B-4AB6-B25A-361FA570BA17}"/>
              </a:ext>
            </a:extLst>
          </p:cNvPr>
          <p:cNvSpPr txBox="1"/>
          <p:nvPr/>
        </p:nvSpPr>
        <p:spPr>
          <a:xfrm>
            <a:off x="0" y="2456795"/>
            <a:ext cx="4716016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отримують кілька примірників, що не відрізняються один від одного. Зазвичай таку операцію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копіюванням</a:t>
            </a:r>
            <a:r>
              <a:rPr lang="uk-UA" sz="2800" b="1" i="1" kern="0" dirty="0">
                <a:solidFill>
                  <a:srgbClr val="FFFFFF"/>
                </a:solidFill>
              </a:rPr>
              <a:t>, а примірники — </a:t>
            </a:r>
            <a:r>
              <a:rPr lang="uk-UA" sz="2800" b="1" i="1" kern="0" dirty="0">
                <a:solidFill>
                  <a:srgbClr val="FFFF00"/>
                </a:solidFill>
              </a:rPr>
              <a:t>копіями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2" descr="7,993 Copier Illustrations &amp; Clip Art - iStock">
            <a:extLst>
              <a:ext uri="{FF2B5EF4-FFF2-40B4-BE49-F238E27FC236}">
                <a16:creationId xmlns:a16="http://schemas.microsoft.com/office/drawing/2014/main" xmlns="" id="{59DCADF3-A9A6-4D3A-B04B-E16105C9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7" b="6498"/>
          <a:stretch/>
        </p:blipFill>
        <p:spPr bwMode="auto">
          <a:xfrm>
            <a:off x="4788024" y="2562812"/>
            <a:ext cx="3960440" cy="42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9053954" cy="1008112"/>
          </a:xfrm>
        </p:spPr>
        <p:txBody>
          <a:bodyPr>
            <a:noAutofit/>
          </a:bodyPr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З’ясовуємо, що таке копіювання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1844824"/>
            <a:ext cx="9144000" cy="40011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Сьогодні ми все частіше маємо справу з копіюванням: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D9E13E-F209-47E8-A60D-6C0AD88EE9D1}"/>
              </a:ext>
            </a:extLst>
          </p:cNvPr>
          <p:cNvSpPr txBox="1"/>
          <p:nvPr/>
        </p:nvSpPr>
        <p:spPr>
          <a:xfrm>
            <a:off x="0" y="2276872"/>
            <a:ext cx="5070764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копіюємо малюнки, музику, ігри з  комп’ютера на флеш-носії,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22B9A-8F63-4C92-B573-738EB54A5746}"/>
              </a:ext>
            </a:extLst>
          </p:cNvPr>
          <p:cNvSpPr txBox="1"/>
          <p:nvPr/>
        </p:nvSpPr>
        <p:spPr>
          <a:xfrm>
            <a:off x="0" y="4077072"/>
            <a:ext cx="5070764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фотографії з цифрового фотоапарата на комп’ютер тощо. </a:t>
            </a:r>
          </a:p>
        </p:txBody>
      </p:sp>
      <p:pic>
        <p:nvPicPr>
          <p:cNvPr id="7" name="Picture 2" descr="Результат пошуку зображень за запитом copying files vector">
            <a:extLst>
              <a:ext uri="{FF2B5EF4-FFF2-40B4-BE49-F238E27FC236}">
                <a16:creationId xmlns:a16="http://schemas.microsoft.com/office/drawing/2014/main" xmlns="" id="{2FAFB15B-8053-45FD-87A5-C6F3D16ED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t="11491" b="21667"/>
          <a:stretch/>
        </p:blipFill>
        <p:spPr bwMode="auto">
          <a:xfrm>
            <a:off x="5167602" y="2780928"/>
            <a:ext cx="39763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DE0892-3958-4583-8CB7-44588F247746}"/>
              </a:ext>
            </a:extLst>
          </p:cNvPr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всім стане в пригоді вміння копіювати файли та папки.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448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Копіюємо та переміщуємо об’єкти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D5416D-C654-4012-BBC4-7E2512FB677C}"/>
              </a:ext>
            </a:extLst>
          </p:cNvPr>
          <p:cNvSpPr txBox="1"/>
          <p:nvPr/>
        </p:nvSpPr>
        <p:spPr>
          <a:xfrm>
            <a:off x="0" y="1124744"/>
            <a:ext cx="889248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копіювання</a:t>
            </a:r>
            <a:r>
              <a:rPr lang="uk-UA" sz="2800" b="1" i="1" kern="0" dirty="0">
                <a:solidFill>
                  <a:schemeClr val="bg1"/>
                </a:solidFill>
              </a:rPr>
              <a:t> об’єкта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A873B9-FDBE-4BFD-8935-47C3EA9E86F1}"/>
              </a:ext>
            </a:extLst>
          </p:cNvPr>
          <p:cNvSpPr txBox="1"/>
          <p:nvPr/>
        </p:nvSpPr>
        <p:spPr>
          <a:xfrm>
            <a:off x="0" y="1700808"/>
            <a:ext cx="88204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Відкрий папку, у якій міститься об’єкт копіювання — папка або файл.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4F73AD-BB4F-48CB-8630-44217129A26D}"/>
              </a:ext>
            </a:extLst>
          </p:cNvPr>
          <p:cNvSpPr txBox="1"/>
          <p:nvPr/>
        </p:nvSpPr>
        <p:spPr>
          <a:xfrm>
            <a:off x="0" y="2636912"/>
            <a:ext cx="3563888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Установи вказівник на значок цього об’єкта, відкрий контекстне меню і вибери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3E605C-4E2F-47CE-A1E4-2B6252819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212976"/>
            <a:ext cx="1900598" cy="1900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D522A0-000D-43E2-A238-0824984F4CB6}"/>
              </a:ext>
            </a:extLst>
          </p:cNvPr>
          <p:cNvSpPr txBox="1"/>
          <p:nvPr/>
        </p:nvSpPr>
        <p:spPr>
          <a:xfrm>
            <a:off x="5004048" y="2708920"/>
            <a:ext cx="2843808" cy="707886"/>
          </a:xfrm>
          <a:prstGeom prst="wedgeRectCallout">
            <a:avLst>
              <a:gd name="adj1" fmla="val 77601"/>
              <a:gd name="adj2" fmla="val -95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Натиснути праву кнопку миші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56DAADA-C38F-4B26-B410-BFFEF17E2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0" t="16903" r="51598"/>
          <a:stretch/>
        </p:blipFill>
        <p:spPr>
          <a:xfrm>
            <a:off x="7690665" y="3068960"/>
            <a:ext cx="1453335" cy="25212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C9122C7-2602-4F17-B517-888F1C0875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2112345" cy="256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2408027-52C7-49E6-8898-F22DC7B7BB3E}"/>
              </a:ext>
            </a:extLst>
          </p:cNvPr>
          <p:cNvSpPr/>
          <p:nvPr/>
        </p:nvSpPr>
        <p:spPr>
          <a:xfrm>
            <a:off x="5580112" y="4437112"/>
            <a:ext cx="2112345" cy="3828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Копіюємо та переміщуємо об’єкти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064C36-116B-4583-A846-B2E11CFA22C4}"/>
              </a:ext>
            </a:extLst>
          </p:cNvPr>
          <p:cNvSpPr txBox="1"/>
          <p:nvPr/>
        </p:nvSpPr>
        <p:spPr>
          <a:xfrm>
            <a:off x="0" y="1412776"/>
            <a:ext cx="914400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копіювання</a:t>
            </a:r>
            <a:r>
              <a:rPr lang="uk-UA" sz="2800" b="1" i="1" kern="0" dirty="0">
                <a:solidFill>
                  <a:schemeClr val="bg1"/>
                </a:solidFill>
              </a:rPr>
              <a:t> об’єкта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04CAB4-2FFB-4871-988B-C770F3BF1A9B}"/>
              </a:ext>
            </a:extLst>
          </p:cNvPr>
          <p:cNvSpPr txBox="1"/>
          <p:nvPr/>
        </p:nvSpPr>
        <p:spPr>
          <a:xfrm>
            <a:off x="0" y="1892084"/>
            <a:ext cx="9144000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Відкрий папку, до якої копіюєш обраний об’єкт.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F5D461-5EFE-41B7-B3C1-50E2C342C9C3}"/>
              </a:ext>
            </a:extLst>
          </p:cNvPr>
          <p:cNvSpPr txBox="1"/>
          <p:nvPr/>
        </p:nvSpPr>
        <p:spPr>
          <a:xfrm>
            <a:off x="72009" y="2521522"/>
            <a:ext cx="449999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Установи вказівник у вільному місці вікна, відкрий контекстне меню і вибери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F60BB-260F-4D8F-8A36-83755203A1C9}"/>
              </a:ext>
            </a:extLst>
          </p:cNvPr>
          <p:cNvSpPr txBox="1"/>
          <p:nvPr/>
        </p:nvSpPr>
        <p:spPr>
          <a:xfrm>
            <a:off x="4499992" y="2564905"/>
            <a:ext cx="3240360" cy="707886"/>
          </a:xfrm>
          <a:prstGeom prst="wedgeRectCallout">
            <a:avLst>
              <a:gd name="adj1" fmla="val 77601"/>
              <a:gd name="adj2" fmla="val -95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Натиснути праву кнопку миші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F4EBD7-2F49-439F-85FB-0C979AB16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0" t="16903" r="51598"/>
          <a:stretch/>
        </p:blipFill>
        <p:spPr>
          <a:xfrm>
            <a:off x="7860704" y="2924944"/>
            <a:ext cx="1283296" cy="2226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5693A74-5AC7-4BAA-BCCD-09A6E48F29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2112345" cy="256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12">
            <a:extLst>
              <a:ext uri="{FF2B5EF4-FFF2-40B4-BE49-F238E27FC236}">
                <a16:creationId xmlns:a16="http://schemas.microsoft.com/office/drawing/2014/main" xmlns="" id="{62408027-52C7-49E6-8898-F22DC7B7BB3E}"/>
              </a:ext>
            </a:extLst>
          </p:cNvPr>
          <p:cNvSpPr/>
          <p:nvPr/>
        </p:nvSpPr>
        <p:spPr>
          <a:xfrm>
            <a:off x="5004048" y="4365104"/>
            <a:ext cx="1584176" cy="288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Копіюємо та переміщуємо об’єкти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72008" y="1484784"/>
            <a:ext cx="9071992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Під час упорядкування файлів часто виникає потреба перемістити їх з однієї папки до іншої.  алгоритм переміщення об’єктів схожий на алгоритм їх копіювання, але виконується із застосуванням команд контекстного меню:</a:t>
            </a:r>
          </a:p>
        </p:txBody>
      </p:sp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xmlns="" id="{B54728EE-2DFE-4428-A0D0-24220E3EA3C8}"/>
              </a:ext>
            </a:extLst>
          </p:cNvPr>
          <p:cNvSpPr/>
          <p:nvPr/>
        </p:nvSpPr>
        <p:spPr>
          <a:xfrm>
            <a:off x="1" y="3212976"/>
            <a:ext cx="4211960" cy="954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Вирізати</a:t>
            </a:r>
          </a:p>
        </p:txBody>
      </p:sp>
      <p:sp>
        <p:nvSpPr>
          <p:cNvPr id="6" name="Прямокутник 8">
            <a:extLst>
              <a:ext uri="{FF2B5EF4-FFF2-40B4-BE49-F238E27FC236}">
                <a16:creationId xmlns:a16="http://schemas.microsoft.com/office/drawing/2014/main" xmlns="" id="{001ECAC3-8142-47DD-B2A6-B5459A088CBE}"/>
              </a:ext>
            </a:extLst>
          </p:cNvPr>
          <p:cNvSpPr/>
          <p:nvPr/>
        </p:nvSpPr>
        <p:spPr>
          <a:xfrm>
            <a:off x="4572000" y="3212976"/>
            <a:ext cx="3744416" cy="954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Вставити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A7BEF4-05D4-499F-9D41-A99258B7CD40}"/>
              </a:ext>
            </a:extLst>
          </p:cNvPr>
          <p:cNvSpPr txBox="1"/>
          <p:nvPr/>
        </p:nvSpPr>
        <p:spPr>
          <a:xfrm>
            <a:off x="323528" y="4869160"/>
            <a:ext cx="882047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переміщення файли з першої папки видаляються.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Копіюємо та переміщуємо об’єкти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CC5FBF-1786-4D25-9074-CF0C4BAC5EB4}"/>
              </a:ext>
            </a:extLst>
          </p:cNvPr>
          <p:cNvSpPr txBox="1"/>
          <p:nvPr/>
        </p:nvSpPr>
        <p:spPr>
          <a:xfrm>
            <a:off x="72008" y="1196763"/>
            <a:ext cx="9071992" cy="70788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000" b="1" i="1" kern="0" dirty="0">
                <a:solidFill>
                  <a:srgbClr val="FFFF00"/>
                </a:solidFill>
              </a:rPr>
              <a:t>переміщення</a:t>
            </a:r>
            <a:r>
              <a:rPr lang="uk-UA" sz="2000" b="1" i="1" kern="0" dirty="0">
                <a:solidFill>
                  <a:schemeClr val="bg1"/>
                </a:solidFill>
              </a:rPr>
              <a:t> об’єкта, використовуючи команди стрічки провідника має вигляд: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0FACA4-37EE-476F-97D0-B4519FE84CFA}"/>
              </a:ext>
            </a:extLst>
          </p:cNvPr>
          <p:cNvSpPr txBox="1"/>
          <p:nvPr/>
        </p:nvSpPr>
        <p:spPr>
          <a:xfrm>
            <a:off x="0" y="1988840"/>
            <a:ext cx="844019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об’єкт, що буде переміщено.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B3B934-1DC0-4CB2-BE35-C41A20A79FB9}"/>
              </a:ext>
            </a:extLst>
          </p:cNvPr>
          <p:cNvSpPr txBox="1"/>
          <p:nvPr/>
        </p:nvSpPr>
        <p:spPr>
          <a:xfrm>
            <a:off x="0" y="2492896"/>
            <a:ext cx="8296180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Вибрати 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400" b="1" i="1" kern="0" dirty="0">
                <a:solidFill>
                  <a:schemeClr val="bg1"/>
                </a:solidFill>
              </a:rPr>
              <a:t> у групі елементів </a:t>
            </a:r>
            <a:r>
              <a:rPr lang="uk-UA" sz="2400" b="1" i="1" kern="0" dirty="0">
                <a:solidFill>
                  <a:srgbClr val="FFFF00"/>
                </a:solidFill>
              </a:rPr>
              <a:t>Буфер обміну </a:t>
            </a:r>
            <a:r>
              <a:rPr lang="uk-UA" sz="2400" b="1" i="1" kern="0" dirty="0">
                <a:solidFill>
                  <a:schemeClr val="bg1"/>
                </a:solidFill>
              </a:rPr>
              <a:t>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Вирізати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B8307F-12AC-477B-BE17-5A263672E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3959"/>
          <a:stretch/>
        </p:blipFill>
        <p:spPr>
          <a:xfrm>
            <a:off x="0" y="4221088"/>
            <a:ext cx="9253237" cy="158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9">
            <a:extLst>
              <a:ext uri="{FF2B5EF4-FFF2-40B4-BE49-F238E27FC236}">
                <a16:creationId xmlns:a16="http://schemas.microsoft.com/office/drawing/2014/main" xmlns="" id="{FD6A4EF9-A2D4-4D76-98AD-66E1F6387A32}"/>
              </a:ext>
            </a:extLst>
          </p:cNvPr>
          <p:cNvSpPr/>
          <p:nvPr/>
        </p:nvSpPr>
        <p:spPr>
          <a:xfrm>
            <a:off x="2123728" y="4797152"/>
            <a:ext cx="923074" cy="3304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07608E07-55BF-44A4-A3D7-918A5C14D0E6}"/>
              </a:ext>
            </a:extLst>
          </p:cNvPr>
          <p:cNvSpPr/>
          <p:nvPr/>
        </p:nvSpPr>
        <p:spPr>
          <a:xfrm rot="18900000">
            <a:off x="2897384" y="4395878"/>
            <a:ext cx="816555" cy="2860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Копіюємо та переміщуємо об’єкти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72008" y="1196763"/>
            <a:ext cx="874846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Команди:</a:t>
            </a:r>
          </a:p>
        </p:txBody>
      </p:sp>
      <p:sp>
        <p:nvSpPr>
          <p:cNvPr id="5" name="Прямокутник 5">
            <a:extLst>
              <a:ext uri="{FF2B5EF4-FFF2-40B4-BE49-F238E27FC236}">
                <a16:creationId xmlns:a16="http://schemas.microsoft.com/office/drawing/2014/main" xmlns="" id="{9C741DA8-0E39-4BEA-939F-2DA43750BCCF}"/>
              </a:ext>
            </a:extLst>
          </p:cNvPr>
          <p:cNvSpPr/>
          <p:nvPr/>
        </p:nvSpPr>
        <p:spPr>
          <a:xfrm>
            <a:off x="70929" y="1832997"/>
            <a:ext cx="2484847" cy="8039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Копіювати</a:t>
            </a:r>
          </a:p>
        </p:txBody>
      </p:sp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xmlns="" id="{12AD0870-B578-46E5-A6A0-8C8C80E87D3B}"/>
              </a:ext>
            </a:extLst>
          </p:cNvPr>
          <p:cNvSpPr/>
          <p:nvPr/>
        </p:nvSpPr>
        <p:spPr>
          <a:xfrm>
            <a:off x="2771800" y="1844824"/>
            <a:ext cx="3672408" cy="7920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Вирізати</a:t>
            </a: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xmlns="" id="{9292D8F7-9733-4EC6-9E08-12946A37C38F}"/>
              </a:ext>
            </a:extLst>
          </p:cNvPr>
          <p:cNvSpPr/>
          <p:nvPr/>
        </p:nvSpPr>
        <p:spPr>
          <a:xfrm>
            <a:off x="6660232" y="1844824"/>
            <a:ext cx="248376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Вставити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07E379-5F89-4E93-9F05-56826521F9DD}"/>
              </a:ext>
            </a:extLst>
          </p:cNvPr>
          <p:cNvSpPr txBox="1"/>
          <p:nvPr/>
        </p:nvSpPr>
        <p:spPr>
          <a:xfrm>
            <a:off x="0" y="2636913"/>
            <a:ext cx="5940151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Виконуються через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dirty="0"/>
              <a:t>  </a:t>
            </a:r>
            <a:r>
              <a:rPr lang="uk-UA" sz="2800" b="1" i="1" kern="0" dirty="0">
                <a:solidFill>
                  <a:srgbClr val="FFFFFF"/>
                </a:solidFill>
              </a:rPr>
              <a:t>— ділянку пам’яті комп’ютера, у якій тимчасово зберігається скопійований (або вирізаний) об’єкт. Копія об’єкта залишається в буфері обміну, доки в нього не буде додано інший об’єкт.</a:t>
            </a:r>
          </a:p>
        </p:txBody>
      </p:sp>
      <p:pic>
        <p:nvPicPr>
          <p:cNvPr id="9" name="Picture 2" descr="Paste Icon | Flatastic 8 Iconset | Custom Icon Design">
            <a:extLst>
              <a:ext uri="{FF2B5EF4-FFF2-40B4-BE49-F238E27FC236}">
                <a16:creationId xmlns:a16="http://schemas.microsoft.com/office/drawing/2014/main" xmlns="" id="{E71666BF-2258-4B59-BB24-4E9AA762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466659" cy="24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59368" y="260648"/>
            <a:ext cx="8584632" cy="1040160"/>
          </a:xfrm>
        </p:spPr>
        <p:txBody>
          <a:bodyPr>
            <a:noAutofit/>
          </a:bodyPr>
          <a:lstStyle/>
          <a:p>
            <a:r>
              <a:rPr lang="ru-RU" dirty="0"/>
              <a:t>Робота з файлами та папками</a:t>
            </a:r>
            <a:endParaRPr lang="uk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0046316"/>
              </p:ext>
            </p:extLst>
          </p:nvPr>
        </p:nvGraphicFramePr>
        <p:xfrm>
          <a:off x="72008" y="1242392"/>
          <a:ext cx="8892480" cy="561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5660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Довідничок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1268760"/>
            <a:ext cx="889248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Копіювати, переміщувати, видаляти можна відразу групу файлів (папок). Щоб виділити групу об’єктів, потрібно послідовно клацнути їх один за одним клавішею миші, утримуючи натиснутою клавішу  </a:t>
            </a: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21A15C-C64F-4285-9CB5-BEC2C2CE92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5345"/>
            <a:ext cx="5652642" cy="28726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B5F4A8-DF8A-4D20-B29A-F56A7B9DEA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253112"/>
            <a:ext cx="953121" cy="1604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550CFC-CB33-40D4-8B81-AF2CA7B8267D}"/>
              </a:ext>
            </a:extLst>
          </p:cNvPr>
          <p:cNvSpPr txBox="1"/>
          <p:nvPr/>
        </p:nvSpPr>
        <p:spPr>
          <a:xfrm>
            <a:off x="5580112" y="4221088"/>
            <a:ext cx="2808312" cy="510778"/>
          </a:xfrm>
          <a:prstGeom prst="wedgeRoundRectCallout">
            <a:avLst>
              <a:gd name="adj1" fmla="val -11787"/>
              <a:gd name="adj2" fmla="val 1522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ECEE19-C190-454D-A619-98117CB21DE0}"/>
              </a:ext>
            </a:extLst>
          </p:cNvPr>
          <p:cNvSpPr txBox="1"/>
          <p:nvPr/>
        </p:nvSpPr>
        <p:spPr>
          <a:xfrm>
            <a:off x="7452320" y="5013176"/>
            <a:ext cx="546416" cy="613053"/>
          </a:xfrm>
          <a:prstGeom prst="roundRect">
            <a:avLst>
              <a:gd name="adj" fmla="val 9736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A3279D-13A5-4550-9922-7A8872BE33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8395" y="5445224"/>
            <a:ext cx="885605" cy="70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08" y="2132856"/>
            <a:ext cx="8928992" cy="34098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Розгадай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ребус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92696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Розгадай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ребус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864F13-5F48-419C-BCB7-9B9FA7FE0F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05" y="2492896"/>
            <a:ext cx="9010295" cy="23540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37" y="692696"/>
            <a:ext cx="8860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ізкультхвилинка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Групувати 2">
            <a:extLst>
              <a:ext uri="{FF2B5EF4-FFF2-40B4-BE49-F238E27FC236}">
                <a16:creationId xmlns:a16="http://schemas.microsoft.com/office/drawing/2014/main" xmlns="" id="{90701A9C-3AC9-4521-B936-C0993CEC11ED}"/>
              </a:ext>
            </a:extLst>
          </p:cNvPr>
          <p:cNvGrpSpPr/>
          <p:nvPr/>
        </p:nvGrpSpPr>
        <p:grpSpPr>
          <a:xfrm>
            <a:off x="1043608" y="2420888"/>
            <a:ext cx="7737106" cy="2998925"/>
            <a:chOff x="147262" y="2065984"/>
            <a:chExt cx="11902497" cy="3569853"/>
          </a:xfrm>
        </p:grpSpPr>
        <p:pic>
          <p:nvPicPr>
            <p:cNvPr id="7" name="Picture 2" descr="Cartoon little kids exercising on white background">
              <a:extLst>
                <a:ext uri="{FF2B5EF4-FFF2-40B4-BE49-F238E27FC236}">
                  <a16:creationId xmlns:a16="http://schemas.microsoft.com/office/drawing/2014/main" xmlns="" id="{CB942B8A-3B8C-4B52-BE3A-7671EEE1A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986"/>
            <a:stretch/>
          </p:blipFill>
          <p:spPr bwMode="auto">
            <a:xfrm>
              <a:off x="147262" y="2211183"/>
              <a:ext cx="6671059" cy="3424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artoon little kids exercising on white background">
              <a:extLst>
                <a:ext uri="{FF2B5EF4-FFF2-40B4-BE49-F238E27FC236}">
                  <a16:creationId xmlns:a16="http://schemas.microsoft.com/office/drawing/2014/main" xmlns="" id="{4E8EA036-1E08-478B-9CD8-57EFE60372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109" t="45545" r="3807" b="7532"/>
            <a:stretch/>
          </p:blipFill>
          <p:spPr bwMode="auto">
            <a:xfrm flipH="1">
              <a:off x="7040879" y="2065984"/>
              <a:ext cx="5008880" cy="356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2536" y="332656"/>
            <a:ext cx="97483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Працюємо за комп’ютером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2276872"/>
            <a:ext cx="3777691" cy="4335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348880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5</a:t>
            </a:r>
            <a:r>
              <a:rPr lang="en-US" dirty="0"/>
              <a:t>0-</a:t>
            </a:r>
            <a:r>
              <a:rPr lang="uk-UA" dirty="0"/>
              <a:t>5</a:t>
            </a:r>
            <a:r>
              <a:rPr lang="en-US" dirty="0"/>
              <a:t>1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82" r="9530"/>
          <a:stretch/>
        </p:blipFill>
        <p:spPr>
          <a:xfrm>
            <a:off x="6012160" y="3450923"/>
            <a:ext cx="2923269" cy="340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2536" y="332656"/>
            <a:ext cx="97483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Працюємо за комп’ютером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0" y="764704"/>
            <a:ext cx="914400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 папку, ім’я якої міститиме твоє прізвище.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19D6AD-7238-4293-9B91-27B6456D5531}"/>
              </a:ext>
            </a:extLst>
          </p:cNvPr>
          <p:cNvSpPr txBox="1"/>
          <p:nvPr/>
        </p:nvSpPr>
        <p:spPr>
          <a:xfrm>
            <a:off x="0" y="1700808"/>
            <a:ext cx="914400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Відкрий створену папку, створи в ній папку 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Інформатика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E24CE5-A24D-4771-BBBD-D65E77D57F9A}"/>
              </a:ext>
            </a:extLst>
          </p:cNvPr>
          <p:cNvSpPr txBox="1"/>
          <p:nvPr/>
        </p:nvSpPr>
        <p:spPr>
          <a:xfrm>
            <a:off x="0" y="2636912"/>
            <a:ext cx="906869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 за схемою три інші папки.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844C64-F2CA-4F8B-B7C9-370CAF1A1F8D}"/>
              </a:ext>
            </a:extLst>
          </p:cNvPr>
          <p:cNvSpPr txBox="1"/>
          <p:nvPr/>
        </p:nvSpPr>
        <p:spPr>
          <a:xfrm>
            <a:off x="0" y="3140968"/>
            <a:ext cx="558011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 папку  </a:t>
            </a:r>
            <a:r>
              <a:rPr lang="uk-UA" sz="2800" b="1" i="1" kern="0" dirty="0">
                <a:solidFill>
                  <a:srgbClr val="FFFF00"/>
                </a:solidFill>
              </a:rPr>
              <a:t>Фото</a:t>
            </a:r>
            <a:r>
              <a:rPr lang="uk-UA" sz="2800" b="1" i="1" kern="0" dirty="0">
                <a:solidFill>
                  <a:srgbClr val="FFFFFF"/>
                </a:solidFill>
              </a:rPr>
              <a:t>. Перейменуй папку  </a:t>
            </a:r>
            <a:r>
              <a:rPr lang="uk-UA" sz="2800" b="1" i="1" kern="0" dirty="0">
                <a:solidFill>
                  <a:srgbClr val="FFFF00"/>
                </a:solidFill>
              </a:rPr>
              <a:t>Картинки</a:t>
            </a:r>
            <a:r>
              <a:rPr lang="uk-UA" sz="2800" b="1" i="1" kern="0" dirty="0">
                <a:solidFill>
                  <a:srgbClr val="FFFFFF"/>
                </a:solidFill>
              </a:rPr>
              <a:t> на  </a:t>
            </a:r>
            <a:r>
              <a:rPr lang="uk-UA" sz="2800" b="1" i="1" kern="0" dirty="0">
                <a:solidFill>
                  <a:srgbClr val="FFFF00"/>
                </a:solidFill>
              </a:rPr>
              <a:t>Малюнки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833581-50A1-4140-9539-3BFEAC4122C9}"/>
              </a:ext>
            </a:extLst>
          </p:cNvPr>
          <p:cNvSpPr txBox="1"/>
          <p:nvPr/>
        </p:nvSpPr>
        <p:spPr>
          <a:xfrm>
            <a:off x="0" y="4509120"/>
            <a:ext cx="558011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Скопіюй один файл у папку </a:t>
            </a:r>
            <a:r>
              <a:rPr lang="uk-UA" sz="2800" b="1" i="1" kern="0" dirty="0">
                <a:solidFill>
                  <a:srgbClr val="FFFF00"/>
                </a:solidFill>
              </a:rPr>
              <a:t>Малюнки</a:t>
            </a:r>
            <a:r>
              <a:rPr lang="uk-UA" sz="2800" b="1" i="1" kern="0" dirty="0">
                <a:solidFill>
                  <a:srgbClr val="FFFFFF"/>
                </a:solidFill>
              </a:rPr>
              <a:t>, два файли — у  папку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12" name="Групувати 10">
            <a:extLst>
              <a:ext uri="{FF2B5EF4-FFF2-40B4-BE49-F238E27FC236}">
                <a16:creationId xmlns:a16="http://schemas.microsoft.com/office/drawing/2014/main" xmlns="" id="{46872659-A0D5-4531-8CBC-6DB576783877}"/>
              </a:ext>
            </a:extLst>
          </p:cNvPr>
          <p:cNvGrpSpPr/>
          <p:nvPr/>
        </p:nvGrpSpPr>
        <p:grpSpPr>
          <a:xfrm>
            <a:off x="6047656" y="3933056"/>
            <a:ext cx="3096344" cy="2193028"/>
            <a:chOff x="-95372" y="2657947"/>
            <a:chExt cx="4093267" cy="224485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3B17BCEA-6010-458B-8D11-411491FB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824" y="3428013"/>
              <a:ext cx="703740" cy="70374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403F0BC-25B6-4A1E-96B1-57ECE240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1844" y="2657947"/>
              <a:ext cx="703740" cy="70374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590F42A2-A770-409F-AFCC-33969CE33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1844" y="3429000"/>
              <a:ext cx="703740" cy="70374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76225983-B402-4980-8BA1-CC0E537A4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1844" y="4199066"/>
              <a:ext cx="703740" cy="7037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998AEAC-D5B3-40E4-86B3-BF268CB99A3A}"/>
                </a:ext>
              </a:extLst>
            </p:cNvPr>
            <p:cNvSpPr txBox="1"/>
            <p:nvPr/>
          </p:nvSpPr>
          <p:spPr>
            <a:xfrm>
              <a:off x="-95372" y="4073767"/>
              <a:ext cx="1576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dirty="0">
                  <a:solidFill>
                    <a:srgbClr val="000000"/>
                  </a:solidFill>
                </a:rPr>
                <a:t>Прізвище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6DA836E-3775-4F5F-B218-FC68ED04F793}"/>
                </a:ext>
              </a:extLst>
            </p:cNvPr>
            <p:cNvSpPr txBox="1"/>
            <p:nvPr/>
          </p:nvSpPr>
          <p:spPr>
            <a:xfrm>
              <a:off x="2430809" y="2809762"/>
              <a:ext cx="15670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dirty="0">
                  <a:solidFill>
                    <a:srgbClr val="000000"/>
                  </a:solidFill>
                </a:rPr>
                <a:t>Картинки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FA9EF9A-F16E-43E2-B2A1-C180A94977BF}"/>
                </a:ext>
              </a:extLst>
            </p:cNvPr>
            <p:cNvSpPr txBox="1"/>
            <p:nvPr/>
          </p:nvSpPr>
          <p:spPr>
            <a:xfrm>
              <a:off x="2430809" y="3580815"/>
              <a:ext cx="14041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dirty="0">
                  <a:solidFill>
                    <a:srgbClr val="000000"/>
                  </a:solidFill>
                </a:rPr>
                <a:t>Тексти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E99DF39-DF14-43D4-A5C9-F22475C7CD3D}"/>
                </a:ext>
              </a:extLst>
            </p:cNvPr>
            <p:cNvSpPr txBox="1"/>
            <p:nvPr/>
          </p:nvSpPr>
          <p:spPr>
            <a:xfrm>
              <a:off x="2430809" y="4287036"/>
              <a:ext cx="14041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000" dirty="0">
                  <a:solidFill>
                    <a:srgbClr val="000000"/>
                  </a:solidFill>
                </a:rPr>
                <a:t>Фото</a:t>
              </a:r>
            </a:p>
          </p:txBody>
        </p:sp>
        <p:cxnSp>
          <p:nvCxnSpPr>
            <p:cNvPr id="21" name="Сполучна лінія: уступом 20">
              <a:extLst>
                <a:ext uri="{FF2B5EF4-FFF2-40B4-BE49-F238E27FC236}">
                  <a16:creationId xmlns:a16="http://schemas.microsoft.com/office/drawing/2014/main" xmlns="" id="{2DEF58F2-398A-4E7D-B83C-D1A9DAC84C50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 flipV="1">
              <a:off x="1007564" y="3009817"/>
              <a:ext cx="674280" cy="770066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получна лінія: уступом 21">
              <a:extLst>
                <a:ext uri="{FF2B5EF4-FFF2-40B4-BE49-F238E27FC236}">
                  <a16:creationId xmlns:a16="http://schemas.microsoft.com/office/drawing/2014/main" xmlns="" id="{FE1182A3-A885-45BF-A03E-188286DC53F8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>
              <a:off x="1007564" y="3779883"/>
              <a:ext cx="674280" cy="987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получна лінія: уступом 22">
              <a:extLst>
                <a:ext uri="{FF2B5EF4-FFF2-40B4-BE49-F238E27FC236}">
                  <a16:creationId xmlns:a16="http://schemas.microsoft.com/office/drawing/2014/main" xmlns="" id="{EF83A202-4B58-45BE-A20B-7ACBBDB01F93}"/>
                </a:ext>
              </a:extLst>
            </p:cNvPr>
            <p:cNvCxnSpPr>
              <a:stCxn id="13" idx="3"/>
              <a:endCxn id="16" idx="1"/>
            </p:cNvCxnSpPr>
            <p:nvPr/>
          </p:nvCxnSpPr>
          <p:spPr>
            <a:xfrm>
              <a:off x="1007564" y="3779883"/>
              <a:ext cx="674280" cy="771053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662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Згадуємо, що таке меню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2204864"/>
            <a:ext cx="817240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Працюючи з  комп’ютером, користувач надає йому певні команди. Для зручності ці команди згруповано в різні меню.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D40EC7-86B4-43F5-89EC-4DF5C6B8F0FD}"/>
              </a:ext>
            </a:extLst>
          </p:cNvPr>
          <p:cNvSpPr txBox="1"/>
          <p:nvPr/>
        </p:nvSpPr>
        <p:spPr>
          <a:xfrm>
            <a:off x="0" y="4365104"/>
            <a:ext cx="5080279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Меню</a:t>
            </a:r>
            <a:r>
              <a:rPr lang="uk-UA" sz="3200" b="1" i="1" kern="0" dirty="0">
                <a:solidFill>
                  <a:srgbClr val="FFFFFF"/>
                </a:solidFill>
              </a:rPr>
              <a:t> — це набір об’єктів або команд, серед яких можна вибирати.</a:t>
            </a:r>
          </a:p>
        </p:txBody>
      </p:sp>
      <p:pic>
        <p:nvPicPr>
          <p:cNvPr id="9" name="Picture 2" descr="Menu, list icon - Download on Iconfinder on Iconfinder">
            <a:extLst>
              <a:ext uri="{FF2B5EF4-FFF2-40B4-BE49-F238E27FC236}">
                <a16:creationId xmlns:a16="http://schemas.microsoft.com/office/drawing/2014/main" xmlns="" id="{294889AC-F0E9-4407-BB6E-265D6BCC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1522448" cy="15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0046" y="692696"/>
            <a:ext cx="9053954" cy="532820"/>
          </a:xfrm>
        </p:spPr>
        <p:txBody>
          <a:bodyPr>
            <a:noAutofit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Згадуємо, що таке меню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323528" y="1340768"/>
            <a:ext cx="3563888" cy="273921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Наприклад, за допомогою кнопки </a:t>
            </a:r>
            <a:r>
              <a:rPr lang="uk-UA" sz="24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Пуск</a:t>
            </a:r>
            <a:r>
              <a:rPr lang="uk-UA" sz="2400" b="1" i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робочому столі відкривається </a:t>
            </a:r>
            <a:r>
              <a:rPr lang="uk-UA" sz="24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Головне меню</a:t>
            </a:r>
            <a:r>
              <a:rPr lang="uk-UA" sz="2400" b="1" i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що містить команди для керування роботою комп’ютера.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5D4A80-CA8A-460C-BCBC-3A26B83D88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20888"/>
            <a:ext cx="4752528" cy="3861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143DE2-6920-4C59-A973-AE741E7D57C9}"/>
              </a:ext>
            </a:extLst>
          </p:cNvPr>
          <p:cNvSpPr txBox="1"/>
          <p:nvPr/>
        </p:nvSpPr>
        <p:spPr>
          <a:xfrm>
            <a:off x="5220072" y="2924944"/>
            <a:ext cx="3522272" cy="523220"/>
          </a:xfrm>
          <a:prstGeom prst="wedgeRectCallout">
            <a:avLst>
              <a:gd name="adj1" fmla="val -48604"/>
              <a:gd name="adj2" fmla="val 10477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Головне меню</a:t>
            </a:r>
          </a:p>
        </p:txBody>
      </p:sp>
      <p:sp>
        <p:nvSpPr>
          <p:cNvPr id="7" name="Прямокутник 11">
            <a:extLst>
              <a:ext uri="{FF2B5EF4-FFF2-40B4-BE49-F238E27FC236}">
                <a16:creationId xmlns:a16="http://schemas.microsoft.com/office/drawing/2014/main" xmlns="" id="{85625AF6-0094-48C7-865E-51649BF5CA53}"/>
              </a:ext>
            </a:extLst>
          </p:cNvPr>
          <p:cNvSpPr/>
          <p:nvPr/>
        </p:nvSpPr>
        <p:spPr>
          <a:xfrm>
            <a:off x="3923928" y="3789040"/>
            <a:ext cx="2592288" cy="22322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Прямокутник 9">
            <a:extLst>
              <a:ext uri="{FF2B5EF4-FFF2-40B4-BE49-F238E27FC236}">
                <a16:creationId xmlns:a16="http://schemas.microsoft.com/office/drawing/2014/main" xmlns="" id="{29FBCC8E-D4D0-4AC3-8A12-0890F860A7C6}"/>
              </a:ext>
            </a:extLst>
          </p:cNvPr>
          <p:cNvSpPr/>
          <p:nvPr/>
        </p:nvSpPr>
        <p:spPr>
          <a:xfrm>
            <a:off x="3923929" y="6093296"/>
            <a:ext cx="360039" cy="288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D4874C-9A73-4941-9F79-CD4418417534}"/>
              </a:ext>
            </a:extLst>
          </p:cNvPr>
          <p:cNvSpPr txBox="1"/>
          <p:nvPr/>
        </p:nvSpPr>
        <p:spPr>
          <a:xfrm>
            <a:off x="323528" y="5517232"/>
            <a:ext cx="3025676" cy="523220"/>
          </a:xfrm>
          <a:prstGeom prst="wedgeRectCallout">
            <a:avLst>
              <a:gd name="adj1" fmla="val 68160"/>
              <a:gd name="adj2" fmla="val 5512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 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Згадуємо, що таке меню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1340768"/>
            <a:ext cx="90719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  комп’ютерними об’єктами призначене контекстне меню. Його можна викликати, клацнувши об’єкт правою клавішею миші.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A07F09-DA28-4B6B-BCB9-A98F2730FEFB}"/>
              </a:ext>
            </a:extLst>
          </p:cNvPr>
          <p:cNvSpPr txBox="1"/>
          <p:nvPr/>
        </p:nvSpPr>
        <p:spPr>
          <a:xfrm>
            <a:off x="179512" y="3318570"/>
            <a:ext cx="3464935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Контекстне меню </a:t>
            </a:r>
            <a:r>
              <a:rPr lang="uk-UA" sz="2800" b="1" i="1" kern="0" dirty="0">
                <a:solidFill>
                  <a:srgbClr val="FFFFFF"/>
                </a:solidFill>
              </a:rPr>
              <a:t>— це перелік команд, які користувач може застосувати до певного об’єкта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ACDF1E-2C45-4EB7-9A48-382BCE74B6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83493"/>
            <a:ext cx="3096344" cy="2474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39EFD-79EC-47C2-B684-7DBA889C756B}"/>
              </a:ext>
            </a:extLst>
          </p:cNvPr>
          <p:cNvSpPr txBox="1"/>
          <p:nvPr/>
        </p:nvSpPr>
        <p:spPr>
          <a:xfrm>
            <a:off x="3851920" y="3212976"/>
            <a:ext cx="3696412" cy="954107"/>
          </a:xfrm>
          <a:prstGeom prst="wedgeRectCallout">
            <a:avLst>
              <a:gd name="adj1" fmla="val 77601"/>
              <a:gd name="adj2" fmla="val -95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Клацнути праву кнопку миші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BF4DCC-5D3D-49BD-B319-4C6062151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0" t="16903" r="51598"/>
          <a:stretch/>
        </p:blipFill>
        <p:spPr>
          <a:xfrm>
            <a:off x="7788696" y="3717032"/>
            <a:ext cx="1355304" cy="235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Згадуємо, що таке меню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72008" y="1196763"/>
            <a:ext cx="889248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комп’ютерний об’єкт:</a:t>
            </a:r>
          </a:p>
        </p:txBody>
      </p:sp>
      <p:sp>
        <p:nvSpPr>
          <p:cNvPr id="5" name="Прямокутник 5">
            <a:extLst>
              <a:ext uri="{FF2B5EF4-FFF2-40B4-BE49-F238E27FC236}">
                <a16:creationId xmlns:a16="http://schemas.microsoft.com/office/drawing/2014/main" xmlns="" id="{B6553827-B3DC-4875-900F-9C0D681F251D}"/>
              </a:ext>
            </a:extLst>
          </p:cNvPr>
          <p:cNvSpPr/>
          <p:nvPr/>
        </p:nvSpPr>
        <p:spPr>
          <a:xfrm>
            <a:off x="72008" y="1848153"/>
            <a:ext cx="2051719" cy="7887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файл</a:t>
            </a:r>
          </a:p>
        </p:txBody>
      </p:sp>
      <p:sp>
        <p:nvSpPr>
          <p:cNvPr id="6" name="Прямокутник 6">
            <a:extLst>
              <a:ext uri="{FF2B5EF4-FFF2-40B4-BE49-F238E27FC236}">
                <a16:creationId xmlns:a16="http://schemas.microsoft.com/office/drawing/2014/main" xmlns="" id="{DFCBE076-E719-4AEF-BB29-7BA34334D564}"/>
              </a:ext>
            </a:extLst>
          </p:cNvPr>
          <p:cNvSpPr/>
          <p:nvPr/>
        </p:nvSpPr>
        <p:spPr>
          <a:xfrm>
            <a:off x="2411760" y="1844824"/>
            <a:ext cx="2304256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папка</a:t>
            </a:r>
          </a:p>
        </p:txBody>
      </p:sp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xmlns="" id="{C9CD4667-9DFB-4315-B0B7-36379A37832B}"/>
              </a:ext>
            </a:extLst>
          </p:cNvPr>
          <p:cNvSpPr/>
          <p:nvPr/>
        </p:nvSpPr>
        <p:spPr>
          <a:xfrm>
            <a:off x="4932040" y="1844824"/>
            <a:ext cx="1584175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ярлик</a:t>
            </a:r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xmlns="" id="{70833F30-D77E-4FC0-90CB-9AC9EA00AB1D}"/>
              </a:ext>
            </a:extLst>
          </p:cNvPr>
          <p:cNvSpPr/>
          <p:nvPr/>
        </p:nvSpPr>
        <p:spPr>
          <a:xfrm>
            <a:off x="6876256" y="1844824"/>
            <a:ext cx="2267743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робочий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стіл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7DDA5A-35C7-4434-A0BA-30E06A87B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1090576" cy="14541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C8461B-93A8-4913-A68A-C13A06D90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80928"/>
            <a:ext cx="1656184" cy="16561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45E47A-F17B-4647-A755-0DF9C42F2F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8857"/>
          <a:stretch/>
        </p:blipFill>
        <p:spPr>
          <a:xfrm>
            <a:off x="4788024" y="2780928"/>
            <a:ext cx="1513572" cy="1777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226865C-C1DD-4135-B18E-F2033B8638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852936"/>
            <a:ext cx="1504728" cy="1659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30844F-26F3-48C5-A3EB-B4FC9D0E3983}"/>
              </a:ext>
            </a:extLst>
          </p:cNvPr>
          <p:cNvSpPr txBox="1"/>
          <p:nvPr/>
        </p:nvSpPr>
        <p:spPr>
          <a:xfrm>
            <a:off x="0" y="5229200"/>
            <a:ext cx="907568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Має своє контекстне меню, за допомогою якого над об’єктом зручно виконувати певні дії.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548680"/>
            <a:ext cx="71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Створюємо, видаляємо, перейменовуємо об’єкти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1412776"/>
            <a:ext cx="860444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контекстного меню зручно: </a:t>
            </a:r>
          </a:p>
        </p:txBody>
      </p:sp>
      <p:sp>
        <p:nvSpPr>
          <p:cNvPr id="8" name="Прямокутник 5">
            <a:extLst>
              <a:ext uri="{FF2B5EF4-FFF2-40B4-BE49-F238E27FC236}">
                <a16:creationId xmlns:a16="http://schemas.microsoft.com/office/drawing/2014/main" xmlns="" id="{78887C7A-9AB9-4B38-9186-39BD4F3BCE74}"/>
              </a:ext>
            </a:extLst>
          </p:cNvPr>
          <p:cNvSpPr/>
          <p:nvPr/>
        </p:nvSpPr>
        <p:spPr>
          <a:xfrm>
            <a:off x="0" y="2420889"/>
            <a:ext cx="2843808" cy="8640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створювати</a:t>
            </a:r>
          </a:p>
        </p:txBody>
      </p:sp>
      <p:sp>
        <p:nvSpPr>
          <p:cNvPr id="9" name="Прямокутник 6">
            <a:extLst>
              <a:ext uri="{FF2B5EF4-FFF2-40B4-BE49-F238E27FC236}">
                <a16:creationId xmlns:a16="http://schemas.microsoft.com/office/drawing/2014/main" xmlns="" id="{590BF814-5921-4BFE-9D2B-5F19BB08B6AF}"/>
              </a:ext>
            </a:extLst>
          </p:cNvPr>
          <p:cNvSpPr/>
          <p:nvPr/>
        </p:nvSpPr>
        <p:spPr>
          <a:xfrm>
            <a:off x="2987824" y="2420888"/>
            <a:ext cx="2736304" cy="8640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видаляти</a:t>
            </a:r>
          </a:p>
        </p:txBody>
      </p:sp>
      <p:sp>
        <p:nvSpPr>
          <p:cNvPr id="10" name="Прямокутник 7">
            <a:extLst>
              <a:ext uri="{FF2B5EF4-FFF2-40B4-BE49-F238E27FC236}">
                <a16:creationId xmlns:a16="http://schemas.microsoft.com/office/drawing/2014/main" xmlns="" id="{112C8369-1CC2-4A47-86D6-060F8A71B6A4}"/>
              </a:ext>
            </a:extLst>
          </p:cNvPr>
          <p:cNvSpPr/>
          <p:nvPr/>
        </p:nvSpPr>
        <p:spPr>
          <a:xfrm>
            <a:off x="5868144" y="2420888"/>
            <a:ext cx="2808312" cy="8640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перейменовувати</a:t>
            </a:r>
          </a:p>
        </p:txBody>
      </p:sp>
      <p:pic>
        <p:nvPicPr>
          <p:cNvPr id="11" name="Picture 2" descr="New File Vector SVG Icon (8) - SVG Repo Free SVG Icons">
            <a:extLst>
              <a:ext uri="{FF2B5EF4-FFF2-40B4-BE49-F238E27FC236}">
                <a16:creationId xmlns:a16="http://schemas.microsoft.com/office/drawing/2014/main" xmlns="" id="{B6C166B9-C9FA-411A-B386-7C9DD0CC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1649879" cy="16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ов’язане зображення">
            <a:extLst>
              <a:ext uri="{FF2B5EF4-FFF2-40B4-BE49-F238E27FC236}">
                <a16:creationId xmlns:a16="http://schemas.microsoft.com/office/drawing/2014/main" xmlns="" id="{D71379E9-7116-4F71-9969-32BA5A4C9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2" r="17633"/>
          <a:stretch/>
        </p:blipFill>
        <p:spPr bwMode="auto">
          <a:xfrm>
            <a:off x="3347864" y="3284984"/>
            <a:ext cx="1925217" cy="19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name, folder, name, folders icon - Download on Iconfinder">
            <a:extLst>
              <a:ext uri="{FF2B5EF4-FFF2-40B4-BE49-F238E27FC236}">
                <a16:creationId xmlns:a16="http://schemas.microsoft.com/office/drawing/2014/main" xmlns="" id="{CA7B852E-C803-4241-A9C4-FDB58638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7D4A77-71FB-4AC5-A30C-5B4AF2B4252B}"/>
              </a:ext>
            </a:extLst>
          </p:cNvPr>
          <p:cNvSpPr txBox="1"/>
          <p:nvPr/>
        </p:nvSpPr>
        <p:spPr>
          <a:xfrm>
            <a:off x="75302" y="5900093"/>
            <a:ext cx="888918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об’єкти, як папки, файли, ярлики.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548680"/>
            <a:ext cx="71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Створюємо, видаляємо, перейменовуємо об’єкти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92107-DFE6-47FC-A4CC-10ADD30D0DE8}"/>
              </a:ext>
            </a:extLst>
          </p:cNvPr>
          <p:cNvSpPr txBox="1"/>
          <p:nvPr/>
        </p:nvSpPr>
        <p:spPr>
          <a:xfrm>
            <a:off x="0" y="1412776"/>
            <a:ext cx="874846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папки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5A342-E182-4AEC-97F5-3910D44E15B1}"/>
              </a:ext>
            </a:extLst>
          </p:cNvPr>
          <p:cNvSpPr txBox="1"/>
          <p:nvPr/>
        </p:nvSpPr>
        <p:spPr>
          <a:xfrm>
            <a:off x="72008" y="1916832"/>
            <a:ext cx="907199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Установи вказівник миші на вільному місці робочого стола або робочого поля вікна папки.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C0BA8E2-ED9E-4E1E-B0C7-EDBC5AC6C6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2881123" cy="3161682"/>
          </a:xfrm>
          <a:prstGeom prst="rect">
            <a:avLst/>
          </a:prstGeom>
        </p:spPr>
      </p:pic>
      <p:sp>
        <p:nvSpPr>
          <p:cNvPr id="9" name="Округлений прямокутник 17">
            <a:extLst>
              <a:ext uri="{FF2B5EF4-FFF2-40B4-BE49-F238E27FC236}">
                <a16:creationId xmlns:a16="http://schemas.microsoft.com/office/drawing/2014/main" xmlns="" id="{D9CFA361-40BC-4D02-B8FC-6621F1FD9F2A}"/>
              </a:ext>
            </a:extLst>
          </p:cNvPr>
          <p:cNvSpPr/>
          <p:nvPr/>
        </p:nvSpPr>
        <p:spPr bwMode="auto">
          <a:xfrm>
            <a:off x="251520" y="5949280"/>
            <a:ext cx="2657456" cy="28803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7053A01-A09F-4178-A603-4FBFEC48D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284984"/>
            <a:ext cx="2890744" cy="3303707"/>
          </a:xfrm>
          <a:prstGeom prst="rect">
            <a:avLst/>
          </a:prstGeom>
        </p:spPr>
      </p:pic>
      <p:sp>
        <p:nvSpPr>
          <p:cNvPr id="11" name="Округлений прямокутник 18">
            <a:extLst>
              <a:ext uri="{FF2B5EF4-FFF2-40B4-BE49-F238E27FC236}">
                <a16:creationId xmlns:a16="http://schemas.microsoft.com/office/drawing/2014/main" xmlns="" id="{DF777A72-E668-40EC-AF1A-4691F6DD61DC}"/>
              </a:ext>
            </a:extLst>
          </p:cNvPr>
          <p:cNvSpPr/>
          <p:nvPr/>
        </p:nvSpPr>
        <p:spPr bwMode="auto">
          <a:xfrm>
            <a:off x="3491880" y="3284984"/>
            <a:ext cx="2834246" cy="28803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DB7C06-10BE-4CEB-B111-2D55F01112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5" y="4450508"/>
            <a:ext cx="1152128" cy="1934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A4E86A-D775-490E-A76D-41033801AC4E}"/>
              </a:ext>
            </a:extLst>
          </p:cNvPr>
          <p:cNvSpPr txBox="1"/>
          <p:nvPr/>
        </p:nvSpPr>
        <p:spPr>
          <a:xfrm>
            <a:off x="7055768" y="2996952"/>
            <a:ext cx="2088232" cy="1328023"/>
          </a:xfrm>
          <a:prstGeom prst="wedgeRoundRectCallout">
            <a:avLst>
              <a:gd name="adj1" fmla="val -34012"/>
              <a:gd name="adj2" fmla="val 9478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ліву кнопку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2C7368F-C9E1-4360-8674-A4121FEB66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0877" y="5013176"/>
            <a:ext cx="1413123" cy="156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Створюємо, видаляємо, перейменовуємо об’єкти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420ACC-0417-4323-9C08-77B89D06D768}"/>
              </a:ext>
            </a:extLst>
          </p:cNvPr>
          <p:cNvSpPr txBox="1"/>
          <p:nvPr/>
        </p:nvSpPr>
        <p:spPr>
          <a:xfrm>
            <a:off x="0" y="1412776"/>
            <a:ext cx="889248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папки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C97EC9-A23F-4A2A-9B17-CF8F3B78A87C}"/>
              </a:ext>
            </a:extLst>
          </p:cNvPr>
          <p:cNvSpPr txBox="1"/>
          <p:nvPr/>
        </p:nvSpPr>
        <p:spPr>
          <a:xfrm>
            <a:off x="0" y="1988840"/>
            <a:ext cx="882047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Введи ім’я папки в  текстове поле й натисни клавішу 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chemeClr val="bg1"/>
                </a:solidFill>
              </a:rPr>
              <a:t> або клацни мишею за межами текстового поля.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988704-87AD-43DE-9986-BFAEF47D8D39}"/>
              </a:ext>
            </a:extLst>
          </p:cNvPr>
          <p:cNvSpPr txBox="1"/>
          <p:nvPr/>
        </p:nvSpPr>
        <p:spPr>
          <a:xfrm>
            <a:off x="179513" y="3573017"/>
            <a:ext cx="6120680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Необхідно запам’ятати, де міститься потрібна папка та її назву, щоб потім використовувати її для подальшої роботи.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B646AC-56EE-437E-B059-C43AA2515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3573016"/>
            <a:ext cx="3009192" cy="30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</TotalTime>
  <Words>664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Открытая</vt:lpstr>
      <vt:lpstr>Городская</vt:lpstr>
      <vt:lpstr>Операцїї з файлами та папками</vt:lpstr>
      <vt:lpstr>Робота з файлами та папками</vt:lpstr>
      <vt:lpstr>Слайд 3</vt:lpstr>
      <vt:lpstr>Згадуємо, що таке меню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З’ясовуємо, що таке копіювання</vt:lpstr>
      <vt:lpstr>З’ясовуємо, що таке копіювання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Операцїї з файлами та папками</dc:title>
  <dc:creator>Димон</dc:creator>
  <cp:lastModifiedBy>Димон</cp:lastModifiedBy>
  <cp:revision>9</cp:revision>
  <dcterms:created xsi:type="dcterms:W3CDTF">2022-07-06T17:04:14Z</dcterms:created>
  <dcterms:modified xsi:type="dcterms:W3CDTF">2022-07-06T18:33:01Z</dcterms:modified>
</cp:coreProperties>
</file>