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FC106-72A2-4131-87CA-B25A43FB4B42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</dgm:pt>
    <dgm:pt modelId="{3BE5FE37-47F7-4DA5-B5E8-691208581774}">
      <dgm:prSet phldrT="[Текст]"/>
      <dgm:spPr/>
      <dgm:t>
        <a:bodyPr/>
        <a:lstStyle/>
        <a:p>
          <a:r>
            <a:rPr kumimoji="0" lang="uk-UA" b="1" i="1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rPr>
            <a:t>Мій клас</a:t>
          </a:r>
          <a:endParaRPr lang="uk-UA" dirty="0"/>
        </a:p>
      </dgm:t>
    </dgm:pt>
    <dgm:pt modelId="{5217B568-AD53-4296-BF6A-E3B659EE7347}" type="parTrans" cxnId="{CD2E8F76-DFCE-4298-825F-9914E24B17C1}">
      <dgm:prSet/>
      <dgm:spPr/>
      <dgm:t>
        <a:bodyPr/>
        <a:lstStyle/>
        <a:p>
          <a:endParaRPr lang="uk-UA"/>
        </a:p>
      </dgm:t>
    </dgm:pt>
    <dgm:pt modelId="{DFB5B55C-4E37-489F-80E0-C50B90C4EFF4}" type="sibTrans" cxnId="{CD2E8F76-DFCE-4298-825F-9914E24B17C1}">
      <dgm:prSet/>
      <dgm:spPr/>
      <dgm:t>
        <a:bodyPr/>
        <a:lstStyle/>
        <a:p>
          <a:endParaRPr lang="uk-UA"/>
        </a:p>
      </dgm:t>
    </dgm:pt>
    <dgm:pt modelId="{B12C55F7-3CF8-41A7-A115-232EF7FCCB90}">
      <dgm:prSet phldrT="[Текст]"/>
      <dgm:spPr/>
      <dgm:t>
        <a:bodyPr/>
        <a:lstStyle/>
        <a:p>
          <a:r>
            <a:rPr lang="uk-UA" b="1" dirty="0" smtClean="0"/>
            <a:t>Моя родина</a:t>
          </a:r>
          <a:endParaRPr lang="uk-UA" dirty="0"/>
        </a:p>
      </dgm:t>
    </dgm:pt>
    <dgm:pt modelId="{3AD46970-82FA-41D8-A5E9-52CCE2A0A660}" type="parTrans" cxnId="{805EEE35-0698-4DAB-AFDE-6D42277D3BFC}">
      <dgm:prSet/>
      <dgm:spPr/>
      <dgm:t>
        <a:bodyPr/>
        <a:lstStyle/>
        <a:p>
          <a:endParaRPr lang="uk-UA"/>
        </a:p>
      </dgm:t>
    </dgm:pt>
    <dgm:pt modelId="{9264B0F1-0E1D-46C7-A5DF-0FE2C9CE69BC}" type="sibTrans" cxnId="{805EEE35-0698-4DAB-AFDE-6D42277D3BFC}">
      <dgm:prSet/>
      <dgm:spPr/>
      <dgm:t>
        <a:bodyPr/>
        <a:lstStyle/>
        <a:p>
          <a:endParaRPr lang="uk-UA"/>
        </a:p>
      </dgm:t>
    </dgm:pt>
    <dgm:pt modelId="{10B4EC48-2263-4CDB-BAAA-1DB71C7C60D2}">
      <dgm:prSet phldrT="[Текст]"/>
      <dgm:spPr/>
      <dgm:t>
        <a:bodyPr/>
        <a:lstStyle/>
        <a:p>
          <a:r>
            <a:rPr kumimoji="0" lang="uk-UA" b="1" i="1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rPr>
            <a:t>Моя сім’я</a:t>
          </a:r>
          <a:endParaRPr lang="uk-UA" dirty="0"/>
        </a:p>
      </dgm:t>
    </dgm:pt>
    <dgm:pt modelId="{D6E84BB5-9C5F-42CB-93BE-2A19DAB721E0}" type="parTrans" cxnId="{12EBE016-842A-4C45-84B6-A61BD2903FA6}">
      <dgm:prSet/>
      <dgm:spPr/>
      <dgm:t>
        <a:bodyPr/>
        <a:lstStyle/>
        <a:p>
          <a:endParaRPr lang="uk-UA"/>
        </a:p>
      </dgm:t>
    </dgm:pt>
    <dgm:pt modelId="{140AFDAC-0317-4308-BD91-D0468CAB2E82}" type="sibTrans" cxnId="{12EBE016-842A-4C45-84B6-A61BD2903FA6}">
      <dgm:prSet/>
      <dgm:spPr/>
      <dgm:t>
        <a:bodyPr/>
        <a:lstStyle/>
        <a:p>
          <a:endParaRPr lang="uk-UA"/>
        </a:p>
      </dgm:t>
    </dgm:pt>
    <dgm:pt modelId="{9B2B7E6D-89D1-41ED-AB69-6D6652F3054E}" type="pres">
      <dgm:prSet presAssocID="{D4FFC106-72A2-4131-87CA-B25A43FB4B42}" presName="compositeShape" presStyleCnt="0">
        <dgm:presLayoutVars>
          <dgm:chMax val="7"/>
          <dgm:dir/>
          <dgm:resizeHandles val="exact"/>
        </dgm:presLayoutVars>
      </dgm:prSet>
      <dgm:spPr/>
    </dgm:pt>
    <dgm:pt modelId="{173E9C91-3E11-4106-92FE-E7B934423001}" type="pres">
      <dgm:prSet presAssocID="{D4FFC106-72A2-4131-87CA-B25A43FB4B42}" presName="wedge1" presStyleLbl="node1" presStyleIdx="0" presStyleCnt="3" custLinFactNeighborX="-4100" custLinFactNeighborY="2460"/>
      <dgm:spPr/>
      <dgm:t>
        <a:bodyPr/>
        <a:lstStyle/>
        <a:p>
          <a:endParaRPr lang="uk-UA"/>
        </a:p>
      </dgm:t>
    </dgm:pt>
    <dgm:pt modelId="{C890C277-B18A-4E8B-A70C-1B6CE0870C5C}" type="pres">
      <dgm:prSet presAssocID="{D4FFC106-72A2-4131-87CA-B25A43FB4B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6472DA-1C23-472B-B403-4664DDE9DD4C}" type="pres">
      <dgm:prSet presAssocID="{D4FFC106-72A2-4131-87CA-B25A43FB4B42}" presName="wedge2" presStyleLbl="node1" presStyleIdx="1" presStyleCnt="3"/>
      <dgm:spPr/>
      <dgm:t>
        <a:bodyPr/>
        <a:lstStyle/>
        <a:p>
          <a:endParaRPr lang="uk-UA"/>
        </a:p>
      </dgm:t>
    </dgm:pt>
    <dgm:pt modelId="{A87FDE0A-894C-487A-A213-A4CE42537B4B}" type="pres">
      <dgm:prSet presAssocID="{D4FFC106-72A2-4131-87CA-B25A43FB4B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946F22-65A3-4E0F-8FE3-E113D21D419D}" type="pres">
      <dgm:prSet presAssocID="{D4FFC106-72A2-4131-87CA-B25A43FB4B42}" presName="wedge3" presStyleLbl="node1" presStyleIdx="2" presStyleCnt="3"/>
      <dgm:spPr/>
      <dgm:t>
        <a:bodyPr/>
        <a:lstStyle/>
        <a:p>
          <a:endParaRPr lang="uk-UA"/>
        </a:p>
      </dgm:t>
    </dgm:pt>
    <dgm:pt modelId="{B1042D79-031F-4AAB-B948-475BA833C3A9}" type="pres">
      <dgm:prSet presAssocID="{D4FFC106-72A2-4131-87CA-B25A43FB4B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0E948A-852E-484C-B64D-092DBA2CCAA3}" type="presOf" srcId="{B12C55F7-3CF8-41A7-A115-232EF7FCCB90}" destId="{A87FDE0A-894C-487A-A213-A4CE42537B4B}" srcOrd="1" destOrd="0" presId="urn:microsoft.com/office/officeart/2005/8/layout/chart3"/>
    <dgm:cxn modelId="{805EEE35-0698-4DAB-AFDE-6D42277D3BFC}" srcId="{D4FFC106-72A2-4131-87CA-B25A43FB4B42}" destId="{B12C55F7-3CF8-41A7-A115-232EF7FCCB90}" srcOrd="1" destOrd="0" parTransId="{3AD46970-82FA-41D8-A5E9-52CCE2A0A660}" sibTransId="{9264B0F1-0E1D-46C7-A5DF-0FE2C9CE69BC}"/>
    <dgm:cxn modelId="{12EBE016-842A-4C45-84B6-A61BD2903FA6}" srcId="{D4FFC106-72A2-4131-87CA-B25A43FB4B42}" destId="{10B4EC48-2263-4CDB-BAAA-1DB71C7C60D2}" srcOrd="2" destOrd="0" parTransId="{D6E84BB5-9C5F-42CB-93BE-2A19DAB721E0}" sibTransId="{140AFDAC-0317-4308-BD91-D0468CAB2E82}"/>
    <dgm:cxn modelId="{F24D33C4-874C-400B-9FEB-7530BC16D49C}" type="presOf" srcId="{10B4EC48-2263-4CDB-BAAA-1DB71C7C60D2}" destId="{1A946F22-65A3-4E0F-8FE3-E113D21D419D}" srcOrd="0" destOrd="0" presId="urn:microsoft.com/office/officeart/2005/8/layout/chart3"/>
    <dgm:cxn modelId="{CD2E8F76-DFCE-4298-825F-9914E24B17C1}" srcId="{D4FFC106-72A2-4131-87CA-B25A43FB4B42}" destId="{3BE5FE37-47F7-4DA5-B5E8-691208581774}" srcOrd="0" destOrd="0" parTransId="{5217B568-AD53-4296-BF6A-E3B659EE7347}" sibTransId="{DFB5B55C-4E37-489F-80E0-C50B90C4EFF4}"/>
    <dgm:cxn modelId="{7779F682-A27E-4F5B-8C4F-71621B8B5097}" type="presOf" srcId="{3BE5FE37-47F7-4DA5-B5E8-691208581774}" destId="{C890C277-B18A-4E8B-A70C-1B6CE0870C5C}" srcOrd="1" destOrd="0" presId="urn:microsoft.com/office/officeart/2005/8/layout/chart3"/>
    <dgm:cxn modelId="{13E6C9C4-18A2-42AA-B352-55F621028204}" type="presOf" srcId="{B12C55F7-3CF8-41A7-A115-232EF7FCCB90}" destId="{CF6472DA-1C23-472B-B403-4664DDE9DD4C}" srcOrd="0" destOrd="0" presId="urn:microsoft.com/office/officeart/2005/8/layout/chart3"/>
    <dgm:cxn modelId="{0D2927E8-2752-4B7E-96B1-A43D46C26962}" type="presOf" srcId="{3BE5FE37-47F7-4DA5-B5E8-691208581774}" destId="{173E9C91-3E11-4106-92FE-E7B934423001}" srcOrd="0" destOrd="0" presId="urn:microsoft.com/office/officeart/2005/8/layout/chart3"/>
    <dgm:cxn modelId="{198ADD69-A7D8-4266-8F2E-C5D556538FED}" type="presOf" srcId="{10B4EC48-2263-4CDB-BAAA-1DB71C7C60D2}" destId="{B1042D79-031F-4AAB-B948-475BA833C3A9}" srcOrd="1" destOrd="0" presId="urn:microsoft.com/office/officeart/2005/8/layout/chart3"/>
    <dgm:cxn modelId="{FD8B00BB-F49E-422D-BBC2-327DDB80BC19}" type="presOf" srcId="{D4FFC106-72A2-4131-87CA-B25A43FB4B42}" destId="{9B2B7E6D-89D1-41ED-AB69-6D6652F3054E}" srcOrd="0" destOrd="0" presId="urn:microsoft.com/office/officeart/2005/8/layout/chart3"/>
    <dgm:cxn modelId="{2BB12799-9CDC-4994-87CB-25D249D9785F}" type="presParOf" srcId="{9B2B7E6D-89D1-41ED-AB69-6D6652F3054E}" destId="{173E9C91-3E11-4106-92FE-E7B934423001}" srcOrd="0" destOrd="0" presId="urn:microsoft.com/office/officeart/2005/8/layout/chart3"/>
    <dgm:cxn modelId="{06DD1577-690B-4A68-9E69-02D368FF2733}" type="presParOf" srcId="{9B2B7E6D-89D1-41ED-AB69-6D6652F3054E}" destId="{C890C277-B18A-4E8B-A70C-1B6CE0870C5C}" srcOrd="1" destOrd="0" presId="urn:microsoft.com/office/officeart/2005/8/layout/chart3"/>
    <dgm:cxn modelId="{F8C419E0-101C-4D33-811A-00C858725935}" type="presParOf" srcId="{9B2B7E6D-89D1-41ED-AB69-6D6652F3054E}" destId="{CF6472DA-1C23-472B-B403-4664DDE9DD4C}" srcOrd="2" destOrd="0" presId="urn:microsoft.com/office/officeart/2005/8/layout/chart3"/>
    <dgm:cxn modelId="{AFAF4C15-93F4-4C27-9C41-7C62CED4E6D7}" type="presParOf" srcId="{9B2B7E6D-89D1-41ED-AB69-6D6652F3054E}" destId="{A87FDE0A-894C-487A-A213-A4CE42537B4B}" srcOrd="3" destOrd="0" presId="urn:microsoft.com/office/officeart/2005/8/layout/chart3"/>
    <dgm:cxn modelId="{EE859EC7-CEF3-4F91-A8B5-CF4652E9203C}" type="presParOf" srcId="{9B2B7E6D-89D1-41ED-AB69-6D6652F3054E}" destId="{1A946F22-65A3-4E0F-8FE3-E113D21D419D}" srcOrd="4" destOrd="0" presId="urn:microsoft.com/office/officeart/2005/8/layout/chart3"/>
    <dgm:cxn modelId="{4CEE89A5-0EE8-4BAB-9F43-AC535EFB844E}" type="presParOf" srcId="{9B2B7E6D-89D1-41ED-AB69-6D6652F3054E}" destId="{B1042D79-031F-4AAB-B948-475BA833C3A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E9C91-3E11-4106-92FE-E7B934423001}">
      <dsp:nvSpPr>
        <dsp:cNvPr id="0" name=""/>
        <dsp:cNvSpPr/>
      </dsp:nvSpPr>
      <dsp:spPr>
        <a:xfrm>
          <a:off x="836521" y="337935"/>
          <a:ext cx="3219749" cy="3219749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rPr>
            <a:t>Мій клас</a:t>
          </a:r>
          <a:endParaRPr lang="uk-UA" sz="2800" kern="1200" dirty="0"/>
        </a:p>
      </dsp:txBody>
      <dsp:txXfrm>
        <a:off x="2587068" y="932056"/>
        <a:ext cx="1092414" cy="1073249"/>
      </dsp:txXfrm>
    </dsp:sp>
    <dsp:sp modelId="{CF6472DA-1C23-472B-B403-4664DDE9DD4C}">
      <dsp:nvSpPr>
        <dsp:cNvPr id="0" name=""/>
        <dsp:cNvSpPr/>
      </dsp:nvSpPr>
      <dsp:spPr>
        <a:xfrm>
          <a:off x="802560" y="354555"/>
          <a:ext cx="3219749" cy="3219749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Моя родина</a:t>
          </a:r>
          <a:endParaRPr lang="uk-UA" sz="2800" kern="1200" dirty="0"/>
        </a:p>
      </dsp:txBody>
      <dsp:txXfrm>
        <a:off x="1684158" y="2386064"/>
        <a:ext cx="1456553" cy="996589"/>
      </dsp:txXfrm>
    </dsp:sp>
    <dsp:sp modelId="{1A946F22-65A3-4E0F-8FE3-E113D21D419D}">
      <dsp:nvSpPr>
        <dsp:cNvPr id="0" name=""/>
        <dsp:cNvSpPr/>
      </dsp:nvSpPr>
      <dsp:spPr>
        <a:xfrm>
          <a:off x="802560" y="354555"/>
          <a:ext cx="3219749" cy="3219749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rPr>
            <a:t>Моя сім’я</a:t>
          </a:r>
          <a:endParaRPr lang="uk-UA" sz="2800" kern="1200" dirty="0"/>
        </a:p>
      </dsp:txBody>
      <dsp:txXfrm>
        <a:off x="1147533" y="987006"/>
        <a:ext cx="1092414" cy="1073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3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1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7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3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7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4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7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8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6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8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4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6867" y="1388534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>
                <a:solidFill>
                  <a:srgbClr val="0070C0"/>
                </a:solidFill>
                <a:latin typeface="Arial Black" panose="020B0A04020102020204" pitchFamily="34" charset="0"/>
              </a:rPr>
              <a:t>Структурування інформації</a:t>
            </a:r>
            <a:endParaRPr lang="uk-UA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46867" y="3695233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 клас</a:t>
            </a:r>
            <a:endParaRPr lang="uk-UA" sz="5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5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5" descr="C:\Documents and Settings\Admin\Стільниця\Семінар  3клас\0_9b054_d886c76c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15" y="1019953"/>
            <a:ext cx="371475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75198" r="78038" b="8286"/>
          <a:stretch>
            <a:fillRect/>
          </a:stretch>
        </p:blipFill>
        <p:spPr bwMode="auto">
          <a:xfrm>
            <a:off x="7852026" y="3429000"/>
            <a:ext cx="2220662" cy="260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2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33" y="659230"/>
            <a:ext cx="3680460" cy="34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Admin\Стільниця\Семінар  3клас\75210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95" y="3099222"/>
            <a:ext cx="321468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1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17" y="933450"/>
            <a:ext cx="61245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&amp;Scy;&amp;kcy;&amp;acy;&amp;chcy;&amp;icy;&amp;vcy;&amp;acy;&amp;ncy;&amp;icy;&amp;iecy; &amp;icy;&amp;zcy;&amp;ocy;&amp;bcy;&amp;rcy;&amp;acy;&amp;zhcy;&amp;iecy;&amp;ncy;&amp;icy;&amp;yacy;: &amp;zcy;&amp;ncy;&amp;acy;&amp;chcy;&amp;kcy;&amp;icy;, &amp;icy;&amp;kcy;&amp;ocy;&amp;ncy;&amp;kcy;&amp;icy;, &amp;pcy;&amp;rcy;&amp;ocy;&amp;gcy;&amp;rcy;&amp;acy;&amp;mcy;&amp;mcy;&amp;ycy; 325519 / &amp;Rcy;&amp;acy;&amp;zcy;&amp;rcy;&amp;iecy;&amp;shcy;&amp;iecy;&amp;ncy;&amp;icy;&amp;iecy;: original / &amp;Rcy;&amp;acy;&amp;zcy;&amp;dcy;&amp;iecy;&amp;lcy;: &amp;Icy;&amp;gcy;&amp;rcy;&amp;ycy; / HallPic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10" y="1447411"/>
            <a:ext cx="54625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8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75198" r="78232" b="8286"/>
          <a:stretch>
            <a:fillRect/>
          </a:stretch>
        </p:blipFill>
        <p:spPr bwMode="auto">
          <a:xfrm>
            <a:off x="1036327" y="664402"/>
            <a:ext cx="2306948" cy="30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thakafatuna.info/new/wp-content/uploads/2012/07/1286607384772_hz-fileserver1_7005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30" y="2883159"/>
            <a:ext cx="290353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03" y="4334928"/>
            <a:ext cx="14224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03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Объект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32243" r="25793" b="40698"/>
          <a:stretch>
            <a:fillRect/>
          </a:stretch>
        </p:blipFill>
        <p:spPr bwMode="auto">
          <a:xfrm>
            <a:off x="3383125" y="844221"/>
            <a:ext cx="6638924" cy="516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8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7276"/>
            <a:ext cx="3810000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9"/>
          <a:stretch>
            <a:fillRect/>
          </a:stretch>
        </p:blipFill>
        <p:spPr bwMode="auto">
          <a:xfrm>
            <a:off x="8068501" y="3429000"/>
            <a:ext cx="123659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9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428" y="466529"/>
            <a:ext cx="901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      ФІЗКУЛЬТХВИЛИНКА</a:t>
            </a:r>
            <a:endParaRPr lang="uk-UA" sz="6000" b="1" dirty="0">
              <a:solidFill>
                <a:srgbClr val="0070C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626723" y="1741396"/>
            <a:ext cx="428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Хтось напевно вже стомився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наліво похилився?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Треба дружно всім нам </a:t>
            </a:r>
            <a:r>
              <a:rPr lang="uk-UA" sz="2400" kern="1200" dirty="0" smtClean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встати</a:t>
            </a: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розминку розпочати.	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uk-UA" sz="2400" kern="1200" dirty="0" smtClean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вгору, </a:t>
            </a:r>
            <a:r>
              <a:rPr lang="uk-UA" sz="2400" kern="1200" dirty="0" smtClean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 вниз</a:t>
            </a: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сусіда подивись.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 вгору, руки в боки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зроби чотири кроки.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Вище руки </a:t>
            </a:r>
            <a:r>
              <a:rPr lang="uk-UA" sz="2400" kern="1200" dirty="0" err="1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підніміть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спокійно опустіть.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Плесніть кілька раз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kern="1200" dirty="0">
                <a:ln w="1841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роботу – все гаразд.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77" y="2114841"/>
            <a:ext cx="4150870" cy="4150870"/>
          </a:xfrm>
          <a:prstGeom prst="rect">
            <a:avLst/>
          </a:prstGeom>
          <a:ln>
            <a:solidFill>
              <a:srgbClr val="B6C9EA"/>
            </a:solidFill>
          </a:ln>
        </p:spPr>
      </p:pic>
    </p:spTree>
    <p:extLst>
      <p:ext uri="{BB962C8B-B14F-4D97-AF65-F5344CB8AC3E}">
        <p14:creationId xmlns:p14="http://schemas.microsoft.com/office/powerpoint/2010/main" val="279939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Структурування інформації в документах, папках</a:t>
            </a:r>
            <a:r>
              <a:rPr lang="uk-UA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br>
              <a:rPr lang="uk-UA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18" y="1825625"/>
            <a:ext cx="2244093" cy="224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Картинки по запросу документы ико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10" y="3429001"/>
            <a:ext cx="2673219" cy="26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меню ико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11" y="354641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4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Поняття папки</a:t>
            </a:r>
            <a:endParaRPr lang="uk-UA" sz="6000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Папка – це група файлів, що зберігаються під одним </a:t>
            </a:r>
            <a:r>
              <a:rPr lang="uk-UA" sz="4000" b="1" dirty="0" err="1" smtClean="0">
                <a:solidFill>
                  <a:srgbClr val="0070C0"/>
                </a:solidFill>
              </a:rPr>
              <a:t>ім</a:t>
            </a:r>
            <a:r>
              <a:rPr lang="en-US" sz="4000" b="1" dirty="0" smtClean="0">
                <a:solidFill>
                  <a:srgbClr val="0070C0"/>
                </a:solidFill>
              </a:rPr>
              <a:t>’</a:t>
            </a:r>
            <a:r>
              <a:rPr lang="uk-UA" sz="4000" b="1" dirty="0" smtClean="0">
                <a:solidFill>
                  <a:srgbClr val="0070C0"/>
                </a:solidFill>
              </a:rPr>
              <a:t>ям.</a:t>
            </a:r>
          </a:p>
          <a:p>
            <a:endParaRPr lang="uk-UA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40" y="3369469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80" y="3047752"/>
            <a:ext cx="2933948" cy="293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03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Як можна називати файли та папки</a:t>
            </a:r>
            <a:endParaRPr lang="uk-UA" sz="6000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0070C0"/>
                </a:solidFill>
              </a:rPr>
              <a:t>Для надання файлам чи папкам імен існує правило: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0070C0"/>
                </a:solidFill>
              </a:rPr>
              <a:t>ім’я може містити літери, цифри та спеціальні символи,  крім </a:t>
            </a:r>
            <a:r>
              <a:rPr lang="uk-UA" sz="3200" b="1" i="1" kern="0" dirty="0" smtClean="0">
                <a:solidFill>
                  <a:srgbClr val="0070C0"/>
                </a:solidFill>
              </a:rPr>
              <a:t> </a:t>
            </a:r>
            <a:r>
              <a:rPr lang="uk-UA" sz="3600" b="1" i="1" kern="0" dirty="0" smtClean="0">
                <a:solidFill>
                  <a:srgbClr val="FFFF00"/>
                </a:solidFill>
              </a:rPr>
              <a:t>\ </a:t>
            </a:r>
            <a:r>
              <a:rPr lang="uk-UA" sz="3600" b="1" i="1" kern="0" dirty="0">
                <a:solidFill>
                  <a:srgbClr val="FFFF00"/>
                </a:solidFill>
              </a:rPr>
              <a:t>* / : ? ” &lt; &gt; |</a:t>
            </a:r>
            <a:endParaRPr lang="uk-UA" b="1" i="1" kern="0" dirty="0">
              <a:solidFill>
                <a:srgbClr val="FFFFFF"/>
              </a:solidFill>
            </a:endParaRPr>
          </a:p>
          <a:p>
            <a:endParaRPr lang="uk-UA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82907709"/>
              </p:ext>
            </p:extLst>
          </p:nvPr>
        </p:nvGraphicFramePr>
        <p:xfrm>
          <a:off x="6096000" y="2684446"/>
          <a:ext cx="4990841" cy="383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80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834" y="701841"/>
            <a:ext cx="8596668" cy="182508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solidFill>
                  <a:srgbClr val="0070C0"/>
                </a:solidFill>
              </a:rPr>
              <a:t>Робота в </a:t>
            </a:r>
            <a:r>
              <a:rPr lang="uk-UA" sz="6000" b="1" dirty="0" smtClean="0">
                <a:solidFill>
                  <a:srgbClr val="0070C0"/>
                </a:solidFill>
              </a:rPr>
              <a:t>групах</a:t>
            </a:r>
            <a:br>
              <a:rPr lang="uk-UA" sz="6000" b="1" dirty="0" smtClean="0">
                <a:solidFill>
                  <a:srgbClr val="0070C0"/>
                </a:solidFill>
              </a:rPr>
            </a:br>
            <a:r>
              <a:rPr lang="uk-UA" sz="4000" b="1" dirty="0">
                <a:solidFill>
                  <a:srgbClr val="0070C0"/>
                </a:solidFill>
              </a:rPr>
              <a:t>Знайди та підкресли слова, пов'язані з інформати­кою</a:t>
            </a:r>
            <a:r>
              <a:rPr lang="uk-UA" sz="2700" b="1" dirty="0">
                <a:solidFill>
                  <a:srgbClr val="0070C0"/>
                </a:solidFill>
              </a:rPr>
              <a:t>.</a:t>
            </a:r>
            <a:r>
              <a:rPr lang="uk-UA" sz="2700" dirty="0">
                <a:solidFill>
                  <a:srgbClr val="0070C0"/>
                </a:solidFill>
              </a:rPr>
              <a:t/>
            </a:r>
            <a:br>
              <a:rPr lang="uk-UA" sz="2700" dirty="0">
                <a:solidFill>
                  <a:srgbClr val="0070C0"/>
                </a:solidFill>
              </a:rPr>
            </a:br>
            <a:endParaRPr lang="uk-UA" sz="2700" b="1" dirty="0">
              <a:solidFill>
                <a:srgbClr val="0070C0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1"/>
          </p:nvPr>
        </p:nvSpPr>
        <p:spPr>
          <a:xfrm>
            <a:off x="2774226" y="2568908"/>
            <a:ext cx="2362681" cy="3880772"/>
          </a:xfrm>
        </p:spPr>
        <p:txBody>
          <a:bodyPr>
            <a:normAutofit/>
          </a:bodyPr>
          <a:lstStyle/>
          <a:p>
            <a:r>
              <a:rPr lang="uk-UA" sz="2400" b="1" dirty="0"/>
              <a:t>КАМЕРА</a:t>
            </a:r>
          </a:p>
          <a:p>
            <a:r>
              <a:rPr lang="uk-UA" sz="2400" b="1" dirty="0"/>
              <a:t>МОНІТОР</a:t>
            </a:r>
          </a:p>
          <a:p>
            <a:r>
              <a:rPr lang="uk-UA" sz="2400" b="1" dirty="0"/>
              <a:t>КАРТА</a:t>
            </a:r>
          </a:p>
          <a:p>
            <a:r>
              <a:rPr lang="uk-UA" sz="2400" b="1" dirty="0"/>
              <a:t>ДРУК</a:t>
            </a:r>
          </a:p>
          <a:p>
            <a:r>
              <a:rPr lang="uk-UA" sz="2400" b="1" dirty="0"/>
              <a:t>КЛАВІАТУРА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56730" y="2568909"/>
            <a:ext cx="2162004" cy="2955592"/>
          </a:xfrm>
        </p:spPr>
        <p:txBody>
          <a:bodyPr/>
          <a:lstStyle/>
          <a:p>
            <a:r>
              <a:rPr lang="uk-UA" sz="2400" b="1" dirty="0"/>
              <a:t>СКАНЕР  </a:t>
            </a:r>
          </a:p>
          <a:p>
            <a:r>
              <a:rPr lang="uk-UA" sz="2400" b="1" dirty="0"/>
              <a:t>ГУМКА</a:t>
            </a:r>
          </a:p>
          <a:p>
            <a:r>
              <a:rPr lang="uk-UA" sz="2400" b="1" dirty="0"/>
              <a:t>ЯРЛИК</a:t>
            </a:r>
          </a:p>
          <a:p>
            <a:r>
              <a:rPr lang="uk-UA" sz="2400" b="1" dirty="0"/>
              <a:t>КОЛОНКИ</a:t>
            </a:r>
          </a:p>
          <a:p>
            <a:r>
              <a:rPr lang="uk-UA" sz="2400" b="1" dirty="0"/>
              <a:t>ПАПКА</a:t>
            </a:r>
          </a:p>
          <a:p>
            <a:endParaRPr lang="uk-UA" dirty="0"/>
          </a:p>
        </p:txBody>
      </p:sp>
      <p:sp>
        <p:nvSpPr>
          <p:cNvPr id="11" name="Місце для вмісту 7"/>
          <p:cNvSpPr txBox="1">
            <a:spLocks/>
          </p:cNvSpPr>
          <p:nvPr/>
        </p:nvSpPr>
        <p:spPr>
          <a:xfrm>
            <a:off x="5381827" y="2526923"/>
            <a:ext cx="2362681" cy="388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/>
              <a:t>ФЛЕШКА</a:t>
            </a:r>
          </a:p>
          <a:p>
            <a:r>
              <a:rPr lang="uk-UA" sz="2400" b="1" dirty="0"/>
              <a:t>МОДЕМ</a:t>
            </a:r>
          </a:p>
          <a:p>
            <a:r>
              <a:rPr lang="uk-UA" sz="2400" b="1" dirty="0"/>
              <a:t>ДИСК</a:t>
            </a:r>
          </a:p>
          <a:p>
            <a:r>
              <a:rPr lang="uk-UA" sz="2400" b="1" dirty="0"/>
              <a:t>СКАНЕР</a:t>
            </a:r>
          </a:p>
          <a:p>
            <a:r>
              <a:rPr lang="uk-UA" sz="2400" b="1" dirty="0"/>
              <a:t>ВЕДМЕДИК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92086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325470" y="743730"/>
            <a:ext cx="8866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Створення нової папки</a:t>
            </a:r>
            <a:endParaRPr lang="uk-UA" sz="48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1511559" y="1574727"/>
            <a:ext cx="10077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70C0"/>
                </a:solidFill>
              </a:rPr>
              <a:t>Викликати контекстне меню, клацнувши правою кнопкою миші у вільному місці папки, з контекстного меню вибрати вказівку Створити/Папку</a:t>
            </a:r>
            <a:endParaRPr lang="uk-UA" sz="2800" b="1" i="1" kern="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158" y="3544993"/>
            <a:ext cx="2160842" cy="27277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89" y="3240276"/>
            <a:ext cx="2168058" cy="30173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723" y="5394674"/>
            <a:ext cx="1059842" cy="117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315528" y="3544993"/>
            <a:ext cx="2434442" cy="783193"/>
          </a:xfrm>
          <a:prstGeom prst="wedgeRoundRectCallout">
            <a:avLst>
              <a:gd name="adj1" fmla="val -84219"/>
              <a:gd name="adj2" fmla="val -749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ліву кнопку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0383" y="4135016"/>
            <a:ext cx="1951706" cy="17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Практична робота</a:t>
            </a:r>
            <a:endParaRPr lang="uk-UA" sz="60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4 години на добу – оптимальний час за комп'ютером для підлітків »  Профспілка працівників освіти і науки Україн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41" y="2055813"/>
            <a:ext cx="7620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Дякую за увагу!</a:t>
            </a:r>
            <a:endParaRPr lang="uk-UA" sz="60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www.karaoke-city.ru/images/smil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24" y="2631484"/>
            <a:ext cx="3461499" cy="32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7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034" y="60959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rgbClr val="0070C0"/>
                </a:solidFill>
              </a:rPr>
              <a:t>П</a:t>
            </a:r>
            <a:r>
              <a:rPr lang="uk-UA" sz="6000" b="1" dirty="0" smtClean="0">
                <a:solidFill>
                  <a:srgbClr val="0070C0"/>
                </a:solidFill>
              </a:rPr>
              <a:t>овторюємо</a:t>
            </a:r>
            <a:endParaRPr lang="uk-UA" sz="6000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22034" y="2453813"/>
            <a:ext cx="8596668" cy="3880773"/>
          </a:xfrm>
        </p:spPr>
        <p:txBody>
          <a:bodyPr/>
          <a:lstStyle/>
          <a:p>
            <a:pPr lvl="0"/>
            <a:r>
              <a:rPr lang="uk-UA" dirty="0" smtClean="0"/>
              <a:t>1. </a:t>
            </a:r>
            <a:r>
              <a:rPr lang="uk-UA" sz="2800" b="1" dirty="0"/>
              <a:t>З чого ми отримуємо інформацію?</a:t>
            </a:r>
          </a:p>
          <a:p>
            <a:endParaRPr lang="uk-UA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62" y="2334489"/>
            <a:ext cx="2314575" cy="1971675"/>
          </a:xfrm>
          <a:prstGeom prst="rect">
            <a:avLst/>
          </a:prstGeom>
        </p:spPr>
      </p:pic>
      <p:pic>
        <p:nvPicPr>
          <p:cNvPr id="1026" name="Picture 2" descr="Пропало изображение на телевизоре - что делать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49" y="2334489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09" y="2332975"/>
            <a:ext cx="2552700" cy="179070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2368824" y="2826658"/>
            <a:ext cx="8306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За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 чого людина отримує інформацію?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46" y="2363739"/>
            <a:ext cx="2562225" cy="1781175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2302975" y="3244334"/>
            <a:ext cx="8176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Які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дії з інформацією відбуваються під час уроку?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078020" y="3168558"/>
            <a:ext cx="6270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 Хто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кому передає інформацію на </a:t>
            </a:r>
            <a:r>
              <a:rPr lang="uk-UA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2" name="Picture 8" descr="Учитель иллюстрация - 87 фото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14679" r="4944" b="7439"/>
          <a:stretch/>
        </p:blipFill>
        <p:spPr bwMode="auto">
          <a:xfrm>
            <a:off x="4700164" y="2006175"/>
            <a:ext cx="3470988" cy="33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 Які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дії з інформацією відбуваються під час практичної роботи з інформатики?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5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8" grpId="0"/>
      <p:bldP spid="8" grpId="1"/>
      <p:bldP spid="11" grpId="0"/>
      <p:bldP spid="11" grpId="1"/>
      <p:bldP spid="12" grpId="0"/>
      <p:bldP spid="12" grpId="1"/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                </a:t>
            </a:r>
            <a:r>
              <a:rPr lang="uk-UA" sz="6000" b="1" dirty="0" smtClean="0">
                <a:solidFill>
                  <a:srgbClr val="0070C0"/>
                </a:solidFill>
              </a:rPr>
              <a:t>Збереження інформації</a:t>
            </a:r>
            <a:endParaRPr lang="uk-UA" sz="6000" b="1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5800" cy="4351338"/>
          </a:xfrm>
        </p:spPr>
        <p:txBody>
          <a:bodyPr/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> </a:t>
            </a:r>
            <a:r>
              <a:rPr lang="uk-UA" sz="5400" b="1" dirty="0" smtClean="0">
                <a:solidFill>
                  <a:srgbClr val="0070C0"/>
                </a:solidFill>
                <a:latin typeface="+mj-lt"/>
              </a:rPr>
              <a:t>КОЛЮАМН</a:t>
            </a:r>
            <a:r>
              <a:rPr lang="uk-UA" sz="5400" b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uk-UA" sz="5400" b="1" dirty="0" smtClean="0">
                <a:solidFill>
                  <a:srgbClr val="0070C0"/>
                </a:solidFill>
                <a:latin typeface="+mj-lt"/>
              </a:rPr>
              <a:t>  -</a:t>
            </a:r>
          </a:p>
          <a:p>
            <a:r>
              <a:rPr lang="uk-UA" sz="5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uk-UA" sz="5400" b="1" dirty="0" smtClean="0">
                <a:solidFill>
                  <a:srgbClr val="0070C0"/>
                </a:solidFill>
                <a:latin typeface="+mj-lt"/>
              </a:rPr>
              <a:t>КГНИА  -</a:t>
            </a:r>
          </a:p>
          <a:p>
            <a:r>
              <a:rPr lang="uk-UA" sz="5400" b="1" dirty="0" smtClean="0">
                <a:solidFill>
                  <a:srgbClr val="0070C0"/>
                </a:solidFill>
                <a:latin typeface="+mj-lt"/>
              </a:rPr>
              <a:t>КАШФЛЕ -</a:t>
            </a:r>
          </a:p>
          <a:p>
            <a:r>
              <a:rPr lang="uk-UA" sz="5400" b="1" dirty="0" smtClean="0">
                <a:solidFill>
                  <a:srgbClr val="0070C0"/>
                </a:solidFill>
                <a:latin typeface="+mj-lt"/>
              </a:rPr>
              <a:t>СДКИ  -</a:t>
            </a:r>
            <a:endParaRPr lang="uk-UA" sz="5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rgbClr val="0070C0"/>
                </a:solidFill>
              </a:rPr>
              <a:t>МАЛЮНОК</a:t>
            </a:r>
          </a:p>
          <a:p>
            <a:pPr marL="0" indent="0">
              <a:buNone/>
            </a:pPr>
            <a:r>
              <a:rPr lang="uk-UA" sz="5400" dirty="0" smtClean="0">
                <a:solidFill>
                  <a:srgbClr val="0070C0"/>
                </a:solidFill>
              </a:rPr>
              <a:t>КНИГА</a:t>
            </a:r>
          </a:p>
          <a:p>
            <a:pPr marL="0" indent="0">
              <a:buNone/>
            </a:pPr>
            <a:r>
              <a:rPr lang="uk-UA" sz="5400" dirty="0" smtClean="0">
                <a:solidFill>
                  <a:srgbClr val="0070C0"/>
                </a:solidFill>
              </a:rPr>
              <a:t>ФЛЕШКА</a:t>
            </a:r>
          </a:p>
          <a:p>
            <a:pPr marL="0" indent="0">
              <a:buNone/>
            </a:pPr>
            <a:r>
              <a:rPr lang="uk-UA" sz="5400" dirty="0" smtClean="0">
                <a:solidFill>
                  <a:srgbClr val="0070C0"/>
                </a:solidFill>
              </a:rPr>
              <a:t>ДИСК</a:t>
            </a:r>
            <a:endParaRPr lang="uk-UA" sz="5400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C:\Users\Лариса\Pictures\Screenshots\Знімок екрана (32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7" t="47271" r="44443" b="33276"/>
          <a:stretch/>
        </p:blipFill>
        <p:spPr bwMode="auto">
          <a:xfrm>
            <a:off x="1236305" y="1492898"/>
            <a:ext cx="8528180" cy="4684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43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Поняття </a:t>
            </a:r>
            <a:r>
              <a:rPr lang="uk-UA" sz="6000" b="1" dirty="0" err="1" smtClean="0">
                <a:solidFill>
                  <a:srgbClr val="0070C0"/>
                </a:solidFill>
              </a:rPr>
              <a:t>файла</a:t>
            </a:r>
            <a:endParaRPr lang="uk-UA" sz="6000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i="1" kern="0" dirty="0" smtClean="0">
                <a:solidFill>
                  <a:srgbClr val="FFFFFF"/>
                </a:solidFill>
              </a:rPr>
              <a:t>     </a:t>
            </a:r>
            <a:r>
              <a:rPr lang="uk-UA" sz="3600" b="1" i="1" kern="0" dirty="0" smtClean="0">
                <a:solidFill>
                  <a:srgbClr val="0070C0"/>
                </a:solidFill>
              </a:rPr>
              <a:t>У </a:t>
            </a:r>
            <a:r>
              <a:rPr lang="uk-UA" sz="3600" b="1" i="1" kern="0" dirty="0">
                <a:solidFill>
                  <a:srgbClr val="0070C0"/>
                </a:solidFill>
              </a:rPr>
              <a:t>комп’ютері всі програми, тексти, зображен­ня та інші документи теж зберігаються у файлах, тільки </a:t>
            </a:r>
            <a:r>
              <a:rPr lang="uk-UA" sz="3600" b="1" i="1" kern="0" dirty="0" smtClean="0">
                <a:solidFill>
                  <a:srgbClr val="0070C0"/>
                </a:solidFill>
              </a:rPr>
              <a:t>комп’ютерних</a:t>
            </a:r>
            <a:r>
              <a:rPr lang="uk-UA" sz="3600" b="1" i="1" kern="0" dirty="0">
                <a:solidFill>
                  <a:srgbClr val="0070C0"/>
                </a:solidFill>
              </a:rPr>
              <a:t>. І кожний такий файл має своє </a:t>
            </a:r>
            <a:r>
              <a:rPr lang="uk-UA" sz="3600" b="1" i="1" kern="0" dirty="0">
                <a:solidFill>
                  <a:srgbClr val="0070C0"/>
                </a:solidFill>
                <a:latin typeface="+mj-lt"/>
              </a:rPr>
              <a:t>ім’я</a:t>
            </a:r>
            <a:endParaRPr lang="uk-UA" sz="3600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2" descr="Картинки по запросу документ ворд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89" y="3956046"/>
            <a:ext cx="1187995" cy="148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и по запросу jpg иконка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24" y="3968485"/>
            <a:ext cx="1376262" cy="1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музыка иконка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4" y="4043543"/>
            <a:ext cx="1301204" cy="13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видео значок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51" y="3949811"/>
            <a:ext cx="1394937" cy="1394937"/>
          </a:xfrm>
          <a:prstGeom prst="rect">
            <a:avLst/>
          </a:prstGeom>
          <a:solidFill>
            <a:schemeClr val="bg2">
              <a:lumMod val="50000"/>
            </a:schemeClr>
          </a:solidFill>
          <a:extLst/>
        </p:spPr>
      </p:pic>
      <p:sp>
        <p:nvSpPr>
          <p:cNvPr id="9" name="Прямокутник 8"/>
          <p:cNvSpPr/>
          <p:nvPr/>
        </p:nvSpPr>
        <p:spPr>
          <a:xfrm>
            <a:off x="1721715" y="5539267"/>
            <a:ext cx="10326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0070C0"/>
                </a:solidFill>
              </a:rPr>
              <a:t>Файли різного вмісту мають різні значки.</a:t>
            </a:r>
            <a:endParaRPr lang="uk-UA" sz="4000" b="1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4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РОЗГАДАЙТЕ РЕБУС</a:t>
            </a:r>
            <a:br>
              <a:rPr lang="uk-UA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6000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1414" y="1295530"/>
            <a:ext cx="7289171" cy="2978814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5090474" y="4962718"/>
            <a:ext cx="3462976" cy="10215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uk-UA" sz="5400" b="1" i="1" kern="0" dirty="0" smtClean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Файл</a:t>
            </a:r>
            <a:endParaRPr lang="uk-UA" sz="5400" b="1" i="1" kern="0" dirty="0">
              <a:solidFill>
                <a:srgbClr val="FFFFFF"/>
              </a:solidFill>
              <a:latin typeface="Verdan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8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Гімнастика для очей</a:t>
            </a:r>
            <a:endParaRPr lang="uk-UA" sz="6000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</a:t>
            </a:r>
            <a:r>
              <a:rPr lang="en-US" smtClean="0"/>
              <a:t>https://www.youtube.com/watch?v=8gvoPGoxnxA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15782" r="12486" b="15646"/>
          <a:stretch/>
        </p:blipFill>
        <p:spPr>
          <a:xfrm>
            <a:off x="4086808" y="1708992"/>
            <a:ext cx="4646645" cy="31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2258008" y="668629"/>
            <a:ext cx="8845421" cy="4351338"/>
          </a:xfrm>
        </p:spPr>
        <p:txBody>
          <a:bodyPr>
            <a:noAutofit/>
          </a:bodyPr>
          <a:lstStyle/>
          <a:p>
            <a:pPr marL="182880" indent="0">
              <a:buNone/>
              <a:defRPr/>
            </a:pPr>
            <a:r>
              <a:rPr lang="uk-UA" sz="7200" dirty="0" smtClean="0">
                <a:ln w="19050">
                  <a:solidFill>
                    <a:srgbClr val="7030A0"/>
                  </a:solidFill>
                </a:ln>
                <a:solidFill>
                  <a:srgbClr val="FF33CC"/>
                </a:solidFill>
                <a:latin typeface="Century" pitchFamily="18" charset="0"/>
              </a:rPr>
              <a:t>           КАЗКА</a:t>
            </a:r>
            <a:br>
              <a:rPr lang="uk-UA" sz="7200" dirty="0" smtClean="0">
                <a:ln w="19050">
                  <a:solidFill>
                    <a:srgbClr val="7030A0"/>
                  </a:solidFill>
                </a:ln>
                <a:solidFill>
                  <a:srgbClr val="FF33CC"/>
                </a:solidFill>
                <a:latin typeface="Century" pitchFamily="18" charset="0"/>
              </a:rPr>
            </a:br>
            <a:r>
              <a:rPr lang="uk-UA" sz="7200" dirty="0" smtClean="0">
                <a:ln w="19050">
                  <a:solidFill>
                    <a:srgbClr val="7030A0"/>
                  </a:solidFill>
                </a:ln>
                <a:solidFill>
                  <a:srgbClr val="FF33CC"/>
                </a:solidFill>
                <a:latin typeface="Century" pitchFamily="18" charset="0"/>
              </a:rPr>
              <a:t>   </a:t>
            </a:r>
            <a:br>
              <a:rPr lang="uk-UA" sz="7200" dirty="0" smtClean="0">
                <a:ln w="19050">
                  <a:solidFill>
                    <a:srgbClr val="7030A0"/>
                  </a:solidFill>
                </a:ln>
                <a:solidFill>
                  <a:srgbClr val="FF33CC"/>
                </a:solidFill>
                <a:latin typeface="Century" pitchFamily="18" charset="0"/>
              </a:rPr>
            </a:br>
            <a:r>
              <a:rPr lang="uk-UA" sz="7200" dirty="0">
                <a:ln w="19050">
                  <a:solidFill>
                    <a:srgbClr val="7030A0"/>
                  </a:solidFill>
                </a:ln>
                <a:solidFill>
                  <a:srgbClr val="FF33CC"/>
                </a:solidFill>
                <a:latin typeface="Century" pitchFamily="18" charset="0"/>
              </a:rPr>
              <a:t> </a:t>
            </a:r>
            <a:r>
              <a:rPr lang="uk-UA" sz="7200" dirty="0" smtClean="0">
                <a:ln w="19050">
                  <a:solidFill>
                    <a:srgbClr val="7030A0"/>
                  </a:solidFill>
                </a:ln>
                <a:solidFill>
                  <a:srgbClr val="FF33CC"/>
                </a:solidFill>
                <a:latin typeface="Century" pitchFamily="18" charset="0"/>
              </a:rPr>
              <a:t>   </a:t>
            </a:r>
            <a:r>
              <a:rPr lang="uk-UA" sz="7200" dirty="0" smtClean="0">
                <a:ln w="12700">
                  <a:solidFill>
                    <a:srgbClr val="FFFF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ДАНИЛКОВЕ                </a:t>
            </a:r>
            <a:r>
              <a:rPr lang="uk-UA" sz="7200" dirty="0">
                <a:ln w="12700">
                  <a:solidFill>
                    <a:srgbClr val="FFFF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uk-UA" sz="7200" dirty="0">
                <a:ln w="12700">
                  <a:solidFill>
                    <a:srgbClr val="FFFF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sz="7200" dirty="0">
                <a:ln w="12700">
                  <a:solidFill>
                    <a:srgbClr val="FFFF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         </a:t>
            </a:r>
            <a:r>
              <a:rPr lang="uk-UA" sz="7200" dirty="0" smtClean="0">
                <a:ln w="12700">
                  <a:solidFill>
                    <a:srgbClr val="FFFF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 ГОРЕ</a:t>
            </a:r>
            <a:r>
              <a:rPr lang="ru-RU" sz="7200" dirty="0">
                <a:ln w="12700">
                  <a:solidFill>
                    <a:srgbClr val="FFFF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7200" dirty="0">
                <a:ln w="12700">
                  <a:solidFill>
                    <a:srgbClr val="FFFF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</a:b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64213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202">
            <a:off x="1997455" y="791131"/>
            <a:ext cx="3418059" cy="252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833">
            <a:off x="8402663" y="839013"/>
            <a:ext cx="25066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50" y="3568485"/>
            <a:ext cx="20716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4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248</Words>
  <Application>Microsoft Office PowerPoint</Application>
  <PresentationFormat>Широкий екран</PresentationFormat>
  <Paragraphs>76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Century</vt:lpstr>
      <vt:lpstr>Times New Roman</vt:lpstr>
      <vt:lpstr>Verdana</vt:lpstr>
      <vt:lpstr>Wingdings 3</vt:lpstr>
      <vt:lpstr>Тема Office</vt:lpstr>
      <vt:lpstr>Структурування інформації</vt:lpstr>
      <vt:lpstr>Робота в групах Знайди та підкресли слова, пов'язані з інформати­кою. </vt:lpstr>
      <vt:lpstr>Повторюємо</vt:lpstr>
      <vt:lpstr>                Збереження інформації</vt:lpstr>
      <vt:lpstr>Поняття файла</vt:lpstr>
      <vt:lpstr>РОЗГАДАЙТЕ РЕБУС </vt:lpstr>
      <vt:lpstr>Гімнастика для очей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Структурування інформації в документах, папках.  </vt:lpstr>
      <vt:lpstr>Поняття папки</vt:lpstr>
      <vt:lpstr>Як можна називати файли та папки</vt:lpstr>
      <vt:lpstr>Презентація PowerPoint</vt:lpstr>
      <vt:lpstr>Практична робота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Структурування інформації</dc:title>
  <dc:creator>Лариса</dc:creator>
  <cp:lastModifiedBy>Лариса</cp:lastModifiedBy>
  <cp:revision>24</cp:revision>
  <dcterms:created xsi:type="dcterms:W3CDTF">2022-07-05T14:44:50Z</dcterms:created>
  <dcterms:modified xsi:type="dcterms:W3CDTF">2022-07-06T16:15:42Z</dcterms:modified>
</cp:coreProperties>
</file>