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4A73191-61AE-410C-8490-1E40C3D9EE25}" type="datetimeFigureOut">
              <a:rPr lang="uk-UA" smtClean="0"/>
              <a:t>27.06.2022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57E246D-D782-4771-B3C5-B864D9D5A436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1761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3191-61AE-410C-8490-1E40C3D9EE25}" type="datetimeFigureOut">
              <a:rPr lang="uk-UA" smtClean="0"/>
              <a:t>27.06.2022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46D-D782-4771-B3C5-B864D9D5A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85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3191-61AE-410C-8490-1E40C3D9EE25}" type="datetimeFigureOut">
              <a:rPr lang="uk-UA" smtClean="0"/>
              <a:t>27.06.2022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46D-D782-4771-B3C5-B864D9D5A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760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3191-61AE-410C-8490-1E40C3D9EE25}" type="datetimeFigureOut">
              <a:rPr lang="uk-UA" smtClean="0"/>
              <a:t>27.06.2022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46D-D782-4771-B3C5-B864D9D5A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72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3191-61AE-410C-8490-1E40C3D9EE25}" type="datetimeFigureOut">
              <a:rPr lang="uk-UA" smtClean="0"/>
              <a:t>27.06.2022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46D-D782-4771-B3C5-B864D9D5A436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245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3191-61AE-410C-8490-1E40C3D9EE25}" type="datetimeFigureOut">
              <a:rPr lang="uk-UA" smtClean="0"/>
              <a:t>27.06.2022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46D-D782-4771-B3C5-B864D9D5A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692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3191-61AE-410C-8490-1E40C3D9EE25}" type="datetimeFigureOut">
              <a:rPr lang="uk-UA" smtClean="0"/>
              <a:t>27.06.2022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46D-D782-4771-B3C5-B864D9D5A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92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3191-61AE-410C-8490-1E40C3D9EE25}" type="datetimeFigureOut">
              <a:rPr lang="uk-UA" smtClean="0"/>
              <a:t>27.06.2022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46D-D782-4771-B3C5-B864D9D5A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948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3191-61AE-410C-8490-1E40C3D9EE25}" type="datetimeFigureOut">
              <a:rPr lang="uk-UA" smtClean="0"/>
              <a:t>27.06.2022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46D-D782-4771-B3C5-B864D9D5A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4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3191-61AE-410C-8490-1E40C3D9EE25}" type="datetimeFigureOut">
              <a:rPr lang="uk-UA" smtClean="0"/>
              <a:t>27.06.2022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46D-D782-4771-B3C5-B864D9D5A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75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3191-61AE-410C-8490-1E40C3D9EE25}" type="datetimeFigureOut">
              <a:rPr lang="uk-UA" smtClean="0"/>
              <a:t>27.06.2022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46D-D782-4771-B3C5-B864D9D5A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949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4A73191-61AE-410C-8490-1E40C3D9EE25}" type="datetimeFigureOut">
              <a:rPr lang="uk-UA" smtClean="0"/>
              <a:t>27.06.2022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57E246D-D782-4771-B3C5-B864D9D5A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390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2658D-3C54-EB36-2D48-240CFFDE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8952"/>
            <a:ext cx="10315575" cy="4041648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/>
              <a:t>Північна Америка. </a:t>
            </a:r>
            <a:r>
              <a:rPr lang="uk-UA" sz="4000" dirty="0"/>
              <a:t>Географічне положення.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 err="1"/>
              <a:t>Історія</a:t>
            </a:r>
            <a:r>
              <a:rPr lang="ru-RU" sz="4000" dirty="0"/>
              <a:t> </a:t>
            </a:r>
            <a:r>
              <a:rPr lang="ru-RU" sz="4000" dirty="0" err="1"/>
              <a:t>відкриття</a:t>
            </a:r>
            <a:r>
              <a:rPr lang="ru-RU" sz="4000" dirty="0"/>
              <a:t> й </a:t>
            </a:r>
            <a:r>
              <a:rPr lang="ru-RU" sz="4000" dirty="0" err="1"/>
              <a:t>освоєння</a:t>
            </a:r>
            <a:r>
              <a:rPr lang="ru-RU" sz="4000" dirty="0"/>
              <a:t> материка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47048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E7B67-8046-5B99-542F-25F514C9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48690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Спільні та відмінні риси Північної та Південної Америк</a:t>
            </a: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629EC46A-AAD2-6CAA-DAA0-CF2C44183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121272"/>
              </p:ext>
            </p:extLst>
          </p:nvPr>
        </p:nvGraphicFramePr>
        <p:xfrm>
          <a:off x="1797844" y="1838323"/>
          <a:ext cx="8596312" cy="453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1820871726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855651280"/>
                    </a:ext>
                  </a:extLst>
                </a:gridCol>
              </a:tblGrid>
              <a:tr h="542417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/>
                        <a:t>Спільні риси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/>
                        <a:t>Відмінні риси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3926581"/>
                  </a:ext>
                </a:extLst>
              </a:tr>
              <a:tr h="399148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noProof="0" dirty="0"/>
                        <a:t>Знаходяться в Західній півкулі;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noProof="0" dirty="0"/>
                        <a:t>Омиваються водами Тихого та Атлантичного океанів;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noProof="0" dirty="0"/>
                        <a:t>Не перетинають 0 меридіан;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noProof="0" dirty="0"/>
                        <a:t>Утворюють одну частину світу – Америку;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noProof="0" dirty="0"/>
                        <a:t>В центральній частині знаходяться рівнини.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/>
                        <a:t>Північна Америка більше за розмірами ніж Південна;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/>
                        <a:t>Південна Америка перетинається екватором, а Північна ні;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/>
                        <a:t>Північна Америка знаходиться лише в північній півкулі, а Південна Америка і в північній, і в південній;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/>
                        <a:t>Північна Америка омивається водами Північного Льодовитого океану, а Південна – ні.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57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62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192DA-44D9-26B2-B12F-6758FF50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та </a:t>
            </a:r>
            <a:r>
              <a:rPr lang="ru-RU" dirty="0" err="1"/>
              <a:t>освоєння</a:t>
            </a:r>
            <a:r>
              <a:rPr lang="ru-RU" dirty="0"/>
              <a:t> материка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EADB3E-9AF2-6A36-ABD9-73440531B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err="1"/>
              <a:t>Європейці</a:t>
            </a:r>
            <a:r>
              <a:rPr lang="ru-RU" sz="1600" dirty="0"/>
              <a:t> </a:t>
            </a:r>
            <a:r>
              <a:rPr lang="ru-RU" sz="1600" dirty="0" err="1"/>
              <a:t>декілька</a:t>
            </a:r>
            <a:r>
              <a:rPr lang="ru-RU" sz="1600" dirty="0"/>
              <a:t> </a:t>
            </a:r>
            <a:r>
              <a:rPr lang="ru-RU" sz="1600" dirty="0" err="1"/>
              <a:t>разів</a:t>
            </a:r>
            <a:r>
              <a:rPr lang="ru-RU" sz="1600" dirty="0"/>
              <a:t> </a:t>
            </a:r>
            <a:r>
              <a:rPr lang="ru-RU" sz="1600" dirty="0" err="1"/>
              <a:t>побували</a:t>
            </a:r>
            <a:r>
              <a:rPr lang="ru-RU" sz="1600" dirty="0"/>
              <a:t> і, так би </a:t>
            </a:r>
            <a:r>
              <a:rPr lang="ru-RU" sz="1600" dirty="0" err="1"/>
              <a:t>мовити</a:t>
            </a:r>
            <a:r>
              <a:rPr lang="ru-RU" sz="1600" dirty="0"/>
              <a:t>, </a:t>
            </a:r>
            <a:r>
              <a:rPr lang="ru-RU" sz="1600" dirty="0" err="1"/>
              <a:t>відкривали</a:t>
            </a:r>
            <a:r>
              <a:rPr lang="ru-RU" sz="1600" dirty="0"/>
              <a:t> для себе </a:t>
            </a:r>
            <a:r>
              <a:rPr lang="ru-RU" sz="1600" dirty="0" err="1"/>
              <a:t>Північноамериканський</a:t>
            </a:r>
            <a:r>
              <a:rPr lang="ru-RU" sz="1600" dirty="0"/>
              <a:t> континент. </a:t>
            </a:r>
            <a:endParaRPr lang="uk-UA" sz="1600" dirty="0"/>
          </a:p>
        </p:txBody>
      </p:sp>
      <p:pic>
        <p:nvPicPr>
          <p:cNvPr id="1026" name="Picture 2" descr="Эрик Рыжий">
            <a:extLst>
              <a:ext uri="{FF2B5EF4-FFF2-40B4-BE49-F238E27FC236}">
                <a16:creationId xmlns:a16="http://schemas.microsoft.com/office/drawing/2014/main" id="{95F09F7D-70CB-EE89-954E-960E210702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52" y="1036083"/>
            <a:ext cx="1897023" cy="28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A716607-8862-E247-D05D-5115A942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99" y="152419"/>
            <a:ext cx="2147414" cy="30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F0308F8-0814-006B-8E8C-F29F6EE34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48" y="3429000"/>
            <a:ext cx="2052373" cy="28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ортрет">
            <a:extLst>
              <a:ext uri="{FF2B5EF4-FFF2-40B4-BE49-F238E27FC236}">
                <a16:creationId xmlns:a16="http://schemas.microsoft.com/office/drawing/2014/main" id="{B73A121D-D69E-5E51-59CB-743195067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80" y="4171931"/>
            <a:ext cx="229816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1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89500-5A00-804D-60C5-633B60E1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952499"/>
            <a:ext cx="9792462" cy="657225"/>
          </a:xfrm>
        </p:spPr>
        <p:txBody>
          <a:bodyPr>
            <a:noAutofit/>
          </a:bodyPr>
          <a:lstStyle/>
          <a:p>
            <a:r>
              <a:rPr lang="ru-RU" sz="1800" dirty="0" err="1"/>
              <a:t>Спираючись</a:t>
            </a:r>
            <a:r>
              <a:rPr lang="ru-RU" sz="1800" dirty="0"/>
              <a:t> на фрагмент </a:t>
            </a:r>
            <a:r>
              <a:rPr lang="ru-RU" sz="1800" dirty="0" err="1"/>
              <a:t>відеофільму</a:t>
            </a:r>
            <a:r>
              <a:rPr lang="ru-RU" sz="1800" dirty="0"/>
              <a:t> (http://youtube.com/watch?v=f5Tq1SUVtsw) та текст параграфа </a:t>
            </a:r>
            <a:r>
              <a:rPr lang="ru-RU" sz="1800" dirty="0" err="1"/>
              <a:t>заповніть</a:t>
            </a:r>
            <a:r>
              <a:rPr lang="ru-RU" sz="1800" dirty="0"/>
              <a:t> </a:t>
            </a:r>
            <a:r>
              <a:rPr lang="ru-RU" sz="1800" dirty="0" err="1"/>
              <a:t>таблицю</a:t>
            </a:r>
            <a:endParaRPr lang="uk-UA" sz="1800" b="1" i="1" dirty="0"/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A4D8FFD5-9029-C6D5-609D-FDDC6E16D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37317"/>
              </p:ext>
            </p:extLst>
          </p:nvPr>
        </p:nvGraphicFramePr>
        <p:xfrm>
          <a:off x="1476754" y="1714500"/>
          <a:ext cx="9163051" cy="497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76">
                  <a:extLst>
                    <a:ext uri="{9D8B030D-6E8A-4147-A177-3AD203B41FA5}">
                      <a16:colId xmlns:a16="http://schemas.microsoft.com/office/drawing/2014/main" val="2958048364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58900237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583530583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3086302751"/>
                    </a:ext>
                  </a:extLst>
                </a:gridCol>
              </a:tblGrid>
              <a:tr h="476251"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/>
                        <a:t>Ім’я відкривача (дослідника)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1" dirty="0"/>
                        <a:t>Дата здійснення експедиції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err="1"/>
                        <a:t>Назва</a:t>
                      </a:r>
                      <a:r>
                        <a:rPr lang="ru-RU" sz="1600" i="1" dirty="0"/>
                        <a:t> </a:t>
                      </a:r>
                      <a:r>
                        <a:rPr lang="ru-RU" sz="1600" i="1" dirty="0" err="1"/>
                        <a:t>країни</a:t>
                      </a:r>
                      <a:r>
                        <a:rPr lang="ru-RU" sz="1600" i="1" dirty="0"/>
                        <a:t>, з </a:t>
                      </a:r>
                      <a:r>
                        <a:rPr lang="ru-RU" sz="1600" i="1" dirty="0" err="1"/>
                        <a:t>якої</a:t>
                      </a:r>
                      <a:r>
                        <a:rPr lang="ru-RU" sz="1600" i="1" dirty="0"/>
                        <a:t> походив </a:t>
                      </a:r>
                      <a:r>
                        <a:rPr lang="ru-RU" sz="1600" i="1" dirty="0" err="1"/>
                        <a:t>або</a:t>
                      </a:r>
                      <a:r>
                        <a:rPr lang="ru-RU" sz="1600" i="1" dirty="0"/>
                        <a:t> </a:t>
                      </a:r>
                      <a:r>
                        <a:rPr lang="ru-RU" sz="1600" i="1" dirty="0" err="1"/>
                        <a:t>здійснював</a:t>
                      </a:r>
                      <a:r>
                        <a:rPr lang="ru-RU" sz="1600" i="1" dirty="0"/>
                        <a:t> </a:t>
                      </a:r>
                      <a:r>
                        <a:rPr lang="ru-RU" sz="1600" i="1" dirty="0" err="1"/>
                        <a:t>відкриття</a:t>
                      </a:r>
                      <a:r>
                        <a:rPr lang="ru-RU" sz="1600" i="1" dirty="0"/>
                        <a:t> </a:t>
                      </a:r>
                      <a:r>
                        <a:rPr lang="ru-RU" sz="1600" i="1" dirty="0" err="1"/>
                        <a:t>дослідник</a:t>
                      </a:r>
                      <a:endParaRPr lang="uk-U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/>
                        <a:t>Зміст відкриття/дослідження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37795"/>
                  </a:ext>
                </a:extLst>
              </a:tr>
              <a:tr h="692604"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188939"/>
                  </a:ext>
                </a:extLst>
              </a:tr>
              <a:tr h="692604"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164583"/>
                  </a:ext>
                </a:extLst>
              </a:tr>
              <a:tr h="692604"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0841"/>
                  </a:ext>
                </a:extLst>
              </a:tr>
              <a:tr h="692604"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42750"/>
                  </a:ext>
                </a:extLst>
              </a:tr>
              <a:tr h="692604"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281805"/>
                  </a:ext>
                </a:extLst>
              </a:tr>
              <a:tr h="692604"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18850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4B15548-44F8-6C7A-5353-060E21363504}"/>
              </a:ext>
            </a:extLst>
          </p:cNvPr>
          <p:cNvSpPr txBox="1">
            <a:spLocks/>
          </p:cNvSpPr>
          <p:nvPr/>
        </p:nvSpPr>
        <p:spPr>
          <a:xfrm>
            <a:off x="1162049" y="295274"/>
            <a:ext cx="9792462" cy="657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kern="1200" spc="-50" baseline="0" dirty="0" err="1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+mj-ea"/>
                <a:cs typeface="+mj-cs"/>
              </a:rPr>
              <a:t>Відкриття</a:t>
            </a:r>
            <a:r>
              <a:rPr lang="ru-RU" sz="3200" kern="1200" spc="-50" baseline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+mj-ea"/>
                <a:cs typeface="+mj-cs"/>
              </a:rPr>
              <a:t> та </a:t>
            </a:r>
            <a:r>
              <a:rPr lang="ru-RU" sz="3200" kern="1200" spc="-50" baseline="0" dirty="0" err="1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+mj-ea"/>
                <a:cs typeface="+mj-cs"/>
              </a:rPr>
              <a:t>освоєння</a:t>
            </a:r>
            <a:r>
              <a:rPr lang="ru-RU" sz="3200" kern="1200" spc="-50" baseline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+mj-ea"/>
                <a:cs typeface="+mj-cs"/>
              </a:rPr>
              <a:t> </a:t>
            </a:r>
            <a:r>
              <a:rPr lang="ru-RU" sz="3200" kern="1200" spc="-50" baseline="0" dirty="0" err="1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+mj-ea"/>
                <a:cs typeface="+mj-cs"/>
              </a:rPr>
              <a:t>Північної</a:t>
            </a:r>
            <a:r>
              <a:rPr lang="ru-RU" sz="3200" kern="1200" spc="-50" baseline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+mj-ea"/>
                <a:cs typeface="+mj-cs"/>
              </a:rPr>
              <a:t> Америки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10850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89500-5A00-804D-60C5-633B60E1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79" y="394335"/>
            <a:ext cx="9692640" cy="92964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Відкриття</a:t>
            </a:r>
            <a:r>
              <a:rPr lang="ru-RU" sz="3200" dirty="0"/>
              <a:t> та </a:t>
            </a:r>
            <a:r>
              <a:rPr lang="ru-RU" sz="3200" dirty="0" err="1"/>
              <a:t>освоєння</a:t>
            </a:r>
            <a:r>
              <a:rPr lang="ru-RU" sz="3200" dirty="0"/>
              <a:t> </a:t>
            </a:r>
            <a:r>
              <a:rPr lang="ru-RU" sz="3200" dirty="0" err="1"/>
              <a:t>Північної</a:t>
            </a:r>
            <a:r>
              <a:rPr lang="ru-RU" sz="3200" dirty="0"/>
              <a:t> Америки</a:t>
            </a:r>
            <a:endParaRPr lang="uk-UA" sz="3200" dirty="0"/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A4D8FFD5-9029-C6D5-609D-FDDC6E16D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409717"/>
              </p:ext>
            </p:extLst>
          </p:nvPr>
        </p:nvGraphicFramePr>
        <p:xfrm>
          <a:off x="1514473" y="1581149"/>
          <a:ext cx="9163051" cy="517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76">
                  <a:extLst>
                    <a:ext uri="{9D8B030D-6E8A-4147-A177-3AD203B41FA5}">
                      <a16:colId xmlns:a16="http://schemas.microsoft.com/office/drawing/2014/main" val="295804836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58900237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583530583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3086302751"/>
                    </a:ext>
                  </a:extLst>
                </a:gridCol>
              </a:tblGrid>
              <a:tr h="476251"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/>
                        <a:t>Ім’я відкривача (дослідника)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1" dirty="0"/>
                        <a:t>Дата здійснення експедиції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err="1"/>
                        <a:t>Назва</a:t>
                      </a:r>
                      <a:r>
                        <a:rPr lang="ru-RU" sz="1600" i="1" dirty="0"/>
                        <a:t> </a:t>
                      </a:r>
                      <a:r>
                        <a:rPr lang="ru-RU" sz="1600" i="1" dirty="0" err="1"/>
                        <a:t>країни</a:t>
                      </a:r>
                      <a:r>
                        <a:rPr lang="ru-RU" sz="1600" i="1" dirty="0"/>
                        <a:t>, з </a:t>
                      </a:r>
                      <a:r>
                        <a:rPr lang="ru-RU" sz="1600" i="1" dirty="0" err="1"/>
                        <a:t>якої</a:t>
                      </a:r>
                      <a:r>
                        <a:rPr lang="ru-RU" sz="1600" i="1" dirty="0"/>
                        <a:t> походив </a:t>
                      </a:r>
                      <a:r>
                        <a:rPr lang="ru-RU" sz="1600" i="1" dirty="0" err="1"/>
                        <a:t>або</a:t>
                      </a:r>
                      <a:r>
                        <a:rPr lang="ru-RU" sz="1600" i="1" dirty="0"/>
                        <a:t> </a:t>
                      </a:r>
                      <a:r>
                        <a:rPr lang="ru-RU" sz="1600" i="1" dirty="0" err="1"/>
                        <a:t>здійснював</a:t>
                      </a:r>
                      <a:r>
                        <a:rPr lang="ru-RU" sz="1600" i="1" dirty="0"/>
                        <a:t> </a:t>
                      </a:r>
                      <a:r>
                        <a:rPr lang="ru-RU" sz="1600" i="1" dirty="0" err="1"/>
                        <a:t>відкриття</a:t>
                      </a:r>
                      <a:r>
                        <a:rPr lang="ru-RU" sz="1600" i="1" dirty="0"/>
                        <a:t> </a:t>
                      </a:r>
                      <a:r>
                        <a:rPr lang="ru-RU" sz="1600" i="1" dirty="0" err="1"/>
                        <a:t>дослідник</a:t>
                      </a:r>
                      <a:endParaRPr lang="uk-U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/>
                        <a:t>Зміст відкриття/дослідження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37795"/>
                  </a:ext>
                </a:extLst>
              </a:tr>
              <a:tr h="692604">
                <a:tc>
                  <a:txBody>
                    <a:bodyPr/>
                    <a:lstStyle/>
                    <a:p>
                      <a:r>
                        <a:rPr lang="uk-UA" sz="1600" dirty="0"/>
                        <a:t>Ерік Рудий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981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Скандинавія (Норвегія)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Першим </a:t>
                      </a:r>
                      <a:r>
                        <a:rPr lang="ru-RU" sz="1400" dirty="0" err="1"/>
                        <a:t>побував</a:t>
                      </a:r>
                      <a:r>
                        <a:rPr lang="ru-RU" sz="1400" dirty="0"/>
                        <a:t> на </a:t>
                      </a:r>
                      <a:r>
                        <a:rPr lang="ru-RU" sz="1400" dirty="0" err="1"/>
                        <a:t>південному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березі</a:t>
                      </a:r>
                      <a:r>
                        <a:rPr lang="ru-RU" sz="1400" dirty="0"/>
                        <a:t> острова </a:t>
                      </a:r>
                      <a:r>
                        <a:rPr lang="ru-RU" sz="1400" dirty="0" err="1"/>
                        <a:t>Гренландія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188939"/>
                  </a:ext>
                </a:extLst>
              </a:tr>
              <a:tr h="692604">
                <a:tc>
                  <a:txBody>
                    <a:bodyPr/>
                    <a:lstStyle/>
                    <a:p>
                      <a:r>
                        <a:rPr lang="uk-UA" sz="1600" dirty="0" err="1"/>
                        <a:t>Лейф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Еріксон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1000 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Скандинавія (Ісландія)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Досяг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берегів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Північної</a:t>
                      </a:r>
                      <a:r>
                        <a:rPr lang="ru-RU" sz="1400" dirty="0"/>
                        <a:t> Америки </a:t>
                      </a:r>
                      <a:r>
                        <a:rPr lang="ru-RU" sz="1400" dirty="0" err="1"/>
                        <a:t>поблизу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півострова</a:t>
                      </a:r>
                      <a:r>
                        <a:rPr lang="ru-RU" sz="1400" dirty="0"/>
                        <a:t> Лабрадор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164583"/>
                  </a:ext>
                </a:extLst>
              </a:tr>
              <a:tr h="692604">
                <a:tc>
                  <a:txBody>
                    <a:bodyPr/>
                    <a:lstStyle/>
                    <a:p>
                      <a:r>
                        <a:rPr lang="uk-UA" sz="1600" dirty="0"/>
                        <a:t>Христофор Колумб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1492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Іспанія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Здійснив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відкриття</a:t>
                      </a:r>
                      <a:r>
                        <a:rPr lang="ru-RU" sz="1400" dirty="0"/>
                        <a:t> Америки, </a:t>
                      </a:r>
                      <a:r>
                        <a:rPr lang="ru-RU" sz="1400" dirty="0" err="1"/>
                        <a:t>хоча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цього</a:t>
                      </a:r>
                      <a:r>
                        <a:rPr lang="ru-RU" sz="1400" dirty="0"/>
                        <a:t> не </a:t>
                      </a:r>
                      <a:r>
                        <a:rPr lang="ru-RU" sz="1400" dirty="0" err="1"/>
                        <a:t>усвідомлював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0841"/>
                  </a:ext>
                </a:extLst>
              </a:tr>
              <a:tr h="692604">
                <a:tc>
                  <a:txBody>
                    <a:bodyPr/>
                    <a:lstStyle/>
                    <a:p>
                      <a:r>
                        <a:rPr lang="uk-UA" sz="1600" dirty="0" err="1"/>
                        <a:t>Амеріго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Веспуччі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1507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Італія, Флоренція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Вперше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наніс</a:t>
                      </a:r>
                      <a:r>
                        <a:rPr lang="ru-RU" sz="1400" dirty="0"/>
                        <a:t> на карту </a:t>
                      </a:r>
                      <a:r>
                        <a:rPr lang="ru-RU" sz="1400" dirty="0" err="1"/>
                        <a:t>нові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землі</a:t>
                      </a:r>
                      <a:r>
                        <a:rPr lang="ru-RU" sz="1400" dirty="0"/>
                        <a:t> Америки </a:t>
                      </a:r>
                      <a:r>
                        <a:rPr lang="ru-RU" sz="1400" dirty="0" err="1"/>
                        <a:t>під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назвою</a:t>
                      </a:r>
                      <a:r>
                        <a:rPr lang="ru-RU" sz="1400" dirty="0"/>
                        <a:t> «Земля </a:t>
                      </a:r>
                      <a:r>
                        <a:rPr lang="ru-RU" sz="1400" dirty="0" err="1"/>
                        <a:t>Амеріго</a:t>
                      </a:r>
                      <a:r>
                        <a:rPr lang="ru-RU" sz="1400" dirty="0"/>
                        <a:t>»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42750"/>
                  </a:ext>
                </a:extLst>
              </a:tr>
              <a:tr h="692604">
                <a:tc>
                  <a:txBody>
                    <a:bodyPr/>
                    <a:lstStyle/>
                    <a:p>
                      <a:r>
                        <a:rPr lang="uk-UA" sz="1600" dirty="0"/>
                        <a:t>Джон </a:t>
                      </a:r>
                      <a:r>
                        <a:rPr lang="uk-UA" sz="1600" dirty="0" err="1"/>
                        <a:t>Кабот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1497-1498 рр.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Англія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Експедиція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пройшла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вздовж</a:t>
                      </a:r>
                      <a:r>
                        <a:rPr lang="ru-RU" sz="1400" dirty="0"/>
                        <a:t>  острова </a:t>
                      </a:r>
                      <a:r>
                        <a:rPr lang="ru-RU" sz="1400" dirty="0" err="1"/>
                        <a:t>Ньюфаундленл</a:t>
                      </a:r>
                      <a:r>
                        <a:rPr lang="ru-RU" sz="1400" dirty="0"/>
                        <a:t> до </a:t>
                      </a:r>
                      <a:r>
                        <a:rPr lang="ru-RU" sz="1400" dirty="0" err="1"/>
                        <a:t>півострова</a:t>
                      </a:r>
                      <a:r>
                        <a:rPr lang="ru-RU" sz="1400" dirty="0"/>
                        <a:t> Флорида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281805"/>
                  </a:ext>
                </a:extLst>
              </a:tr>
              <a:tr h="692604">
                <a:tc>
                  <a:txBody>
                    <a:bodyPr/>
                    <a:lstStyle/>
                    <a:p>
                      <a:r>
                        <a:rPr lang="uk-UA" sz="1600" dirty="0" err="1"/>
                        <a:t>Вітус</a:t>
                      </a:r>
                      <a:r>
                        <a:rPr lang="uk-UA" sz="1600" dirty="0"/>
                        <a:t> Беринг, Олексій </a:t>
                      </a:r>
                      <a:r>
                        <a:rPr lang="uk-UA" sz="1600" dirty="0" err="1"/>
                        <a:t>Чириков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1741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Російська імперія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Обстежені</a:t>
                      </a:r>
                      <a:r>
                        <a:rPr lang="ru-RU" sz="1400" dirty="0"/>
                        <a:t> та </a:t>
                      </a:r>
                      <a:r>
                        <a:rPr lang="ru-RU" sz="1400" dirty="0" err="1"/>
                        <a:t>нанесені</a:t>
                      </a:r>
                      <a:r>
                        <a:rPr lang="ru-RU" sz="1400" dirty="0"/>
                        <a:t> на карту </a:t>
                      </a:r>
                      <a:r>
                        <a:rPr lang="ru-RU" sz="1400" dirty="0" err="1"/>
                        <a:t>Алеутські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острови</a:t>
                      </a:r>
                      <a:r>
                        <a:rPr lang="ru-RU" sz="1400" dirty="0"/>
                        <a:t> й </a:t>
                      </a:r>
                      <a:r>
                        <a:rPr lang="ru-RU" sz="1400" dirty="0" err="1"/>
                        <a:t>узбережжя</a:t>
                      </a:r>
                      <a:r>
                        <a:rPr lang="ru-RU" sz="1400" dirty="0"/>
                        <a:t> Аляски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18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1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DCD70-58A7-0FC1-9586-51E1CB1F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dirty="0"/>
              <a:t>Практична робота № 9. </a:t>
            </a:r>
            <a:r>
              <a:rPr lang="ru-RU" sz="2600" dirty="0" err="1"/>
              <a:t>Позначення</a:t>
            </a:r>
            <a:r>
              <a:rPr lang="ru-RU" sz="2600" dirty="0"/>
              <a:t> </a:t>
            </a:r>
            <a:r>
              <a:rPr lang="ru-RU" sz="2600" dirty="0" err="1"/>
              <a:t>географічних</a:t>
            </a:r>
            <a:r>
              <a:rPr lang="ru-RU" sz="2600" dirty="0"/>
              <a:t> </a:t>
            </a:r>
            <a:r>
              <a:rPr lang="ru-RU" sz="2600" dirty="0" err="1"/>
              <a:t>об’єктів</a:t>
            </a:r>
            <a:r>
              <a:rPr lang="ru-RU" sz="2600" dirty="0"/>
              <a:t> </a:t>
            </a:r>
            <a:br>
              <a:rPr lang="ru-RU" sz="2600" dirty="0"/>
            </a:br>
            <a:r>
              <a:rPr lang="ru-RU" sz="2600" dirty="0"/>
              <a:t>материка на </a:t>
            </a:r>
            <a:r>
              <a:rPr lang="ru-RU" sz="2600" dirty="0" err="1"/>
              <a:t>контурній</a:t>
            </a:r>
            <a:r>
              <a:rPr lang="ru-RU" sz="2600" dirty="0"/>
              <a:t> </a:t>
            </a:r>
            <a:r>
              <a:rPr lang="ru-RU" sz="2600" dirty="0" err="1"/>
              <a:t>карті</a:t>
            </a:r>
            <a:endParaRPr lang="uk-UA" sz="2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BB71E6-7304-1676-BB15-3F4B97C71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Позначте в контурній карті географічні об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єкти</a:t>
            </a:r>
            <a:r>
              <a:rPr lang="uk-UA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Північної Америки: </a:t>
            </a:r>
            <a:endParaRPr lang="uk-UA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Океани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Тихий, Атлантичний, Північний Льодовитий;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Затоки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Гудзонова, Мексиканська, Каліфорнійська, Аляска;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Острови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Гренландія, Ньюфаундленд, Великі Антильські (Куба, Гаїті, Ямайка), Малі Антильські;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Півострови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Лабрадор, Флорида, Каліфорнія, Аляска,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Юкатан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Крайні точки Північної Америки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697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FA6B5-1D7F-12B0-C5E4-4EB5EC8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171700"/>
            <a:ext cx="9418320" cy="2076450"/>
          </a:xfrm>
        </p:spPr>
        <p:txBody>
          <a:bodyPr>
            <a:normAutofit/>
          </a:bodyPr>
          <a:lstStyle/>
          <a:p>
            <a:r>
              <a:rPr lang="ru-RU" sz="5400" dirty="0"/>
              <a:t>ПЕРЕВІРЕМО, ЧОГО ВИ НАВЧИЛИСЯ НА УРОЦІ</a:t>
            </a:r>
            <a:endParaRPr lang="uk-UA" sz="54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54B96A3-F9B6-A14B-5843-DDA28E56A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10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78CDA-1A84-D287-E6D1-0762275D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760"/>
            <a:ext cx="9792462" cy="1325562"/>
          </a:xfrm>
        </p:spPr>
        <p:txBody>
          <a:bodyPr>
            <a:normAutofit/>
          </a:bodyPr>
          <a:lstStyle/>
          <a:p>
            <a:r>
              <a:rPr lang="ru-RU" sz="2600" dirty="0"/>
              <a:t>1)</a:t>
            </a:r>
            <a:r>
              <a:rPr lang="ru-RU" sz="2600" dirty="0" err="1"/>
              <a:t>Доберіть</a:t>
            </a:r>
            <a:r>
              <a:rPr lang="ru-RU" sz="2600" dirty="0"/>
              <a:t> до </a:t>
            </a:r>
            <a:r>
              <a:rPr lang="ru-RU" sz="2600" dirty="0" err="1"/>
              <a:t>географічних</a:t>
            </a:r>
            <a:r>
              <a:rPr lang="ru-RU" sz="2600" dirty="0"/>
              <a:t> </a:t>
            </a:r>
            <a:r>
              <a:rPr lang="ru-RU" sz="2600" dirty="0" err="1"/>
              <a:t>назв</a:t>
            </a:r>
            <a:r>
              <a:rPr lang="ru-RU" sz="2600" dirty="0"/>
              <a:t> </a:t>
            </a:r>
            <a:r>
              <a:rPr lang="ru-RU" sz="2600" dirty="0" err="1"/>
              <a:t>правильну</a:t>
            </a:r>
            <a:r>
              <a:rPr lang="ru-RU" sz="2600" dirty="0"/>
              <a:t> характеристику:</a:t>
            </a:r>
            <a:endParaRPr lang="uk-UA" sz="2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41F6E9-1B9E-FDAE-CFBE-3A6AFEF3A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2" y="2828925"/>
            <a:ext cx="4480560" cy="335121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uk-UA" dirty="0"/>
              <a:t>Мис Принца Уельського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Мексиканська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Гренландія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err="1"/>
              <a:t>Юкатан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D6DE3F-69C0-ACE2-13C3-F4B683EC4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0" y="2828925"/>
            <a:ext cx="4480560" cy="3351212"/>
          </a:xfrm>
        </p:spPr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uk-UA" dirty="0"/>
              <a:t>острів;</a:t>
            </a:r>
          </a:p>
          <a:p>
            <a:pPr marL="342900" indent="-342900">
              <a:buFont typeface="+mj-lt"/>
              <a:buAutoNum type="alphaLcParenR"/>
            </a:pPr>
            <a:r>
              <a:rPr lang="uk-UA" dirty="0"/>
              <a:t>півострів;</a:t>
            </a:r>
          </a:p>
          <a:p>
            <a:pPr marL="342900" indent="-342900">
              <a:buFont typeface="+mj-lt"/>
              <a:buAutoNum type="alphaLcParenR"/>
            </a:pPr>
            <a:r>
              <a:rPr lang="uk-UA" dirty="0"/>
              <a:t>крайня західна точка;</a:t>
            </a:r>
          </a:p>
          <a:p>
            <a:pPr marL="342900" indent="-342900">
              <a:buFont typeface="+mj-lt"/>
              <a:buAutoNum type="alphaLcParenR"/>
            </a:pPr>
            <a:r>
              <a:rPr lang="uk-UA" dirty="0"/>
              <a:t>затока.</a:t>
            </a:r>
          </a:p>
        </p:txBody>
      </p:sp>
    </p:spTree>
    <p:extLst>
      <p:ext uri="{BB962C8B-B14F-4D97-AF65-F5344CB8AC3E}">
        <p14:creationId xmlns:p14="http://schemas.microsoft.com/office/powerpoint/2010/main" val="286869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78CDA-1A84-D287-E6D1-0762275D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5" y="365760"/>
            <a:ext cx="9925050" cy="1325562"/>
          </a:xfrm>
        </p:spPr>
        <p:txBody>
          <a:bodyPr>
            <a:normAutofit/>
          </a:bodyPr>
          <a:lstStyle/>
          <a:p>
            <a:r>
              <a:rPr lang="ru-RU" sz="2400" dirty="0"/>
              <a:t>2) </a:t>
            </a:r>
            <a:r>
              <a:rPr lang="ru-RU" sz="2400" dirty="0" err="1"/>
              <a:t>Визначте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в </a:t>
            </a:r>
            <a:r>
              <a:rPr lang="ru-RU" sz="2400" dirty="0" err="1"/>
              <a:t>історії</a:t>
            </a:r>
            <a:r>
              <a:rPr lang="ru-RU" sz="2400" dirty="0"/>
              <a:t> Америки </a:t>
            </a:r>
            <a:r>
              <a:rPr lang="ru-RU" sz="2400" dirty="0" err="1"/>
              <a:t>залишив</a:t>
            </a:r>
            <a:r>
              <a:rPr lang="ru-RU" sz="2400" dirty="0"/>
              <a:t> </a:t>
            </a:r>
            <a:r>
              <a:rPr lang="ru-RU" sz="2400" dirty="0" err="1"/>
              <a:t>першовідкривач</a:t>
            </a:r>
            <a:r>
              <a:rPr lang="ru-RU" sz="2400" dirty="0"/>
              <a:t>:</a:t>
            </a: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41F6E9-1B9E-FDAE-CFBE-3A6AFEF3A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2" y="2466975"/>
            <a:ext cx="4480560" cy="371316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uk-UA" dirty="0"/>
              <a:t>Христофор Колумб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err="1"/>
              <a:t>Амеріґо</a:t>
            </a:r>
            <a:r>
              <a:rPr lang="uk-UA" dirty="0"/>
              <a:t> </a:t>
            </a:r>
            <a:r>
              <a:rPr lang="uk-UA" dirty="0" err="1"/>
              <a:t>Веспуччі</a:t>
            </a:r>
            <a:endParaRPr lang="uk-UA" dirty="0"/>
          </a:p>
          <a:p>
            <a:pPr marL="342900" indent="-342900">
              <a:buFont typeface="+mj-lt"/>
              <a:buAutoNum type="arabicPeriod"/>
            </a:pPr>
            <a:r>
              <a:rPr lang="uk-UA" dirty="0" err="1"/>
              <a:t>Вітус</a:t>
            </a:r>
            <a:r>
              <a:rPr lang="uk-UA" dirty="0"/>
              <a:t> Беринг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Джон </a:t>
            </a:r>
            <a:r>
              <a:rPr lang="uk-UA" dirty="0" err="1"/>
              <a:t>Кабот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D6DE3F-69C0-ACE2-13C3-F4B683EC4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0" y="2466975"/>
            <a:ext cx="4480560" cy="3713162"/>
          </a:xfrm>
        </p:spPr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ru-RU" dirty="0"/>
              <a:t>На </a:t>
            </a:r>
            <a:r>
              <a:rPr lang="ru-RU" dirty="0" err="1"/>
              <a:t>його</a:t>
            </a:r>
            <a:r>
              <a:rPr lang="ru-RU" dirty="0"/>
              <a:t> честь материк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uk-UA" dirty="0"/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uk-UA" dirty="0"/>
              <a:t>дослідив східне узбережжя Північної Америки;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err="1"/>
              <a:t>наніс</a:t>
            </a:r>
            <a:r>
              <a:rPr lang="ru-RU" dirty="0"/>
              <a:t> на карту </a:t>
            </a:r>
            <a:r>
              <a:rPr lang="ru-RU" dirty="0" err="1"/>
              <a:t>Алеутські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uk-UA" dirty="0"/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err="1"/>
              <a:t>здійснив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нового материка, </a:t>
            </a:r>
            <a:r>
              <a:rPr lang="ru-RU" dirty="0" err="1"/>
              <a:t>хоча</a:t>
            </a:r>
            <a:r>
              <a:rPr lang="ru-RU" dirty="0"/>
              <a:t> за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не знав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14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27405-B763-4C1A-F05A-41961135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Підведення підсумків уроку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2A0CD7-A8E7-C84F-972C-528C8DD2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514600"/>
            <a:ext cx="8595360" cy="3665537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Північної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Америки?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відмінного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освоєнні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Америк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Північної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Південної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себе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зробили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сьогодні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8917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9ACC6-9D62-F198-6140-DF1C6605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647950"/>
            <a:ext cx="9418320" cy="1295400"/>
          </a:xfrm>
        </p:spPr>
        <p:txBody>
          <a:bodyPr/>
          <a:lstStyle/>
          <a:p>
            <a:r>
              <a:rPr lang="uk-UA" dirty="0"/>
              <a:t>Дякую за увагу!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A78301-C5D1-01D3-F42F-9898D71B2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476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D4EB2-6003-D851-CF51-919669BF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Очікувані результати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C35583-ECA2-E0A3-D416-6003F8B03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Після цього уроку учні мають навчитися: </a:t>
            </a:r>
          </a:p>
          <a:p>
            <a:r>
              <a:rPr lang="uk-UA" dirty="0"/>
              <a:t>характеризувати географічне положення Північної Америки;</a:t>
            </a:r>
          </a:p>
          <a:p>
            <a:r>
              <a:rPr lang="uk-UA" dirty="0"/>
              <a:t>порівнювати спільні та відмінні риси між Південною та Північною Америками;</a:t>
            </a:r>
          </a:p>
          <a:p>
            <a:r>
              <a:rPr lang="uk-UA" dirty="0"/>
              <a:t>визначати крайні точки Північної Америки;</a:t>
            </a:r>
          </a:p>
          <a:p>
            <a:r>
              <a:rPr lang="uk-UA" dirty="0"/>
              <a:t>показувати на карті географічні об’єкти Північної Америки;</a:t>
            </a:r>
          </a:p>
          <a:p>
            <a:r>
              <a:rPr lang="uk-UA" dirty="0"/>
              <a:t>наводити приклади  освоєння та дослідження материка.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091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A4EC79C-D651-BCF8-88E1-53DE6FA0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Активізація пізнавальної діяльності 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88FABE90-ED14-0A08-BAE8-6C09D62F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9345168" cy="572345"/>
          </a:xfrm>
        </p:spPr>
        <p:txBody>
          <a:bodyPr/>
          <a:lstStyle/>
          <a:p>
            <a:pPr algn="ctr"/>
            <a:r>
              <a:rPr lang="uk-UA" i="1" dirty="0"/>
              <a:t>«Географічна естафета»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1FA79DD7-1BC2-D076-8285-98E92500C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6904" y="2589998"/>
            <a:ext cx="4605528" cy="3883725"/>
          </a:xfrm>
        </p:spPr>
        <p:txBody>
          <a:bodyPr>
            <a:normAutofit/>
          </a:bodyPr>
          <a:lstStyle/>
          <a:p>
            <a:pPr marL="266700" indent="-266700">
              <a:buNone/>
            </a:pPr>
            <a:r>
              <a:rPr lang="ru-RU" dirty="0"/>
              <a:t>1. </a:t>
            </a:r>
            <a:r>
              <a:rPr lang="ru-RU" dirty="0" err="1"/>
              <a:t>Які</a:t>
            </a:r>
            <a:r>
              <a:rPr lang="ru-RU" dirty="0"/>
              <a:t> материки ми уже </a:t>
            </a:r>
            <a:r>
              <a:rPr lang="ru-RU" dirty="0" err="1"/>
              <a:t>вивчили</a:t>
            </a:r>
            <a:r>
              <a:rPr lang="ru-RU" dirty="0"/>
              <a:t> на </a:t>
            </a:r>
            <a:r>
              <a:rPr lang="ru-RU" dirty="0" err="1"/>
              <a:t>попередніх</a:t>
            </a:r>
            <a:r>
              <a:rPr lang="ru-RU" dirty="0"/>
              <a:t> уроках?</a:t>
            </a:r>
          </a:p>
          <a:p>
            <a:pPr marL="266700" indent="-266700">
              <a:buNone/>
            </a:pPr>
            <a:r>
              <a:rPr lang="ru-RU" dirty="0"/>
              <a:t>2.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епітети</a:t>
            </a:r>
            <a:r>
              <a:rPr lang="ru-RU" dirty="0"/>
              <a:t> з </a:t>
            </a:r>
            <a:r>
              <a:rPr lang="ru-RU" dirty="0" err="1"/>
              <a:t>префіксом</a:t>
            </a:r>
            <a:r>
              <a:rPr lang="ru-RU" dirty="0"/>
              <a:t> «най»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застосувати</a:t>
            </a:r>
            <a:r>
              <a:rPr lang="ru-RU" dirty="0"/>
              <a:t> до кожного з них?</a:t>
            </a:r>
          </a:p>
          <a:p>
            <a:pPr marL="266700" indent="-266700">
              <a:buNone/>
            </a:pPr>
            <a:r>
              <a:rPr lang="ru-RU" dirty="0"/>
              <a:t>3. </a:t>
            </a:r>
            <a:r>
              <a:rPr lang="ru-RU" dirty="0" err="1"/>
              <a:t>Крайньою</a:t>
            </a:r>
            <a:r>
              <a:rPr lang="ru-RU" dirty="0"/>
              <a:t> </a:t>
            </a:r>
            <a:r>
              <a:rPr lang="ru-RU" dirty="0" err="1"/>
              <a:t>північною</a:t>
            </a:r>
            <a:r>
              <a:rPr lang="ru-RU" dirty="0"/>
              <a:t> точкою материка </a:t>
            </a:r>
            <a:r>
              <a:rPr lang="ru-RU" dirty="0" err="1"/>
              <a:t>Південна</a:t>
            </a:r>
            <a:r>
              <a:rPr lang="ru-RU" dirty="0"/>
              <a:t> Америка </a:t>
            </a:r>
            <a:r>
              <a:rPr lang="ru-RU" dirty="0" err="1"/>
              <a:t>вважається</a:t>
            </a:r>
            <a:r>
              <a:rPr lang="ru-RU" dirty="0"/>
              <a:t>…</a:t>
            </a:r>
          </a:p>
          <a:p>
            <a:pPr marL="266700" indent="-266700">
              <a:buNone/>
            </a:pPr>
            <a:r>
              <a:rPr lang="ru-RU" dirty="0"/>
              <a:t>4. Береги Африки </a:t>
            </a:r>
            <a:r>
              <a:rPr lang="ru-RU" dirty="0" err="1"/>
              <a:t>омивають</a:t>
            </a:r>
            <a:r>
              <a:rPr lang="ru-RU" dirty="0"/>
              <a:t>…</a:t>
            </a:r>
          </a:p>
          <a:p>
            <a:pPr marL="266700" indent="-266700">
              <a:buNone/>
            </a:pPr>
            <a:r>
              <a:rPr lang="ru-RU" dirty="0"/>
              <a:t>5. </a:t>
            </a:r>
            <a:r>
              <a:rPr lang="ru-RU" dirty="0" err="1"/>
              <a:t>Найбільшим</a:t>
            </a:r>
            <a:r>
              <a:rPr lang="ru-RU" dirty="0"/>
              <a:t> озером </a:t>
            </a:r>
            <a:r>
              <a:rPr lang="ru-RU" dirty="0" err="1"/>
              <a:t>Австралії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…</a:t>
            </a:r>
          </a:p>
          <a:p>
            <a:pPr marL="266700" indent="-266700">
              <a:buNone/>
            </a:pPr>
            <a:endParaRPr lang="uk-UA" dirty="0"/>
          </a:p>
        </p:txBody>
      </p:sp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914767E2-694A-D97B-C827-32D0C049D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1512" y="2589998"/>
            <a:ext cx="4605528" cy="3883725"/>
          </a:xfrm>
        </p:spPr>
        <p:txBody>
          <a:bodyPr>
            <a:normAutofit/>
          </a:bodyPr>
          <a:lstStyle/>
          <a:p>
            <a:pPr marL="266700" indent="-266700">
              <a:buNone/>
            </a:pPr>
            <a:r>
              <a:rPr lang="uk-UA" dirty="0"/>
              <a:t>6. Крайньою північною точкою  материка Австралія вважається…</a:t>
            </a:r>
          </a:p>
          <a:p>
            <a:pPr marL="266700" indent="-266700">
              <a:buNone/>
            </a:pPr>
            <a:r>
              <a:rPr lang="uk-UA" dirty="0"/>
              <a:t>7. У яких кліматичних поясах розташована Африка?</a:t>
            </a:r>
          </a:p>
          <a:p>
            <a:pPr marL="266700" indent="-266700">
              <a:buNone/>
            </a:pPr>
            <a:r>
              <a:rPr lang="uk-UA" dirty="0"/>
              <a:t>8. Береги Австралії омивають…</a:t>
            </a:r>
          </a:p>
          <a:p>
            <a:pPr marL="266700" indent="-266700">
              <a:buNone/>
            </a:pPr>
            <a:r>
              <a:rPr lang="uk-UA" dirty="0"/>
              <a:t>9. </a:t>
            </a:r>
            <a:r>
              <a:rPr lang="uk-UA" dirty="0" err="1"/>
              <a:t>Найповноводнішою</a:t>
            </a:r>
            <a:r>
              <a:rPr lang="uk-UA" dirty="0"/>
              <a:t>  річкою Африки вважається…</a:t>
            </a:r>
          </a:p>
          <a:p>
            <a:pPr marL="266700" indent="-266700">
              <a:buNone/>
            </a:pPr>
            <a:r>
              <a:rPr lang="uk-UA" dirty="0"/>
              <a:t>10. На якому материку знаходиться найдовша річка планети? Яка її назва?</a:t>
            </a:r>
          </a:p>
          <a:p>
            <a:pPr marL="266700" indent="-26670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047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410EC98-CA9D-8A30-588B-E044827D4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8063" y="165229"/>
            <a:ext cx="5093981" cy="6527542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EEA649-8B3D-93F1-EEE6-A859DED57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026" y="1933576"/>
            <a:ext cx="4352924" cy="4495800"/>
          </a:xfrm>
        </p:spPr>
        <p:txBody>
          <a:bodyPr>
            <a:normAutofit/>
          </a:bodyPr>
          <a:lstStyle/>
          <a:p>
            <a:r>
              <a:rPr lang="ru-RU" sz="2000" dirty="0" err="1"/>
              <a:t>Північна</a:t>
            </a:r>
            <a:r>
              <a:rPr lang="ru-RU" sz="2000" dirty="0"/>
              <a:t> Америка разом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Південною</a:t>
            </a:r>
            <a:r>
              <a:rPr lang="ru-RU" sz="2000" dirty="0"/>
              <a:t> </a:t>
            </a:r>
            <a:r>
              <a:rPr lang="ru-RU" sz="2000" dirty="0" err="1"/>
              <a:t>Америкою</a:t>
            </a:r>
            <a:r>
              <a:rPr lang="ru-RU" sz="2000" dirty="0"/>
              <a:t> </a:t>
            </a:r>
            <a:r>
              <a:rPr lang="ru-RU" sz="2000" dirty="0" err="1"/>
              <a:t>утворює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 Америка. </a:t>
            </a:r>
            <a:r>
              <a:rPr lang="ru-RU" sz="2000" dirty="0" err="1"/>
              <a:t>Однак</a:t>
            </a:r>
            <a:r>
              <a:rPr lang="ru-RU" sz="2000" dirty="0"/>
              <a:t>, природа </a:t>
            </a:r>
            <a:r>
              <a:rPr lang="ru-RU" sz="2000" dirty="0" err="1"/>
              <a:t>північноамериканського</a:t>
            </a:r>
            <a:r>
              <a:rPr lang="ru-RU" sz="2000" dirty="0"/>
              <a:t> континенту </a:t>
            </a:r>
            <a:r>
              <a:rPr lang="ru-RU" sz="2000" dirty="0" err="1"/>
              <a:t>зовсім</a:t>
            </a:r>
            <a:r>
              <a:rPr lang="ru-RU" sz="2000" dirty="0"/>
              <a:t> </a:t>
            </a:r>
            <a:r>
              <a:rPr lang="ru-RU" sz="2000" dirty="0" err="1"/>
              <a:t>інша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на материках.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156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6CF18-F586-7ACA-1706-64755B82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428625"/>
            <a:ext cx="4387977" cy="1600197"/>
          </a:xfrm>
        </p:spPr>
        <p:txBody>
          <a:bodyPr>
            <a:normAutofit/>
          </a:bodyPr>
          <a:lstStyle/>
          <a:p>
            <a:r>
              <a:rPr lang="uk-UA" sz="2800" dirty="0"/>
              <a:t>Географічне положення Північної Америки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322075C-16AB-FFE8-50CD-EE2CE03CE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6537" y="89147"/>
            <a:ext cx="5212726" cy="667970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FE45DE-E8B1-178D-0B71-1EAE3FE13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/>
              <a:t>Північна Америка розташована в Західній півкулі й витягнута від полярних широт майже до екватора. Як і Південна Америка за формою нагадує трикутник. Омивається водами трьох океанів: Північного Льодовитого, Тихого та Атлантичного. Площа материка: 24,2 </a:t>
            </a:r>
            <a:r>
              <a:rPr lang="uk-UA" dirty="0" err="1"/>
              <a:t>кв.км</a:t>
            </a:r>
            <a:r>
              <a:rPr lang="uk-UA" dirty="0"/>
              <a:t>.</a:t>
            </a:r>
          </a:p>
          <a:p>
            <a:r>
              <a:rPr lang="uk-UA" dirty="0"/>
              <a:t>Океани та моря впливають на природу материка. Великі затоки сприяють проникненню всередину континенту з півночі – арктичних, а з півдня – тропічних повітряних мас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236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6CF18-F586-7ACA-1706-64755B82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428625"/>
            <a:ext cx="4387977" cy="1600197"/>
          </a:xfrm>
        </p:spPr>
        <p:txBody>
          <a:bodyPr>
            <a:normAutofit/>
          </a:bodyPr>
          <a:lstStyle/>
          <a:p>
            <a:r>
              <a:rPr lang="uk-UA" sz="2800" dirty="0"/>
              <a:t>Завдання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322075C-16AB-FFE8-50CD-EE2CE03CE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6537" y="89147"/>
            <a:ext cx="5212726" cy="667970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FE45DE-E8B1-178D-0B71-1EAE3FE13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7" y="2099734"/>
            <a:ext cx="3340227" cy="4148666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uk-UA" sz="1400" dirty="0"/>
              <a:t>За картами атласу визначте і запишіть крайні точки Північної Америки та їхні географічні координати;</a:t>
            </a:r>
          </a:p>
          <a:p>
            <a:pPr>
              <a:buFont typeface="+mj-lt"/>
              <a:buAutoNum type="arabicParenR"/>
            </a:pPr>
            <a:r>
              <a:rPr lang="uk-UA" sz="1400" dirty="0"/>
              <a:t>Знайдіть на карті затоки, моря, які омивають Північну Америку, острови та півострови. Запишіть їх у зошит.</a:t>
            </a:r>
          </a:p>
          <a:p>
            <a:pPr>
              <a:buFont typeface="+mj-lt"/>
              <a:buAutoNum type="arabicParenR"/>
            </a:pPr>
            <a:r>
              <a:rPr lang="uk-UA" sz="1400" dirty="0"/>
              <a:t>Розрахуйте протяжність материка з півночі на південь за меридіаном 100 </a:t>
            </a:r>
            <a:r>
              <a:rPr lang="uk-UA" sz="1400" dirty="0" err="1"/>
              <a:t>зх.д</a:t>
            </a:r>
            <a:r>
              <a:rPr lang="uk-UA" sz="1400" dirty="0"/>
              <a:t>. Із заходу на схід за паралеллю 40 </a:t>
            </a:r>
            <a:r>
              <a:rPr lang="uk-UA" sz="1400" dirty="0" err="1"/>
              <a:t>пн.ш</a:t>
            </a:r>
            <a:r>
              <a:rPr lang="uk-UA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4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6CF18-F586-7ACA-1706-64755B82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428625"/>
            <a:ext cx="4387977" cy="1600197"/>
          </a:xfrm>
        </p:spPr>
        <p:txBody>
          <a:bodyPr>
            <a:normAutofit/>
          </a:bodyPr>
          <a:lstStyle/>
          <a:p>
            <a:r>
              <a:rPr lang="uk-UA" sz="2800" dirty="0"/>
              <a:t>Завдання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322075C-16AB-FFE8-50CD-EE2CE03CE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6537" y="89147"/>
            <a:ext cx="5212726" cy="667970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FE45DE-E8B1-178D-0B71-1EAE3FE13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7" y="2099734"/>
            <a:ext cx="3340227" cy="4148666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uk-UA" sz="1400" dirty="0"/>
              <a:t>За картами атласу визначте і запишіть крайні точки Північної Америки та їхні географічні координати;</a:t>
            </a:r>
          </a:p>
          <a:p>
            <a:pPr>
              <a:buFont typeface="+mj-lt"/>
              <a:buAutoNum type="arabicParenR"/>
            </a:pPr>
            <a:r>
              <a:rPr lang="uk-UA" sz="1400" dirty="0"/>
              <a:t>Знайдіть на карті затоки, моря, які омивають Північну Америку, острови та півострови. Запишіть їх у зошит.</a:t>
            </a:r>
          </a:p>
          <a:p>
            <a:pPr>
              <a:buFont typeface="+mj-lt"/>
              <a:buAutoNum type="arabicParenR"/>
            </a:pPr>
            <a:r>
              <a:rPr lang="uk-UA" sz="1400" dirty="0"/>
              <a:t>Розрахуйте протяжність материка з півночі на південь за меридіаном 100 </a:t>
            </a:r>
            <a:r>
              <a:rPr lang="uk-UA" sz="1400" dirty="0" err="1"/>
              <a:t>зх.д</a:t>
            </a:r>
            <a:r>
              <a:rPr lang="uk-UA" sz="1400" dirty="0"/>
              <a:t>. Із заходу на схід за паралеллю 40 </a:t>
            </a:r>
            <a:r>
              <a:rPr lang="uk-UA" sz="1400" dirty="0" err="1"/>
              <a:t>пн.ш</a:t>
            </a:r>
            <a:r>
              <a:rPr lang="uk-UA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57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410EC98-CA9D-8A30-588B-E044827D4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8063" y="165229"/>
            <a:ext cx="5093981" cy="6527542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EEA649-8B3D-93F1-EEE6-A859DED57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026" y="485775"/>
            <a:ext cx="4352924" cy="5943601"/>
          </a:xfrm>
        </p:spPr>
        <p:txBody>
          <a:bodyPr>
            <a:normAutofit lnSpcReduction="10000"/>
          </a:bodyPr>
          <a:lstStyle/>
          <a:p>
            <a:r>
              <a:rPr lang="uk-UA" sz="2000" dirty="0"/>
              <a:t>Північна Америка багата на острови та півострови. </a:t>
            </a:r>
          </a:p>
          <a:p>
            <a:r>
              <a:rPr lang="uk-UA" sz="2000" b="1" i="1" dirty="0"/>
              <a:t>Великі півострови:</a:t>
            </a:r>
            <a:r>
              <a:rPr lang="uk-UA" sz="2000" dirty="0"/>
              <a:t> Аляска, Каліфорнія, Лабрадор, Флорида, </a:t>
            </a:r>
            <a:r>
              <a:rPr lang="uk-UA" sz="2000" dirty="0" err="1"/>
              <a:t>Юкатан</a:t>
            </a:r>
            <a:r>
              <a:rPr lang="uk-UA" sz="2000" dirty="0"/>
              <a:t>.</a:t>
            </a:r>
          </a:p>
          <a:p>
            <a:r>
              <a:rPr lang="uk-UA" sz="2000" b="1" i="1" dirty="0"/>
              <a:t>Острови: </a:t>
            </a:r>
            <a:r>
              <a:rPr lang="uk-UA" sz="2000" dirty="0"/>
              <a:t>Гренландія, Ньюфаундленд, Великі та Малі Антильські острови. На півночі розташований Канадський Арктичний архіпелаг, який налічує понад 35 тис. островів.</a:t>
            </a:r>
            <a:endParaRPr lang="en-US" sz="2000" dirty="0"/>
          </a:p>
          <a:p>
            <a:r>
              <a:rPr lang="uk-UA" sz="2000" i="1" dirty="0"/>
              <a:t>Найбільшими з них є: </a:t>
            </a:r>
            <a:r>
              <a:rPr lang="uk-UA" sz="2000" dirty="0" err="1"/>
              <a:t>Баффінова</a:t>
            </a:r>
            <a:r>
              <a:rPr lang="uk-UA" sz="2000" dirty="0"/>
              <a:t> Земля, Вікторія, Банкса, З півночі та півдня в материк глибоко врізаються дві великі затоки – Гудзонова та Мексиканська.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96952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E7B67-8046-5B99-542F-25F514C9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/>
              <a:t>Порівняйте географічне положення Північної та Південної Америк. Знайдіть спільні та відмінні риси. Роботу оформіть у вигляді таблиці. </a:t>
            </a: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629EC46A-AAD2-6CAA-DAA0-CF2C44183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227695"/>
              </p:ext>
            </p:extLst>
          </p:nvPr>
        </p:nvGraphicFramePr>
        <p:xfrm>
          <a:off x="1810036" y="1853564"/>
          <a:ext cx="8596312" cy="453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1820871726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855651280"/>
                    </a:ext>
                  </a:extLst>
                </a:gridCol>
              </a:tblGrid>
              <a:tr h="542417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/>
                        <a:t>Спільні риси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/>
                        <a:t>Відмінні риси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3926581"/>
                  </a:ext>
                </a:extLst>
              </a:tr>
              <a:tr h="399148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57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282363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євид">
  <a:themeElements>
    <a:clrScheme name="Крає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Крає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рає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TM03457515[[fn=Краєвид]]</Template>
  <TotalTime>66</TotalTime>
  <Words>971</Words>
  <Application>Microsoft Office PowerPoint</Application>
  <PresentationFormat>Широкий екран</PresentationFormat>
  <Paragraphs>119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Schoolbook</vt:lpstr>
      <vt:lpstr>Times New Roman</vt:lpstr>
      <vt:lpstr>Wingdings 2</vt:lpstr>
      <vt:lpstr>Краєвид</vt:lpstr>
      <vt:lpstr>Північна Америка. Географічне положення.  Історія відкриття й освоєння материка</vt:lpstr>
      <vt:lpstr>Очікувані результати</vt:lpstr>
      <vt:lpstr>Активізація пізнавальної діяльності </vt:lpstr>
      <vt:lpstr>Презентація PowerPoint</vt:lpstr>
      <vt:lpstr>Географічне положення Північної Америки</vt:lpstr>
      <vt:lpstr>Завдання</vt:lpstr>
      <vt:lpstr>Завдання</vt:lpstr>
      <vt:lpstr>Презентація PowerPoint</vt:lpstr>
      <vt:lpstr>Порівняйте географічне положення Північної та Південної Америк. Знайдіть спільні та відмінні риси. Роботу оформіть у вигляді таблиці. </vt:lpstr>
      <vt:lpstr>Спільні та відмінні риси Північної та Південної Америк</vt:lpstr>
      <vt:lpstr>Історія відкриття та освоєння материка</vt:lpstr>
      <vt:lpstr>Спираючись на фрагмент відеофільму (http://youtube.com/watch?v=f5Tq1SUVtsw) та текст параграфа заповніть таблицю</vt:lpstr>
      <vt:lpstr>Відкриття та освоєння Північної Америки</vt:lpstr>
      <vt:lpstr>Практична робота № 9. Позначення географічних об’єктів  материка на контурній карті</vt:lpstr>
      <vt:lpstr>ПЕРЕВІРЕМО, ЧОГО ВИ НАВЧИЛИСЯ НА УРОЦІ</vt:lpstr>
      <vt:lpstr>1)Доберіть до географічних назв правильну характеристику:</vt:lpstr>
      <vt:lpstr>2) Визначте, який слід в історії Америки залишив першовідкривач:</vt:lpstr>
      <vt:lpstr>Підведення підсумків уроку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Північна Америка. Географічне положення</dc:title>
  <dc:creator>Максим</dc:creator>
  <cp:lastModifiedBy>Максим</cp:lastModifiedBy>
  <cp:revision>7</cp:revision>
  <dcterms:created xsi:type="dcterms:W3CDTF">2022-06-25T13:40:46Z</dcterms:created>
  <dcterms:modified xsi:type="dcterms:W3CDTF">2022-06-27T20:35:38Z</dcterms:modified>
</cp:coreProperties>
</file>