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5D07D-E7E8-4CFD-A9E9-E39336281219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A713C-1475-47E8-B61C-7F4C9493D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115616" y="1268760"/>
            <a:ext cx="6978888" cy="1903400"/>
          </a:xfrm>
          <a:prstGeom prst="rect">
            <a:avLst/>
          </a:prstGeom>
          <a:effectLst>
            <a:outerShdw blurRad="57150" dist="19050" dir="5400000" algn="bl" rotWithShape="0">
              <a:srgbClr val="FF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0" dirty="0" smtClean="0">
                <a:solidFill>
                  <a:srgbClr val="274E13"/>
                </a:solidFill>
                <a:latin typeface="Lobster"/>
                <a:ea typeface="Lobster"/>
                <a:cs typeface="Lobster"/>
                <a:sym typeface="Lobster"/>
              </a:rPr>
              <a:t>Способи зображення географічних об’єктів та явищ на карті</a:t>
            </a:r>
            <a:endParaRPr b="0" dirty="0">
              <a:solidFill>
                <a:srgbClr val="274E1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9" name="Google Shape;129;p13"/>
          <p:cNvSpPr txBox="1"/>
          <p:nvPr/>
        </p:nvSpPr>
        <p:spPr>
          <a:xfrm>
            <a:off x="5076350" y="3734533"/>
            <a:ext cx="7338000" cy="11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err="1" smtClean="0"/>
              <a:t>Способи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картографічного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зображення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28801"/>
            <a:ext cx="7848872" cy="1296143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Способом </a:t>
            </a:r>
            <a:r>
              <a:rPr lang="ru-RU" b="1" dirty="0" err="1" smtClean="0">
                <a:solidFill>
                  <a:srgbClr val="FF0000"/>
                </a:solidFill>
              </a:rPr>
              <a:t>знаків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руху</a:t>
            </a:r>
            <a:r>
              <a:rPr lang="ru-RU" dirty="0" smtClean="0"/>
              <a:t> </a:t>
            </a:r>
            <a:r>
              <a:rPr lang="ru-RU" dirty="0" err="1" smtClean="0"/>
              <a:t>передають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переміщуються</a:t>
            </a:r>
            <a:r>
              <a:rPr lang="ru-RU" dirty="0" smtClean="0"/>
              <a:t> у </a:t>
            </a:r>
            <a:r>
              <a:rPr lang="ru-RU" dirty="0" err="1" smtClean="0"/>
              <a:t>просторі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напрямки </a:t>
            </a:r>
            <a:r>
              <a:rPr lang="ru-RU" dirty="0" err="1" smtClean="0"/>
              <a:t>вітрів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течій</a:t>
            </a:r>
            <a:r>
              <a:rPr lang="ru-RU" dirty="0" smtClean="0"/>
              <a:t>). </a:t>
            </a:r>
            <a:r>
              <a:rPr lang="ru-RU" dirty="0" err="1" smtClean="0"/>
              <a:t>Кольором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шириною </a:t>
            </a:r>
            <a:r>
              <a:rPr lang="ru-RU" dirty="0" err="1" smtClean="0"/>
              <a:t>знаків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відобразити</a:t>
            </a:r>
            <a:r>
              <a:rPr lang="ru-RU" dirty="0" smtClean="0"/>
              <a:t> характеристики </a:t>
            </a:r>
            <a:r>
              <a:rPr lang="ru-RU" dirty="0" err="1" smtClean="0"/>
              <a:t>явища</a:t>
            </a:r>
            <a:r>
              <a:rPr lang="ru-RU" dirty="0" smtClean="0"/>
              <a:t> – </a:t>
            </a:r>
            <a:r>
              <a:rPr lang="ru-RU" dirty="0" err="1" smtClean="0"/>
              <a:t>холодні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теплі</a:t>
            </a:r>
            <a:r>
              <a:rPr lang="ru-RU" dirty="0" smtClean="0"/>
              <a:t> </a:t>
            </a:r>
            <a:r>
              <a:rPr lang="ru-RU" dirty="0" err="1" smtClean="0"/>
              <a:t>течії</a:t>
            </a:r>
            <a:r>
              <a:rPr lang="ru-RU" dirty="0" smtClean="0"/>
              <a:t>, </a:t>
            </a:r>
            <a:r>
              <a:rPr lang="ru-RU" dirty="0" err="1" smtClean="0"/>
              <a:t>вітри</a:t>
            </a:r>
            <a:r>
              <a:rPr lang="ru-RU" dirty="0" smtClean="0"/>
              <a:t> </a:t>
            </a:r>
            <a:r>
              <a:rPr lang="ru-RU" dirty="0" err="1" smtClean="0"/>
              <a:t>влітку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взимку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4818" name="AutoShape 2" descr="GeoGuide: про геодезію, картографію, геоінформатику та інш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GeoGuide: про геодезію, картографію, геоінформатику та інш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0" name="AutoShape 2" descr="Сумчани відзначають: Міжнародний день Чорного моря та дивовижні факти про  нього | The Sumy Post Нови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2" name="Picture 4" descr="Презентація до уроку географ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068960"/>
            <a:ext cx="4464496" cy="3348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err="1" smtClean="0"/>
              <a:t>Способи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картографічного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зображення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3707904" cy="4680520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Спосіб </a:t>
            </a:r>
            <a:r>
              <a:rPr lang="ru-RU" sz="1600" b="1" dirty="0" err="1" smtClean="0">
                <a:solidFill>
                  <a:srgbClr val="FF0000"/>
                </a:solidFill>
              </a:rPr>
              <a:t>картодіаграми</a:t>
            </a:r>
            <a:r>
              <a:rPr lang="ru-RU" sz="1600" dirty="0" smtClean="0">
                <a:solidFill>
                  <a:srgbClr val="FF0000"/>
                </a:solidFill>
              </a:rPr>
              <a:t> </a:t>
            </a:r>
            <a:r>
              <a:rPr lang="ru-RU" sz="1600" dirty="0" err="1" smtClean="0"/>
              <a:t>застосовують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відображення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абсолютних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значень</a:t>
            </a:r>
            <a:r>
              <a:rPr lang="ru-RU" sz="1600" dirty="0" smtClean="0"/>
              <a:t> </a:t>
            </a:r>
            <a:r>
              <a:rPr lang="ru-RU" sz="1600" dirty="0" err="1" smtClean="0"/>
              <a:t>кількісних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показників</a:t>
            </a:r>
            <a:r>
              <a:rPr lang="ru-RU" sz="1600" dirty="0" smtClean="0"/>
              <a:t> на </a:t>
            </a:r>
            <a:r>
              <a:rPr lang="ru-RU" sz="1600" dirty="0" err="1" smtClean="0"/>
              <a:t>окремих</a:t>
            </a:r>
            <a:r>
              <a:rPr lang="ru-RU" sz="1600" dirty="0" smtClean="0"/>
              <a:t> </a:t>
            </a:r>
            <a:r>
              <a:rPr lang="ru-RU" sz="1600" dirty="0" err="1" smtClean="0"/>
              <a:t>територіях</a:t>
            </a:r>
            <a:r>
              <a:rPr lang="ru-RU" sz="1600" dirty="0" smtClean="0"/>
              <a:t>. </a:t>
            </a:r>
            <a:r>
              <a:rPr lang="ru-RU" sz="1600" dirty="0" err="1" smtClean="0"/>
              <a:t>Наприклад</a:t>
            </a:r>
            <a:r>
              <a:rPr lang="ru-RU" sz="1600" dirty="0" smtClean="0"/>
              <a:t>, </a:t>
            </a:r>
            <a:r>
              <a:rPr lang="ru-RU" sz="1600" dirty="0" err="1" smtClean="0"/>
              <a:t>цим</a:t>
            </a:r>
            <a:r>
              <a:rPr lang="ru-RU" sz="1600" dirty="0" smtClean="0"/>
              <a:t> способом </a:t>
            </a:r>
            <a:r>
              <a:rPr lang="ru-RU" sz="1600" dirty="0" err="1" smtClean="0"/>
              <a:t>показують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кількість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загальноосвітніх</a:t>
            </a:r>
            <a:r>
              <a:rPr lang="ru-RU" sz="1600" dirty="0" smtClean="0"/>
              <a:t> </a:t>
            </a:r>
            <a:r>
              <a:rPr lang="ru-RU" sz="1600" dirty="0" err="1" smtClean="0"/>
              <a:t>шкіл</a:t>
            </a:r>
            <a:r>
              <a:rPr lang="ru-RU" sz="1600" dirty="0" smtClean="0"/>
              <a:t> </a:t>
            </a:r>
            <a:r>
              <a:rPr lang="ru-RU" sz="1600" dirty="0" err="1" smtClean="0"/>
              <a:t>чи</a:t>
            </a:r>
            <a:r>
              <a:rPr lang="ru-RU" sz="1600" dirty="0" smtClean="0"/>
              <a:t> </a:t>
            </a:r>
            <a:r>
              <a:rPr lang="ru-RU" sz="1600" dirty="0" err="1" smtClean="0"/>
              <a:t>посівні</a:t>
            </a:r>
            <a:r>
              <a:rPr lang="ru-RU" sz="1600" dirty="0" smtClean="0"/>
              <a:t> </a:t>
            </a:r>
            <a:r>
              <a:rPr lang="ru-RU" sz="1600" dirty="0" err="1" smtClean="0"/>
              <a:t>площі</a:t>
            </a:r>
            <a:r>
              <a:rPr lang="ru-RU" sz="1600" dirty="0" smtClean="0"/>
              <a:t> </a:t>
            </a:r>
            <a:r>
              <a:rPr lang="ru-RU" sz="1600" dirty="0" err="1" smtClean="0"/>
              <a:t>зернових</a:t>
            </a:r>
            <a:r>
              <a:rPr lang="ru-RU" sz="1600" dirty="0" smtClean="0"/>
              <a:t> культур в областях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. </a:t>
            </a:r>
            <a:r>
              <a:rPr lang="ru-RU" sz="1600" dirty="0" err="1" smtClean="0"/>
              <a:t>Діаграми</a:t>
            </a:r>
            <a:r>
              <a:rPr lang="ru-RU" sz="1600" dirty="0" smtClean="0"/>
              <a:t> </a:t>
            </a:r>
            <a:r>
              <a:rPr lang="ru-RU" sz="1600" dirty="0" err="1" smtClean="0"/>
              <a:t>можуть</a:t>
            </a:r>
            <a:r>
              <a:rPr lang="ru-RU" sz="1600" dirty="0" smtClean="0"/>
              <a:t> </a:t>
            </a:r>
            <a:r>
              <a:rPr lang="ru-RU" sz="1600" dirty="0" err="1" smtClean="0"/>
              <a:t>мати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вигляд</a:t>
            </a:r>
            <a:r>
              <a:rPr lang="ru-RU" sz="1600" dirty="0" smtClean="0"/>
              <a:t> </a:t>
            </a:r>
            <a:r>
              <a:rPr lang="ru-RU" sz="1600" dirty="0" err="1" smtClean="0"/>
              <a:t>стовпчиків</a:t>
            </a:r>
            <a:r>
              <a:rPr lang="ru-RU" sz="1600" dirty="0" smtClean="0"/>
              <a:t>, </a:t>
            </a:r>
            <a:r>
              <a:rPr lang="ru-RU" sz="1600" dirty="0" err="1" smtClean="0"/>
              <a:t>стрічок</a:t>
            </a:r>
            <a:r>
              <a:rPr lang="ru-RU" sz="1600" dirty="0" smtClean="0"/>
              <a:t>, </a:t>
            </a:r>
            <a:r>
              <a:rPr lang="ru-RU" sz="1600" dirty="0" err="1" smtClean="0"/>
              <a:t>квадратів</a:t>
            </a:r>
            <a:r>
              <a:rPr lang="ru-RU" sz="1600" dirty="0" smtClean="0"/>
              <a:t>, </a:t>
            </a:r>
            <a:r>
              <a:rPr lang="ru-RU" sz="1600" dirty="0" err="1" smtClean="0"/>
              <a:t>кругів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інших</a:t>
            </a:r>
            <a:r>
              <a:rPr lang="ru-RU" sz="1600" dirty="0" smtClean="0"/>
              <a:t> </a:t>
            </a:r>
            <a:r>
              <a:rPr lang="ru-RU" sz="1600" dirty="0" err="1" smtClean="0"/>
              <a:t>геометричних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фігур</a:t>
            </a:r>
            <a:r>
              <a:rPr lang="ru-RU" sz="1600" dirty="0" smtClean="0"/>
              <a:t>. Часто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ділять</a:t>
            </a:r>
            <a:r>
              <a:rPr lang="ru-RU" sz="1600" dirty="0" smtClean="0"/>
              <a:t> на </a:t>
            </a:r>
            <a:r>
              <a:rPr lang="ru-RU" sz="1600" dirty="0" err="1" smtClean="0"/>
              <a:t>частини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відповідно</a:t>
            </a:r>
            <a:r>
              <a:rPr lang="ru-RU" sz="1600" dirty="0" smtClean="0"/>
              <a:t> до </a:t>
            </a:r>
            <a:r>
              <a:rPr lang="ru-RU" sz="1600" dirty="0" err="1" smtClean="0"/>
              <a:t>структури</a:t>
            </a:r>
            <a:r>
              <a:rPr lang="ru-RU" sz="1600" dirty="0" smtClean="0"/>
              <a:t> </a:t>
            </a:r>
            <a:r>
              <a:rPr lang="ru-RU" sz="1600" dirty="0" err="1" smtClean="0"/>
              <a:t>зображуваного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об'єкта</a:t>
            </a:r>
            <a:r>
              <a:rPr lang="ru-RU" sz="1600" dirty="0" smtClean="0"/>
              <a:t>. </a:t>
            </a:r>
            <a:r>
              <a:rPr lang="ru-RU" sz="1600" dirty="0" err="1" smtClean="0"/>
              <a:t>Кожна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</a:t>
            </a:r>
            <a:r>
              <a:rPr lang="ru-RU" sz="1600" dirty="0" smtClean="0"/>
              <a:t> </a:t>
            </a:r>
            <a:r>
              <a:rPr lang="ru-RU" sz="1600" dirty="0" err="1" smtClean="0"/>
              <a:t>зафарбовується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інший</a:t>
            </a:r>
            <a:r>
              <a:rPr lang="ru-RU" sz="1600" dirty="0" smtClean="0"/>
              <a:t> </a:t>
            </a:r>
            <a:r>
              <a:rPr lang="ru-RU" sz="1600" dirty="0" err="1" smtClean="0"/>
              <a:t>колір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відповідає</a:t>
            </a:r>
            <a:r>
              <a:rPr lang="ru-RU" sz="1600" dirty="0" smtClean="0"/>
              <a:t> </a:t>
            </a:r>
            <a:r>
              <a:rPr lang="ru-RU" sz="1600" dirty="0" err="1" smtClean="0"/>
              <a:t>якійсь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частці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виражається</a:t>
            </a:r>
            <a:r>
              <a:rPr lang="ru-RU" sz="1600" dirty="0" smtClean="0"/>
              <a:t> у </a:t>
            </a:r>
            <a:r>
              <a:rPr lang="ru-RU" sz="1600" dirty="0" err="1" smtClean="0"/>
              <a:t>відсотках</a:t>
            </a:r>
            <a:r>
              <a:rPr lang="ru-RU" sz="1600" dirty="0" smtClean="0"/>
              <a:t>. </a:t>
            </a:r>
            <a:r>
              <a:rPr lang="ru-RU" sz="1600" dirty="0" err="1" smtClean="0"/>
              <a:t>Наприклад</a:t>
            </a:r>
            <a:r>
              <a:rPr lang="ru-RU" sz="1600" dirty="0" smtClean="0"/>
              <a:t>, </a:t>
            </a:r>
            <a:r>
              <a:rPr lang="ru-RU" sz="1600" dirty="0" err="1" smtClean="0"/>
              <a:t>діаграмою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передати</a:t>
            </a:r>
            <a:r>
              <a:rPr lang="ru-RU" sz="1600" dirty="0" smtClean="0"/>
              <a:t> структуру </a:t>
            </a:r>
            <a:r>
              <a:rPr lang="ru-RU" sz="1600" dirty="0" err="1" smtClean="0"/>
              <a:t>шкіл</a:t>
            </a:r>
            <a:r>
              <a:rPr lang="ru-RU" sz="1600" dirty="0" smtClean="0"/>
              <a:t> за </a:t>
            </a:r>
            <a:r>
              <a:rPr lang="ru-RU" sz="1600" dirty="0" err="1" smtClean="0"/>
              <a:t>місцем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розміщення</a:t>
            </a:r>
            <a:r>
              <a:rPr lang="ru-RU" sz="1600" dirty="0" smtClean="0"/>
              <a:t> (</a:t>
            </a:r>
            <a:r>
              <a:rPr lang="ru-RU" sz="1600" dirty="0" err="1" smtClean="0"/>
              <a:t>міські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сільські</a:t>
            </a:r>
            <a:r>
              <a:rPr lang="ru-RU" sz="1600" dirty="0" smtClean="0"/>
              <a:t>), структуру </a:t>
            </a:r>
            <a:r>
              <a:rPr lang="ru-RU" sz="1600" dirty="0" err="1" smtClean="0"/>
              <a:t>посівних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площ</a:t>
            </a:r>
            <a:r>
              <a:rPr lang="ru-RU" sz="1600" dirty="0" smtClean="0"/>
              <a:t> за видом </a:t>
            </a:r>
            <a:r>
              <a:rPr lang="ru-RU" sz="1600" dirty="0" err="1" smtClean="0"/>
              <a:t>зернових</a:t>
            </a:r>
            <a:r>
              <a:rPr lang="ru-RU" sz="1600" dirty="0" smtClean="0"/>
              <a:t> культур (</a:t>
            </a:r>
            <a:r>
              <a:rPr lang="ru-RU" sz="1600" dirty="0" err="1" smtClean="0"/>
              <a:t>пшениця</a:t>
            </a:r>
            <a:r>
              <a:rPr lang="ru-RU" sz="1600" dirty="0" smtClean="0"/>
              <a:t>, жито, </a:t>
            </a:r>
            <a:r>
              <a:rPr lang="ru-RU" sz="1600" dirty="0" err="1" smtClean="0"/>
              <a:t>ячмінь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т. д.).</a:t>
            </a:r>
            <a:endParaRPr lang="ru-RU" sz="1600" dirty="0"/>
          </a:p>
        </p:txBody>
      </p:sp>
      <p:sp>
        <p:nvSpPr>
          <p:cNvPr id="34818" name="AutoShape 2" descr="GeoGuide: про геодезію, картографію, геоінформатику та інш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GeoGuide: про геодезію, картографію, геоінформатику та інш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0" name="AutoShape 2" descr="Сумчани відзначають: Міжнародний день Чорного моря та дивовижні факти про  нього | The Sumy Post Нови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88840"/>
            <a:ext cx="3672408" cy="395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err="1" smtClean="0"/>
              <a:t>Способи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картографічного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зображення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28801"/>
            <a:ext cx="7848872" cy="129614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 </a:t>
            </a:r>
            <a:r>
              <a:rPr lang="ru-RU" b="1" dirty="0" smtClean="0">
                <a:solidFill>
                  <a:srgbClr val="FF0000"/>
                </a:solidFill>
              </a:rPr>
              <a:t>Способом </a:t>
            </a:r>
            <a:r>
              <a:rPr lang="ru-RU" b="1" dirty="0" err="1" smtClean="0">
                <a:solidFill>
                  <a:srgbClr val="FF0000"/>
                </a:solidFill>
              </a:rPr>
              <a:t>картограми</a:t>
            </a:r>
            <a:r>
              <a:rPr lang="ru-RU" dirty="0" smtClean="0"/>
              <a:t> </a:t>
            </a:r>
            <a:r>
              <a:rPr lang="ru-RU" dirty="0" err="1" smtClean="0"/>
              <a:t>відображають</a:t>
            </a:r>
            <a:r>
              <a:rPr lang="ru-RU" dirty="0" smtClean="0"/>
              <a:t> </a:t>
            </a:r>
            <a:r>
              <a:rPr lang="ru-RU" dirty="0" err="1" smtClean="0"/>
              <a:t>відносні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кількісних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 на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територіях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</a:t>
            </a:r>
            <a:r>
              <a:rPr lang="ru-RU" dirty="0" err="1" smtClean="0"/>
              <a:t>загальноосвітніх</a:t>
            </a:r>
            <a:r>
              <a:rPr lang="ru-RU" dirty="0" smtClean="0"/>
              <a:t> </a:t>
            </a:r>
            <a:r>
              <a:rPr lang="ru-RU" dirty="0" err="1" smtClean="0"/>
              <a:t>шкіл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1 000 </a:t>
            </a:r>
            <a:r>
              <a:rPr lang="ru-RU" dirty="0" err="1" smtClean="0"/>
              <a:t>мешканців</a:t>
            </a:r>
            <a:r>
              <a:rPr lang="ru-RU" dirty="0" smtClean="0"/>
              <a:t> області, </a:t>
            </a:r>
            <a:r>
              <a:rPr lang="ru-RU" dirty="0" err="1" smtClean="0"/>
              <a:t>середню</a:t>
            </a:r>
            <a:r>
              <a:rPr lang="ru-RU" dirty="0" smtClean="0"/>
              <a:t> </a:t>
            </a:r>
            <a:r>
              <a:rPr lang="ru-RU" dirty="0" err="1" smtClean="0"/>
              <a:t>врожайність</a:t>
            </a:r>
            <a:r>
              <a:rPr lang="ru-RU" dirty="0" smtClean="0"/>
              <a:t> </a:t>
            </a:r>
            <a:r>
              <a:rPr lang="ru-RU" dirty="0" err="1" smtClean="0"/>
              <a:t>зернових</a:t>
            </a:r>
            <a:r>
              <a:rPr lang="ru-RU" dirty="0" smtClean="0"/>
              <a:t> культур (</a:t>
            </a:r>
            <a:r>
              <a:rPr lang="ru-RU" dirty="0" err="1" smtClean="0"/>
              <a:t>центнерів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 га) в областях). Для </a:t>
            </a:r>
            <a:r>
              <a:rPr lang="ru-RU" dirty="0" err="1" smtClean="0"/>
              <a:t>картограми</a:t>
            </a:r>
            <a:r>
              <a:rPr lang="ru-RU" dirty="0" smtClean="0"/>
              <a:t> </a:t>
            </a:r>
            <a:r>
              <a:rPr lang="ru-RU" dirty="0" err="1" smtClean="0"/>
              <a:t>обов'язковим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шкали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показує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межах </a:t>
            </a:r>
            <a:r>
              <a:rPr lang="ru-RU" dirty="0" err="1" smtClean="0"/>
              <a:t>змінюється</a:t>
            </a:r>
            <a:r>
              <a:rPr lang="ru-RU" dirty="0" smtClean="0"/>
              <a:t> </a:t>
            </a:r>
            <a:r>
              <a:rPr lang="ru-RU" dirty="0" err="1" smtClean="0"/>
              <a:t>показник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4818" name="AutoShape 2" descr="GeoGuide: про геодезію, картографію, геоінформатику та інш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GeoGuide: про геодезію, картографію, геоінформатику та інш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0" name="AutoShape 2" descr="Сумчани відзначають: Міжнародний день Чорного моря та дивовижні факти про  нього | The Sumy Post Нови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38" name="Picture 2" descr="Зображення Землі. План місцевості. Карти. Масштаб - Сайт geografiamozil2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780928"/>
            <a:ext cx="5029200" cy="3762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err="1" smtClean="0"/>
              <a:t>Способи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картографічного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зображення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28801"/>
            <a:ext cx="7848872" cy="129614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 </a:t>
            </a:r>
            <a:r>
              <a:rPr lang="ru-RU" b="1" dirty="0" err="1" smtClean="0">
                <a:solidFill>
                  <a:srgbClr val="FF0000"/>
                </a:solidFill>
              </a:rPr>
              <a:t>Інші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способи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b="1" dirty="0" smtClean="0"/>
              <a:t>Спосіб крапок – показує ареал масового поширення явищ за допомогою  крапок.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b="1" dirty="0" smtClean="0"/>
              <a:t>Спосіб тіньової пластики – показування на картах форм рельєфу шляхом </a:t>
            </a:r>
            <a:r>
              <a:rPr lang="uk-UA" b="1" dirty="0" err="1" smtClean="0"/>
              <a:t>відтінювання</a:t>
            </a:r>
            <a:r>
              <a:rPr lang="uk-UA" b="1" dirty="0" smtClean="0"/>
              <a:t> схилів</a:t>
            </a:r>
          </a:p>
          <a:p>
            <a:pPr marL="457200" indent="-457200" algn="just">
              <a:buFont typeface="+mj-lt"/>
              <a:buAutoNum type="arabicPeriod"/>
            </a:pPr>
            <a:endParaRPr lang="ru-RU" dirty="0"/>
          </a:p>
        </p:txBody>
      </p:sp>
      <p:sp>
        <p:nvSpPr>
          <p:cNvPr id="34818" name="AutoShape 2" descr="GeoGuide: про геодезію, картографію, геоінформатику та інш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GeoGuide: про геодезію, картографію, геоінформатику та інш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0" name="AutoShape 2" descr="Сумчани відзначають: Міжнародний день Чорного моря та дивовижні факти про  нього | The Sumy Post Нови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2" name="Picture 2" descr="6.2.3. Подання рельєфу за допомогою відмива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005064"/>
            <a:ext cx="4757564" cy="2151510"/>
          </a:xfrm>
          <a:prstGeom prst="rect">
            <a:avLst/>
          </a:prstGeom>
          <a:noFill/>
        </p:spPr>
      </p:pic>
      <p:sp>
        <p:nvSpPr>
          <p:cNvPr id="40964" name="AutoShape 4" descr="GeoGuide: про геодезію, картографію, геоінформатику та інш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6" name="Picture 6" descr="Класифікація карт. Способи зображення географічних об'єктів та явищ на  картах - Географія. Повторне видання. 8 клас. Довган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3622763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b="1" u="sng" dirty="0" smtClean="0"/>
              <a:t>Закріплення вивченого матеріалу. Завдання підберіть спосіб картографічного зображення для того чи іншого географічного об’єкта чи явища.</a:t>
            </a:r>
            <a:endParaRPr lang="ru-RU" sz="2800" b="1" u="sng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8650" y="1825620"/>
          <a:ext cx="7886700" cy="4633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3350"/>
                <a:gridCol w="3943350"/>
              </a:tblGrid>
              <a:tr h="439903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Спосіб картографічного зображення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Що потрібно відобразити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965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Напрямки подорожей Христофора Колумба під час відкриття Америки</a:t>
                      </a:r>
                      <a:endParaRPr lang="ru-RU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990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Природні зони України</a:t>
                      </a:r>
                      <a:endParaRPr lang="ru-RU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99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Основні галузі промисловості міста Київ</a:t>
                      </a:r>
                      <a:endParaRPr lang="ru-RU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990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Місця із однаковою кількістю опадів</a:t>
                      </a:r>
                      <a:endParaRPr lang="ru-RU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990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Поширення</a:t>
                      </a:r>
                      <a:r>
                        <a:rPr lang="uk-UA" sz="1400" baseline="0" dirty="0" smtClean="0"/>
                        <a:t> кам’яного вугілля в Південній Америці</a:t>
                      </a:r>
                      <a:endParaRPr lang="ru-RU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990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Адміністративний поділ України</a:t>
                      </a:r>
                      <a:endParaRPr lang="ru-RU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990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Ареал</a:t>
                      </a:r>
                      <a:r>
                        <a:rPr lang="uk-UA" sz="1400" baseline="0" dirty="0" smtClean="0"/>
                        <a:t> поширення бобрів в Україні</a:t>
                      </a:r>
                      <a:endParaRPr lang="ru-RU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990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Густота населення України по областях</a:t>
                      </a:r>
                      <a:endParaRPr lang="ru-RU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990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uk-UA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Дякую за увагу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533456" cy="158417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Розглянемо та розгадаємо ребус, яке важливе географічне поняття ми з вами вивчаємо?</a:t>
            </a:r>
            <a:endParaRPr lang="ru-RU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7563678" cy="321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0379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/>
              <a:t> Для </a:t>
            </a:r>
            <a:r>
              <a:rPr lang="ru-RU" sz="2200" b="1" dirty="0" err="1" smtClean="0"/>
              <a:t>відображення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різних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географічних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об'єктів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явищ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процесів</a:t>
            </a:r>
            <a:r>
              <a:rPr lang="ru-RU" sz="2200" b="1" dirty="0" smtClean="0"/>
              <a:t> на картах </a:t>
            </a:r>
            <a:r>
              <a:rPr lang="ru-RU" sz="2200" b="1" dirty="0" err="1" smtClean="0"/>
              <a:t>застосовують</a:t>
            </a:r>
            <a:r>
              <a:rPr lang="ru-RU" sz="2200" b="1" dirty="0" smtClean="0"/>
              <a:t> </a:t>
            </a:r>
            <a:r>
              <a:rPr lang="ru-RU" sz="2200" b="1" dirty="0" err="1" smtClean="0"/>
              <a:t>умовні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позначення</a:t>
            </a:r>
            <a:r>
              <a:rPr lang="ru-RU" sz="2200" b="1" dirty="0" smtClean="0"/>
              <a:t>. До них належать </a:t>
            </a:r>
            <a:r>
              <a:rPr lang="ru-RU" sz="2200" b="1" dirty="0" err="1" smtClean="0"/>
              <a:t>умовні</a:t>
            </a:r>
            <a:r>
              <a:rPr lang="ru-RU" sz="2200" b="1" dirty="0" smtClean="0"/>
              <a:t> знаки, </a:t>
            </a:r>
            <a:r>
              <a:rPr lang="ru-RU" sz="2200" b="1" dirty="0" err="1" smtClean="0"/>
              <a:t>підписи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буквені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цифрові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позначення</a:t>
            </a:r>
            <a:r>
              <a:rPr lang="ru-RU" sz="2200" b="1" dirty="0" smtClean="0"/>
              <a:t>, а </a:t>
            </a:r>
            <a:r>
              <a:rPr lang="ru-RU" sz="2200" b="1" dirty="0" err="1" smtClean="0"/>
              <a:t>також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способи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картографічного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зображення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Розрізняють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декілька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видів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умовних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знаків</a:t>
            </a:r>
            <a:r>
              <a:rPr lang="ru-RU" sz="2200" b="1" dirty="0" smtClean="0"/>
              <a:t>.</a:t>
            </a:r>
            <a:br>
              <a:rPr lang="ru-RU" sz="2200" b="1" dirty="0" smtClean="0"/>
            </a:br>
            <a:endParaRPr lang="ru-RU" b="1" dirty="0"/>
          </a:p>
        </p:txBody>
      </p:sp>
      <p:sp>
        <p:nvSpPr>
          <p:cNvPr id="2050" name="AutoShape 2" descr="Відповіді /сторінка 46-87 § 10 - 19/ Географія 6 клас Гільберг Т Г,  Паламарчук Л Б, ГДЗ НОВА ПРОГРАМА 2014 року » Допомога учня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Відповіді /сторінка 46-87 § 10 - 19/ Географія 6 клас Гільберг Т Г,  Паламарчук Л Б, ГДЗ НОВА ПРОГРАМА 2014 року » Допомога учня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Умовні знаки топографічних карт - 6 April 2020 - Васильківська міська  станція юних технікі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90456"/>
            <a:ext cx="6048672" cy="3678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err="1" smtClean="0"/>
              <a:t>Види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умовних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знаків</a:t>
            </a:r>
            <a:endParaRPr lang="ru-RU" sz="4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30350"/>
            <a:ext cx="8136903" cy="459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err="1" smtClean="0"/>
              <a:t>Способи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картографічного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зображення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4"/>
            <a:ext cx="3871342" cy="4483695"/>
          </a:xfrm>
        </p:spPr>
        <p:txBody>
          <a:bodyPr/>
          <a:lstStyle/>
          <a:p>
            <a:pPr algn="just"/>
            <a:r>
              <a:rPr lang="ru-RU" dirty="0" smtClean="0"/>
              <a:t>На картах </a:t>
            </a:r>
            <a:r>
              <a:rPr lang="ru-RU" dirty="0" err="1" smtClean="0"/>
              <a:t>об'єкти</a:t>
            </a:r>
            <a:r>
              <a:rPr lang="ru-RU" dirty="0" smtClean="0"/>
              <a:t>, </a:t>
            </a:r>
            <a:r>
              <a:rPr lang="ru-RU" dirty="0" err="1" smtClean="0"/>
              <a:t>явища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err="1" smtClean="0"/>
              <a:t>передають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способами. </a:t>
            </a:r>
            <a:r>
              <a:rPr lang="ru-RU" b="1" dirty="0" smtClean="0">
                <a:solidFill>
                  <a:srgbClr val="FF0000"/>
                </a:solidFill>
              </a:rPr>
              <a:t>Спосіб </a:t>
            </a:r>
            <a:r>
              <a:rPr lang="ru-RU" b="1" dirty="0" err="1" smtClean="0">
                <a:solidFill>
                  <a:srgbClr val="FF0000"/>
                </a:solidFill>
              </a:rPr>
              <a:t>значків</a:t>
            </a:r>
            <a:r>
              <a:rPr lang="ru-RU" dirty="0" smtClean="0"/>
              <a:t> </a:t>
            </a:r>
            <a:r>
              <a:rPr lang="ru-RU" dirty="0" err="1" smtClean="0"/>
              <a:t>застосовують</a:t>
            </a:r>
            <a:r>
              <a:rPr lang="ru-RU" dirty="0" smtClean="0"/>
              <a:t> для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виражаються</a:t>
            </a:r>
            <a:r>
              <a:rPr lang="ru-RU" dirty="0" smtClean="0"/>
              <a:t> в </a:t>
            </a:r>
            <a:r>
              <a:rPr lang="ru-RU" dirty="0" err="1" smtClean="0"/>
              <a:t>масштабі</a:t>
            </a:r>
            <a:r>
              <a:rPr lang="ru-RU" dirty="0" smtClean="0"/>
              <a:t> </a:t>
            </a:r>
            <a:r>
              <a:rPr lang="ru-RU" dirty="0" err="1" smtClean="0"/>
              <a:t>карти</a:t>
            </a:r>
            <a:r>
              <a:rPr lang="ru-RU" dirty="0" smtClean="0"/>
              <a:t>. Значки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геометричними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промислові</a:t>
            </a:r>
            <a:r>
              <a:rPr lang="ru-RU" dirty="0" smtClean="0"/>
              <a:t> </a:t>
            </a:r>
            <a:r>
              <a:rPr lang="ru-RU" dirty="0" err="1" smtClean="0"/>
              <a:t>центри</a:t>
            </a:r>
            <a:r>
              <a:rPr lang="ru-RU" dirty="0" smtClean="0"/>
              <a:t>), </a:t>
            </a:r>
            <a:r>
              <a:rPr lang="ru-RU" dirty="0" err="1" smtClean="0"/>
              <a:t>буквеними</a:t>
            </a:r>
            <a:r>
              <a:rPr lang="ru-RU" dirty="0" smtClean="0"/>
              <a:t> (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видобутку</a:t>
            </a:r>
            <a:r>
              <a:rPr lang="ru-RU" dirty="0" smtClean="0"/>
              <a:t> </a:t>
            </a:r>
            <a:r>
              <a:rPr lang="ru-RU" dirty="0" err="1" smtClean="0"/>
              <a:t>корисних</a:t>
            </a:r>
            <a:r>
              <a:rPr lang="ru-RU" dirty="0" smtClean="0"/>
              <a:t> </a:t>
            </a:r>
            <a:r>
              <a:rPr lang="ru-RU" dirty="0" err="1" smtClean="0"/>
              <a:t>копалин</a:t>
            </a:r>
            <a:r>
              <a:rPr lang="ru-RU" dirty="0" smtClean="0"/>
              <a:t>)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наочних</a:t>
            </a:r>
            <a:r>
              <a:rPr lang="ru-RU" dirty="0" smtClean="0"/>
              <a:t> </a:t>
            </a:r>
            <a:r>
              <a:rPr lang="ru-RU" dirty="0" err="1" smtClean="0"/>
              <a:t>малюнків</a:t>
            </a:r>
            <a:r>
              <a:rPr lang="ru-RU" dirty="0" smtClean="0"/>
              <a:t> (</a:t>
            </a:r>
            <a:r>
              <a:rPr lang="ru-RU" dirty="0" err="1" smtClean="0"/>
              <a:t>якір</a:t>
            </a:r>
            <a:r>
              <a:rPr lang="ru-RU" dirty="0" smtClean="0"/>
              <a:t> як символ </a:t>
            </a:r>
            <a:r>
              <a:rPr lang="ru-RU" dirty="0" err="1" smtClean="0"/>
              <a:t>морського</a:t>
            </a:r>
            <a:r>
              <a:rPr lang="ru-RU" dirty="0" smtClean="0"/>
              <a:t> порту).</a:t>
            </a:r>
            <a:endParaRPr lang="ru-RU" dirty="0"/>
          </a:p>
        </p:txBody>
      </p:sp>
      <p:pic>
        <p:nvPicPr>
          <p:cNvPr id="30722" name="Picture 2" descr="https://subject.com.ua/textbook/nature/5klas/5klas.files/image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348880"/>
            <a:ext cx="2160240" cy="2892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err="1" smtClean="0"/>
              <a:t>Способи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картографічного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зображення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3871342" cy="2899519"/>
          </a:xfrm>
        </p:spPr>
        <p:txBody>
          <a:bodyPr/>
          <a:lstStyle/>
          <a:p>
            <a:pPr algn="just"/>
            <a:r>
              <a:rPr lang="ru-RU" dirty="0" smtClean="0"/>
              <a:t>  </a:t>
            </a:r>
            <a:r>
              <a:rPr lang="ru-RU" b="1" dirty="0" smtClean="0">
                <a:solidFill>
                  <a:srgbClr val="FF0000"/>
                </a:solidFill>
              </a:rPr>
              <a:t>Способом </a:t>
            </a:r>
            <a:r>
              <a:rPr lang="ru-RU" b="1" dirty="0" err="1" smtClean="0">
                <a:solidFill>
                  <a:srgbClr val="FF0000"/>
                </a:solidFill>
              </a:rPr>
              <a:t>лінійних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знаків</a:t>
            </a:r>
            <a:r>
              <a:rPr lang="ru-RU" dirty="0" smtClean="0"/>
              <a:t> </a:t>
            </a:r>
            <a:r>
              <a:rPr lang="ru-RU" dirty="0" err="1" smtClean="0"/>
              <a:t>передають</a:t>
            </a:r>
            <a:r>
              <a:rPr lang="ru-RU" dirty="0" smtClean="0"/>
              <a:t> на картах </a:t>
            </a:r>
            <a:r>
              <a:rPr lang="ru-RU" dirty="0" err="1" smtClean="0"/>
              <a:t>лінійні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: </a:t>
            </a:r>
            <a:r>
              <a:rPr lang="ru-RU" dirty="0" err="1" smtClean="0"/>
              <a:t>берегову</a:t>
            </a:r>
            <a:r>
              <a:rPr lang="ru-RU" dirty="0" smtClean="0"/>
              <a:t> </a:t>
            </a:r>
            <a:r>
              <a:rPr lang="ru-RU" dirty="0" err="1" smtClean="0"/>
              <a:t>лінію</a:t>
            </a:r>
            <a:r>
              <a:rPr lang="ru-RU" dirty="0" smtClean="0"/>
              <a:t>, </a:t>
            </a:r>
            <a:r>
              <a:rPr lang="ru-RU" dirty="0" err="1" smtClean="0"/>
              <a:t>річки</a:t>
            </a:r>
            <a:r>
              <a:rPr lang="ru-RU" dirty="0" smtClean="0"/>
              <a:t>, </a:t>
            </a:r>
            <a:r>
              <a:rPr lang="ru-RU" dirty="0" err="1" smtClean="0"/>
              <a:t>кордони</a:t>
            </a:r>
            <a:r>
              <a:rPr lang="ru-RU" dirty="0" smtClean="0"/>
              <a:t>, дороги, </a:t>
            </a:r>
            <a:r>
              <a:rPr lang="ru-RU" dirty="0" err="1" smtClean="0"/>
              <a:t>трубопроводи</a:t>
            </a:r>
            <a:r>
              <a:rPr lang="ru-RU" dirty="0" smtClean="0"/>
              <a:t>. Вони </a:t>
            </a:r>
            <a:r>
              <a:rPr lang="ru-RU" dirty="0" err="1" smtClean="0"/>
              <a:t>масштабні</a:t>
            </a:r>
            <a:r>
              <a:rPr lang="ru-RU" dirty="0" smtClean="0"/>
              <a:t> за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довжиною</a:t>
            </a:r>
            <a:r>
              <a:rPr lang="ru-RU" dirty="0" smtClean="0"/>
              <a:t> та </a:t>
            </a:r>
            <a:r>
              <a:rPr lang="ru-RU" dirty="0" err="1" smtClean="0"/>
              <a:t>конфігурацією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позамасштабні</a:t>
            </a:r>
            <a:r>
              <a:rPr lang="ru-RU" dirty="0" smtClean="0"/>
              <a:t> за шириною.</a:t>
            </a:r>
            <a:endParaRPr lang="ru-RU" dirty="0"/>
          </a:p>
        </p:txBody>
      </p:sp>
      <p:sp>
        <p:nvSpPr>
          <p:cNvPr id="32770" name="AutoShape 2" descr="Інформацію про автомобільні дороги України можна дізнатись зі спеціальної  карти в режимі онлайн – Новини Полтавщи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2" name="Picture 4" descr="Highway M03 (Ukraine)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72816"/>
            <a:ext cx="415874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err="1" smtClean="0"/>
              <a:t>Способи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картографічного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зображення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28801"/>
            <a:ext cx="7920880" cy="223224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Способом </a:t>
            </a:r>
            <a:r>
              <a:rPr lang="ru-RU" b="1" dirty="0" err="1" smtClean="0">
                <a:solidFill>
                  <a:srgbClr val="FF0000"/>
                </a:solidFill>
              </a:rPr>
              <a:t>якісного</a:t>
            </a:r>
            <a:r>
              <a:rPr lang="ru-RU" b="1" dirty="0" smtClean="0">
                <a:solidFill>
                  <a:srgbClr val="FF0000"/>
                </a:solidFill>
              </a:rPr>
              <a:t> фону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err="1" smtClean="0"/>
              <a:t>показують</a:t>
            </a:r>
            <a:r>
              <a:rPr lang="ru-RU" dirty="0" smtClean="0"/>
              <a:t> </a:t>
            </a:r>
            <a:r>
              <a:rPr lang="ru-RU" dirty="0" err="1" smtClean="0"/>
              <a:t>поділ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на </a:t>
            </a:r>
            <a:r>
              <a:rPr lang="ru-RU" dirty="0" err="1" smtClean="0"/>
              <a:t>однакові</a:t>
            </a:r>
            <a:r>
              <a:rPr lang="ru-RU" dirty="0" smtClean="0"/>
              <a:t> в </a:t>
            </a:r>
            <a:r>
              <a:rPr lang="ru-RU" dirty="0" err="1" smtClean="0"/>
              <a:t>якісному</a:t>
            </a:r>
            <a:r>
              <a:rPr lang="ru-RU" dirty="0" smtClean="0"/>
              <a:t> </a:t>
            </a:r>
            <a:r>
              <a:rPr lang="ru-RU" dirty="0" err="1" smtClean="0"/>
              <a:t>відношенні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.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зафарбовують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кольорами</a:t>
            </a:r>
            <a:r>
              <a:rPr lang="ru-RU" dirty="0" smtClean="0"/>
              <a:t>. Цей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передає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на </a:t>
            </a:r>
            <a:r>
              <a:rPr lang="ru-RU" dirty="0" err="1" smtClean="0"/>
              <a:t>земній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суцільне</a:t>
            </a:r>
            <a:r>
              <a:rPr lang="ru-RU" dirty="0" smtClean="0"/>
              <a:t> </a:t>
            </a:r>
            <a:r>
              <a:rPr lang="ru-RU" dirty="0" err="1" smtClean="0"/>
              <a:t>поширення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зображуваними</a:t>
            </a:r>
            <a:r>
              <a:rPr lang="ru-RU" dirty="0" smtClean="0"/>
              <a:t> </a:t>
            </a:r>
            <a:r>
              <a:rPr lang="ru-RU" dirty="0" err="1" smtClean="0"/>
              <a:t>територіальними</a:t>
            </a:r>
            <a:r>
              <a:rPr lang="ru-RU" dirty="0" smtClean="0"/>
              <a:t> </a:t>
            </a:r>
            <a:r>
              <a:rPr lang="ru-RU" dirty="0" err="1" smtClean="0"/>
              <a:t>частинами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карті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бути «</a:t>
            </a:r>
            <a:r>
              <a:rPr lang="ru-RU" dirty="0" err="1" smtClean="0"/>
              <a:t>білих</a:t>
            </a:r>
            <a:r>
              <a:rPr lang="ru-RU" dirty="0" smtClean="0"/>
              <a:t> </a:t>
            </a:r>
            <a:r>
              <a:rPr lang="ru-RU" dirty="0" err="1" smtClean="0"/>
              <a:t>плям</a:t>
            </a:r>
            <a:r>
              <a:rPr lang="ru-RU" dirty="0" smtClean="0"/>
              <a:t>». </a:t>
            </a:r>
            <a:r>
              <a:rPr lang="ru-RU" dirty="0" err="1" smtClean="0"/>
              <a:t>Цим</a:t>
            </a:r>
            <a:r>
              <a:rPr lang="ru-RU" dirty="0" smtClean="0"/>
              <a:t> способом </a:t>
            </a:r>
            <a:r>
              <a:rPr lang="ru-RU" dirty="0" err="1" smtClean="0"/>
              <a:t>зображують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геологічну</a:t>
            </a:r>
            <a:r>
              <a:rPr lang="ru-RU" dirty="0" smtClean="0"/>
              <a:t> </a:t>
            </a:r>
            <a:r>
              <a:rPr lang="ru-RU" dirty="0" err="1" smtClean="0"/>
              <a:t>будову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, </a:t>
            </a:r>
            <a:r>
              <a:rPr lang="ru-RU" dirty="0" err="1" smtClean="0"/>
              <a:t>ґрунти</a:t>
            </a:r>
            <a:r>
              <a:rPr lang="ru-RU" dirty="0" smtClean="0"/>
              <a:t>,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, </a:t>
            </a:r>
            <a:r>
              <a:rPr lang="ru-RU" dirty="0" err="1" smtClean="0"/>
              <a:t>держави</a:t>
            </a:r>
            <a:r>
              <a:rPr lang="ru-RU" dirty="0" smtClean="0"/>
              <a:t>, </a:t>
            </a:r>
            <a:r>
              <a:rPr lang="ru-RU" dirty="0" err="1" smtClean="0"/>
              <a:t>одиниці</a:t>
            </a:r>
            <a:r>
              <a:rPr lang="ru-RU" dirty="0" smtClean="0"/>
              <a:t> </a:t>
            </a:r>
            <a:r>
              <a:rPr lang="ru-RU" dirty="0" err="1" smtClean="0"/>
              <a:t>адміністративно-територіального</a:t>
            </a:r>
            <a:r>
              <a:rPr lang="ru-RU" dirty="0" smtClean="0"/>
              <a:t> устрою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3794" name="Picture 2" descr="Карта як джерело інформації. Способи зображення на географічних картах. |  Тест з географії – «На Урок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005064"/>
            <a:ext cx="4536504" cy="2604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err="1" smtClean="0"/>
              <a:t>Способи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картографічного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зображення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28801"/>
            <a:ext cx="7920880" cy="223224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Спосіб </a:t>
            </a:r>
            <a:r>
              <a:rPr lang="ru-RU" b="1" dirty="0" err="1" smtClean="0">
                <a:solidFill>
                  <a:srgbClr val="FF0000"/>
                </a:solidFill>
              </a:rPr>
              <a:t>ареалів</a:t>
            </a:r>
            <a:r>
              <a:rPr lang="ru-RU" dirty="0" smtClean="0"/>
              <a:t> 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</a:t>
            </a:r>
            <a:r>
              <a:rPr lang="ru-RU" dirty="0" err="1" smtClean="0"/>
              <a:t>виділення</a:t>
            </a:r>
            <a:r>
              <a:rPr lang="ru-RU" dirty="0" smtClean="0"/>
              <a:t> на </a:t>
            </a:r>
            <a:r>
              <a:rPr lang="ru-RU" dirty="0" err="1" smtClean="0"/>
              <a:t>карті</a:t>
            </a:r>
            <a:r>
              <a:rPr lang="ru-RU" dirty="0" smtClean="0"/>
              <a:t> областей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 smtClean="0"/>
              <a:t>якихось</a:t>
            </a:r>
            <a:r>
              <a:rPr lang="ru-RU" dirty="0" smtClean="0"/>
              <a:t> </a:t>
            </a:r>
            <a:r>
              <a:rPr lang="ru-RU" dirty="0" err="1" smtClean="0"/>
              <a:t>однорідних</a:t>
            </a:r>
            <a:r>
              <a:rPr lang="ru-RU" dirty="0" smtClean="0"/>
              <a:t> </a:t>
            </a:r>
            <a:r>
              <a:rPr lang="ru-RU" dirty="0" err="1" smtClean="0"/>
              <a:t>явищ</a:t>
            </a:r>
            <a:r>
              <a:rPr lang="ru-RU" dirty="0" smtClean="0"/>
              <a:t>. </a:t>
            </a:r>
            <a:r>
              <a:rPr lang="ru-RU" dirty="0" err="1" smtClean="0"/>
              <a:t>Ареали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відобразити</a:t>
            </a:r>
            <a:r>
              <a:rPr lang="ru-RU" dirty="0" smtClean="0"/>
              <a:t> </a:t>
            </a:r>
            <a:r>
              <a:rPr lang="ru-RU" dirty="0" err="1" smtClean="0"/>
              <a:t>суцільною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пунктирною </a:t>
            </a:r>
            <a:r>
              <a:rPr lang="ru-RU" dirty="0" err="1" smtClean="0"/>
              <a:t>межею</a:t>
            </a:r>
            <a:r>
              <a:rPr lang="ru-RU" dirty="0" smtClean="0"/>
              <a:t>, </a:t>
            </a:r>
            <a:r>
              <a:rPr lang="ru-RU" dirty="0" err="1" smtClean="0"/>
              <a:t>зафарбуванням</a:t>
            </a:r>
            <a:r>
              <a:rPr lang="ru-RU" dirty="0" smtClean="0"/>
              <a:t>, штриховкою, </a:t>
            </a:r>
            <a:r>
              <a:rPr lang="ru-RU" dirty="0" err="1" smtClean="0"/>
              <a:t>надписом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малюнком</a:t>
            </a:r>
            <a:r>
              <a:rPr lang="ru-RU" dirty="0" smtClean="0"/>
              <a:t>. </a:t>
            </a:r>
            <a:r>
              <a:rPr lang="ru-RU" dirty="0" err="1" smtClean="0"/>
              <a:t>Явища</a:t>
            </a:r>
            <a:r>
              <a:rPr lang="ru-RU" dirty="0" smtClean="0"/>
              <a:t>, </a:t>
            </a:r>
            <a:r>
              <a:rPr lang="ru-RU" dirty="0" err="1" smtClean="0"/>
              <a:t>зображувані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способом,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тих,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передаються</a:t>
            </a:r>
            <a:r>
              <a:rPr lang="ru-RU" dirty="0" smtClean="0"/>
              <a:t> способом </a:t>
            </a:r>
            <a:r>
              <a:rPr lang="ru-RU" dirty="0" err="1" smtClean="0"/>
              <a:t>якісного</a:t>
            </a:r>
            <a:r>
              <a:rPr lang="ru-RU" dirty="0" smtClean="0"/>
              <a:t> фону, не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повсюдного</a:t>
            </a:r>
            <a:r>
              <a:rPr lang="ru-RU" dirty="0" smtClean="0"/>
              <a:t> </a:t>
            </a:r>
            <a:r>
              <a:rPr lang="ru-RU" dirty="0" err="1" smtClean="0"/>
              <a:t>територіального</a:t>
            </a:r>
            <a:r>
              <a:rPr lang="ru-RU" dirty="0" smtClean="0"/>
              <a:t> </a:t>
            </a:r>
            <a:r>
              <a:rPr lang="ru-RU" dirty="0" err="1" smtClean="0"/>
              <a:t>поширення</a:t>
            </a:r>
            <a:r>
              <a:rPr lang="ru-RU" dirty="0" smtClean="0"/>
              <a:t>: на </a:t>
            </a:r>
            <a:r>
              <a:rPr lang="ru-RU" dirty="0" err="1" smtClean="0"/>
              <a:t>карті</a:t>
            </a:r>
            <a:r>
              <a:rPr lang="ru-RU" dirty="0" smtClean="0"/>
              <a:t> вони </a:t>
            </a:r>
            <a:r>
              <a:rPr lang="ru-RU" dirty="0" err="1" smtClean="0"/>
              <a:t>виступають</a:t>
            </a:r>
            <a:r>
              <a:rPr lang="ru-RU" dirty="0" smtClean="0"/>
              <a:t> як </a:t>
            </a:r>
            <a:r>
              <a:rPr lang="ru-RU" dirty="0" err="1" smtClean="0"/>
              <a:t>окремі</a:t>
            </a:r>
            <a:r>
              <a:rPr lang="ru-RU" dirty="0" smtClean="0"/>
              <a:t> «</a:t>
            </a:r>
            <a:r>
              <a:rPr lang="ru-RU" dirty="0" err="1" smtClean="0"/>
              <a:t>плями</a:t>
            </a:r>
            <a:r>
              <a:rPr lang="ru-RU" dirty="0" smtClean="0"/>
              <a:t>» (</a:t>
            </a:r>
            <a:r>
              <a:rPr lang="ru-RU" dirty="0" err="1" smtClean="0"/>
              <a:t>льодовики</a:t>
            </a:r>
            <a:r>
              <a:rPr lang="ru-RU" dirty="0" smtClean="0"/>
              <a:t>, </a:t>
            </a:r>
            <a:r>
              <a:rPr lang="ru-RU" dirty="0" err="1" smtClean="0"/>
              <a:t>багаторічна</a:t>
            </a:r>
            <a:r>
              <a:rPr lang="ru-RU" dirty="0" smtClean="0"/>
              <a:t> мерзлота, болота, </a:t>
            </a:r>
            <a:r>
              <a:rPr lang="ru-RU" dirty="0" err="1" smtClean="0"/>
              <a:t>заповідники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.).</a:t>
            </a:r>
            <a:endParaRPr lang="ru-RU" dirty="0"/>
          </a:p>
        </p:txBody>
      </p:sp>
      <p:sp>
        <p:nvSpPr>
          <p:cNvPr id="34818" name="AutoShape 2" descr="GeoGuide: про геодезію, картографію, геоінформатику та інш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GeoGuide: про геодезію, картографію, геоінформатику та інш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77072"/>
            <a:ext cx="39782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err="1" smtClean="0"/>
              <a:t>Способи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картографічного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зображення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700808"/>
            <a:ext cx="7920880" cy="22322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Спосіб </a:t>
            </a:r>
            <a:r>
              <a:rPr lang="ru-RU" b="1" dirty="0" err="1" smtClean="0">
                <a:solidFill>
                  <a:srgbClr val="FF0000"/>
                </a:solidFill>
              </a:rPr>
              <a:t>ізоліній</a:t>
            </a:r>
            <a:r>
              <a:rPr lang="ru-RU" dirty="0" smtClean="0"/>
              <a:t> </a:t>
            </a:r>
            <a:r>
              <a:rPr lang="ru-RU" dirty="0" err="1" smtClean="0"/>
              <a:t>застосовують</a:t>
            </a:r>
            <a:r>
              <a:rPr lang="ru-RU" dirty="0" smtClean="0"/>
              <a:t> для </a:t>
            </a:r>
            <a:r>
              <a:rPr lang="ru-RU" dirty="0" err="1" smtClean="0"/>
              <a:t>відображення</a:t>
            </a:r>
            <a:r>
              <a:rPr lang="ru-RU" dirty="0" smtClean="0"/>
              <a:t> </a:t>
            </a:r>
            <a:r>
              <a:rPr lang="ru-RU" dirty="0" err="1" smtClean="0"/>
              <a:t>явищ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суцільний</a:t>
            </a:r>
            <a:r>
              <a:rPr lang="ru-RU" dirty="0" smtClean="0"/>
              <a:t>, </a:t>
            </a:r>
            <a:r>
              <a:rPr lang="ru-RU" dirty="0" err="1" smtClean="0"/>
              <a:t>безперервний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більш-менш</a:t>
            </a:r>
            <a:r>
              <a:rPr lang="ru-RU" dirty="0" smtClean="0"/>
              <a:t> </a:t>
            </a:r>
            <a:r>
              <a:rPr lang="ru-RU" dirty="0" err="1" smtClean="0"/>
              <a:t>плавний</a:t>
            </a:r>
            <a:r>
              <a:rPr lang="ru-RU" dirty="0" smtClean="0"/>
              <a:t> </a:t>
            </a:r>
            <a:r>
              <a:rPr lang="ru-RU" dirty="0" err="1" smtClean="0"/>
              <a:t>розподіл</a:t>
            </a:r>
            <a:r>
              <a:rPr lang="ru-RU" dirty="0" smtClean="0"/>
              <a:t> на </a:t>
            </a:r>
            <a:r>
              <a:rPr lang="ru-RU" dirty="0" err="1" smtClean="0"/>
              <a:t>земній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. </a:t>
            </a:r>
            <a:r>
              <a:rPr lang="ru-RU" dirty="0" err="1" smtClean="0"/>
              <a:t>Ізолінії</a:t>
            </a:r>
            <a:r>
              <a:rPr lang="ru-RU" dirty="0" smtClean="0"/>
              <a:t>, як вам </a:t>
            </a:r>
            <a:r>
              <a:rPr lang="ru-RU" dirty="0" err="1" smtClean="0"/>
              <a:t>відомо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сполучають</a:t>
            </a:r>
            <a:r>
              <a:rPr lang="ru-RU" dirty="0" smtClean="0"/>
              <a:t> на картах точки, </a:t>
            </a:r>
            <a:r>
              <a:rPr lang="ru-RU" dirty="0" err="1" smtClean="0"/>
              <a:t>які</a:t>
            </a:r>
            <a:r>
              <a:rPr lang="ru-RU" dirty="0" smtClean="0"/>
              <a:t> на </a:t>
            </a:r>
            <a:r>
              <a:rPr lang="ru-RU" dirty="0" err="1" smtClean="0"/>
              <a:t>місцевості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однакові</a:t>
            </a:r>
            <a:r>
              <a:rPr lang="ru-RU" dirty="0" smtClean="0"/>
              <a:t> </a:t>
            </a:r>
            <a:r>
              <a:rPr lang="ru-RU" dirty="0" err="1" smtClean="0"/>
              <a:t>кількісні</a:t>
            </a:r>
            <a:r>
              <a:rPr lang="ru-RU" dirty="0" smtClean="0"/>
              <a:t> </a:t>
            </a:r>
            <a:r>
              <a:rPr lang="ru-RU" dirty="0" err="1" smtClean="0"/>
              <a:t>показники</a:t>
            </a:r>
            <a:r>
              <a:rPr lang="ru-RU" dirty="0" smtClean="0"/>
              <a:t> </a:t>
            </a:r>
            <a:r>
              <a:rPr lang="ru-RU" dirty="0" err="1" smtClean="0"/>
              <a:t>якогось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>. </a:t>
            </a:r>
            <a:r>
              <a:rPr lang="ru-RU" dirty="0" err="1" smtClean="0"/>
              <a:t>Ізолінії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показують</a:t>
            </a:r>
            <a:r>
              <a:rPr lang="ru-RU" dirty="0" smtClean="0"/>
              <a:t> </a:t>
            </a:r>
            <a:r>
              <a:rPr lang="ru-RU" dirty="0" err="1" smtClean="0"/>
              <a:t>висоту</a:t>
            </a:r>
            <a:r>
              <a:rPr lang="ru-RU" dirty="0" smtClean="0"/>
              <a:t> суходолу (</a:t>
            </a:r>
            <a:r>
              <a:rPr lang="ru-RU" dirty="0" err="1" smtClean="0"/>
              <a:t>горизонталі</a:t>
            </a:r>
            <a:r>
              <a:rPr lang="ru-RU" dirty="0" smtClean="0"/>
              <a:t>), </a:t>
            </a:r>
            <a:r>
              <a:rPr lang="ru-RU" dirty="0" err="1" smtClean="0"/>
              <a:t>глибини</a:t>
            </a:r>
            <a:r>
              <a:rPr lang="ru-RU" dirty="0" smtClean="0"/>
              <a:t> </a:t>
            </a:r>
            <a:r>
              <a:rPr lang="ru-RU" dirty="0" err="1" smtClean="0"/>
              <a:t>морів</a:t>
            </a:r>
            <a:r>
              <a:rPr lang="ru-RU" dirty="0" smtClean="0"/>
              <a:t> (</a:t>
            </a:r>
            <a:r>
              <a:rPr lang="ru-RU" dirty="0" err="1" smtClean="0"/>
              <a:t>ізобати</a:t>
            </a:r>
            <a:r>
              <a:rPr lang="ru-RU" dirty="0" smtClean="0"/>
              <a:t>), температуру </a:t>
            </a:r>
            <a:r>
              <a:rPr lang="ru-RU" dirty="0" err="1" smtClean="0"/>
              <a:t>повітря</a:t>
            </a:r>
            <a:r>
              <a:rPr lang="ru-RU" dirty="0" smtClean="0"/>
              <a:t> (</a:t>
            </a:r>
            <a:r>
              <a:rPr lang="ru-RU" dirty="0" err="1" smtClean="0"/>
              <a:t>ізотерми</a:t>
            </a:r>
            <a:r>
              <a:rPr lang="ru-RU" dirty="0" smtClean="0"/>
              <a:t>), 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опадів</a:t>
            </a:r>
            <a:r>
              <a:rPr lang="ru-RU" dirty="0" smtClean="0"/>
              <a:t>, </a:t>
            </a:r>
            <a:r>
              <a:rPr lang="ru-RU" dirty="0" err="1" smtClean="0"/>
              <a:t>солоність</a:t>
            </a:r>
            <a:r>
              <a:rPr lang="ru-RU" dirty="0" smtClean="0"/>
              <a:t> води. Для </a:t>
            </a:r>
            <a:r>
              <a:rPr lang="ru-RU" dirty="0" err="1" smtClean="0"/>
              <a:t>кращого</a:t>
            </a:r>
            <a:r>
              <a:rPr lang="ru-RU" dirty="0" smtClean="0"/>
              <a:t> </a:t>
            </a:r>
            <a:r>
              <a:rPr lang="ru-RU" dirty="0" err="1" smtClean="0"/>
              <a:t>сприйняття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сусідніми</a:t>
            </a:r>
            <a:r>
              <a:rPr lang="ru-RU" dirty="0" smtClean="0"/>
              <a:t> </a:t>
            </a:r>
            <a:r>
              <a:rPr lang="ru-RU" dirty="0" err="1" smtClean="0"/>
              <a:t>ізолініями</a:t>
            </a:r>
            <a:r>
              <a:rPr lang="ru-RU" dirty="0" smtClean="0"/>
              <a:t> часто </a:t>
            </a:r>
            <a:r>
              <a:rPr lang="ru-RU" dirty="0" err="1" smtClean="0"/>
              <a:t>зафарбовують</a:t>
            </a:r>
            <a:r>
              <a:rPr lang="ru-RU" dirty="0" smtClean="0"/>
              <a:t> у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кольори</a:t>
            </a:r>
            <a:r>
              <a:rPr lang="ru-RU" dirty="0" smtClean="0"/>
              <a:t> (як,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показуючи</a:t>
            </a:r>
            <a:r>
              <a:rPr lang="ru-RU" dirty="0" smtClean="0"/>
              <a:t> </a:t>
            </a:r>
            <a:r>
              <a:rPr lang="ru-RU" dirty="0" err="1" smtClean="0"/>
              <a:t>рельєф</a:t>
            </a:r>
            <a:r>
              <a:rPr lang="ru-RU" dirty="0" smtClean="0"/>
              <a:t> на </a:t>
            </a:r>
            <a:r>
              <a:rPr lang="ru-RU" dirty="0" err="1" smtClean="0"/>
              <a:t>фізичних</a:t>
            </a:r>
            <a:r>
              <a:rPr lang="ru-RU" dirty="0" smtClean="0"/>
              <a:t> картах).</a:t>
            </a:r>
            <a:endParaRPr lang="ru-RU" dirty="0"/>
          </a:p>
        </p:txBody>
      </p:sp>
      <p:sp>
        <p:nvSpPr>
          <p:cNvPr id="34818" name="AutoShape 2" descr="GeoGuide: про геодезію, картографію, геоінформатику та інш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GeoGuide: про геодезію, картографію, геоінформатику та інш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6" name="Picture 2" descr="Метричність та зображувальні засоби динамічних к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221088"/>
            <a:ext cx="2124075" cy="215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729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729</Template>
  <TotalTime>57</TotalTime>
  <Words>142</Words>
  <Application>Microsoft Office PowerPoint</Application>
  <PresentationFormat>Экран (4:3)</PresentationFormat>
  <Paragraphs>36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729</vt:lpstr>
      <vt:lpstr>Способи зображення географічних об’єктів та явищ на карті</vt:lpstr>
      <vt:lpstr>Розглянемо та розгадаємо ребус, яке важливе географічне поняття ми з вами вивчаємо?</vt:lpstr>
      <vt:lpstr> Для відображення різних географічних об'єктів, явищ і процесів на картах застосовують умовні позначення. До них належать умовні знаки, підписи, буквені і цифрові позначення, а також способи картографічного зображення. Розрізняють декілька видів умовних знаків. </vt:lpstr>
      <vt:lpstr>Види умовних знаків</vt:lpstr>
      <vt:lpstr>Способи картографічного зображення</vt:lpstr>
      <vt:lpstr>Способи картографічного зображення</vt:lpstr>
      <vt:lpstr>Способи картографічного зображення</vt:lpstr>
      <vt:lpstr>Способи картографічного зображення</vt:lpstr>
      <vt:lpstr>Способи картографічного зображення</vt:lpstr>
      <vt:lpstr>Способи картографічного зображення</vt:lpstr>
      <vt:lpstr>Способи картографічного зображення</vt:lpstr>
      <vt:lpstr>Способи картографічного зображення</vt:lpstr>
      <vt:lpstr>Способи картографічного зображення</vt:lpstr>
      <vt:lpstr>Закріплення вивченого матеріалу. Завдання підберіть спосіб картографічного зображення для того чи іншого географічного об’єкта чи явища.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Способи зображення географічних об’єктів та явищ на карті</dc:title>
  <dc:creator>alex</dc:creator>
  <cp:lastModifiedBy>alex</cp:lastModifiedBy>
  <cp:revision>12</cp:revision>
  <dcterms:created xsi:type="dcterms:W3CDTF">2022-06-23T11:03:03Z</dcterms:created>
  <dcterms:modified xsi:type="dcterms:W3CDTF">2022-06-23T18:52:52Z</dcterms:modified>
</cp:coreProperties>
</file>