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5" r:id="rId3"/>
    <p:sldId id="266" r:id="rId4"/>
    <p:sldId id="267" r:id="rId5"/>
    <p:sldId id="289" r:id="rId6"/>
    <p:sldId id="268" r:id="rId7"/>
    <p:sldId id="269" r:id="rId8"/>
    <p:sldId id="274" r:id="rId9"/>
    <p:sldId id="284" r:id="rId10"/>
    <p:sldId id="293" r:id="rId11"/>
    <p:sldId id="283" r:id="rId12"/>
    <p:sldId id="292" r:id="rId13"/>
    <p:sldId id="286" r:id="rId14"/>
    <p:sldId id="287" r:id="rId15"/>
    <p:sldId id="271" r:id="rId16"/>
    <p:sldId id="285" r:id="rId17"/>
    <p:sldId id="288" r:id="rId18"/>
    <p:sldId id="281" r:id="rId19"/>
    <p:sldId id="282" r:id="rId20"/>
    <p:sldId id="275" r:id="rId21"/>
    <p:sldId id="272" r:id="rId22"/>
    <p:sldId id="294" r:id="rId23"/>
    <p:sldId id="290" r:id="rId24"/>
    <p:sldId id="270" r:id="rId25"/>
    <p:sldId id="264" r:id="rId26"/>
    <p:sldId id="276" r:id="rId27"/>
    <p:sldId id="278" r:id="rId28"/>
    <p:sldId id="279" r:id="rId29"/>
    <p:sldId id="291" r:id="rId30"/>
    <p:sldId id="295" r:id="rId31"/>
    <p:sldId id="29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D0"/>
    <a:srgbClr val="060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228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845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77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81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522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99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01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62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75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704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05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3298E-A299-49C8-AB04-5A5599AF09AB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F24378-8695-4C5A-AD95-87EB11E50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0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60400"/>
            <a:ext cx="12318999" cy="3564467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Мова гіпертекстової розмітки Гіпертекстовий документ </a:t>
            </a:r>
            <a:b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та його елементи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1748" y="4664484"/>
            <a:ext cx="9144000" cy="16557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uk-UA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1272955"/>
            <a:ext cx="11382376" cy="5727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	У блоці </a:t>
            </a:r>
            <a:r>
              <a:rPr lang="uk-UA" sz="2600" b="1" dirty="0">
                <a:latin typeface="Century Gothic" panose="020B0502020202020204" pitchFamily="34" charset="0"/>
              </a:rPr>
              <a:t>&lt;</a:t>
            </a:r>
            <a:r>
              <a:rPr lang="uk-UA" sz="2600" b="1" dirty="0" err="1">
                <a:latin typeface="Century Gothic" panose="020B0502020202020204" pitchFamily="34" charset="0"/>
              </a:rPr>
              <a:t>head</a:t>
            </a:r>
            <a:r>
              <a:rPr lang="uk-UA" sz="2600" b="1" dirty="0">
                <a:latin typeface="Century Gothic" panose="020B0502020202020204" pitchFamily="34" charset="0"/>
              </a:rPr>
              <a:t>&gt;&lt;/</a:t>
            </a:r>
            <a:r>
              <a:rPr lang="uk-UA" sz="2600" b="1" dirty="0" err="1">
                <a:latin typeface="Century Gothic" panose="020B0502020202020204" pitchFamily="34" charset="0"/>
              </a:rPr>
              <a:t>head</a:t>
            </a:r>
            <a:r>
              <a:rPr lang="uk-UA" sz="2600" b="1" dirty="0">
                <a:latin typeface="Century Gothic" panose="020B0502020202020204" pitchFamily="34" charset="0"/>
              </a:rPr>
              <a:t>&gt;</a:t>
            </a:r>
            <a:r>
              <a:rPr lang="uk-UA" sz="2600" dirty="0">
                <a:latin typeface="Century Gothic" panose="020B0502020202020204" pitchFamily="34" charset="0"/>
              </a:rPr>
              <a:t> зберігається службова інформація, яка допомагає браузеру в роботі з даними. </a:t>
            </a:r>
          </a:p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	Тут розташовані </a:t>
            </a:r>
            <a:r>
              <a:rPr lang="uk-UA" sz="2600" b="1" i="1" dirty="0">
                <a:latin typeface="Century Gothic" panose="020B0502020202020204" pitchFamily="34" charset="0"/>
              </a:rPr>
              <a:t>мета-теги</a:t>
            </a:r>
            <a:r>
              <a:rPr lang="uk-UA" sz="2600" dirty="0">
                <a:latin typeface="Century Gothic" panose="020B0502020202020204" pitchFamily="34" charset="0"/>
              </a:rPr>
              <a:t>, які використовуються для зберігання інформації, призначеної для пошукових систем, а саме: опис </a:t>
            </a:r>
            <a:r>
              <a:rPr lang="uk-UA" sz="2600" dirty="0" err="1">
                <a:latin typeface="Century Gothic" panose="020B0502020202020204" pitchFamily="34" charset="0"/>
              </a:rPr>
              <a:t>сайта</a:t>
            </a:r>
            <a:r>
              <a:rPr lang="uk-UA" sz="2600" dirty="0">
                <a:latin typeface="Century Gothic" panose="020B0502020202020204" pitchFamily="34" charset="0"/>
              </a:rPr>
              <a:t>, ключові слова, тип кодування тощо. </a:t>
            </a:r>
          </a:p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	Інформація є зазвичай невидимою для пересічного користувача, крім  парного </a:t>
            </a:r>
            <a:r>
              <a:rPr lang="uk-UA" sz="2600" dirty="0" err="1">
                <a:latin typeface="Century Gothic" panose="020B0502020202020204" pitchFamily="34" charset="0"/>
              </a:rPr>
              <a:t>тега</a:t>
            </a:r>
            <a:r>
              <a:rPr lang="uk-UA" sz="2600" dirty="0">
                <a:latin typeface="Century Gothic" panose="020B0502020202020204" pitchFamily="34" charset="0"/>
              </a:rPr>
              <a:t> </a:t>
            </a:r>
            <a:r>
              <a:rPr lang="uk-UA" sz="2600" b="1" dirty="0">
                <a:latin typeface="Century Gothic" panose="020B0502020202020204" pitchFamily="34" charset="0"/>
              </a:rPr>
              <a:t>&lt;</a:t>
            </a:r>
            <a:r>
              <a:rPr lang="uk-UA" sz="2600" b="1" dirty="0" err="1">
                <a:latin typeface="Century Gothic" panose="020B0502020202020204" pitchFamily="34" charset="0"/>
              </a:rPr>
              <a:t>title</a:t>
            </a:r>
            <a:r>
              <a:rPr lang="uk-UA" sz="2600" b="1" dirty="0">
                <a:latin typeface="Century Gothic" panose="020B0502020202020204" pitchFamily="34" charset="0"/>
              </a:rPr>
              <a:t>&gt;, </a:t>
            </a:r>
            <a:r>
              <a:rPr lang="uk-UA" sz="2600" dirty="0">
                <a:latin typeface="Century Gothic" panose="020B0502020202020204" pitchFamily="34" charset="0"/>
              </a:rPr>
              <a:t>у якому відображається назва сторінки </a:t>
            </a:r>
            <a:r>
              <a:rPr lang="uk-UA" sz="2600" dirty="0" err="1">
                <a:latin typeface="Century Gothic" panose="020B0502020202020204" pitchFamily="34" charset="0"/>
              </a:rPr>
              <a:t>сайта</a:t>
            </a:r>
            <a:r>
              <a:rPr lang="uk-UA" sz="2600" dirty="0">
                <a:latin typeface="Century Gothic" panose="020B0502020202020204" pitchFamily="34" charset="0"/>
              </a:rPr>
              <a:t> .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</a:p>
          <a:p>
            <a:endParaRPr lang="ru-RU" sz="2600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86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1272955"/>
            <a:ext cx="11382376" cy="5727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err="1">
                <a:latin typeface="Century Gothic" panose="020B0502020202020204" pitchFamily="34" charset="0"/>
              </a:rPr>
              <a:t>Кодування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HTML-</a:t>
            </a:r>
            <a:r>
              <a:rPr lang="ru-RU" sz="2600" dirty="0" err="1">
                <a:latin typeface="Century Gothic" panose="020B0502020202020204" pitchFamily="34" charset="0"/>
              </a:rPr>
              <a:t>сторінки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потрібно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вказувати</a:t>
            </a:r>
            <a:r>
              <a:rPr lang="ru-RU" sz="2600" dirty="0">
                <a:latin typeface="Century Gothic" panose="020B0502020202020204" pitchFamily="34" charset="0"/>
              </a:rPr>
              <a:t> для того, </a:t>
            </a:r>
            <a:r>
              <a:rPr lang="ru-RU" sz="2600" dirty="0" err="1">
                <a:latin typeface="Century Gothic" panose="020B0502020202020204" pitchFamily="34" charset="0"/>
              </a:rPr>
              <a:t>щоб</a:t>
            </a:r>
            <a:r>
              <a:rPr lang="ru-RU" sz="2600" dirty="0">
                <a:latin typeface="Century Gothic" panose="020B0502020202020204" pitchFamily="34" charset="0"/>
              </a:rPr>
              <a:t> веб-браузер </a:t>
            </a:r>
            <a:r>
              <a:rPr lang="ru-RU" sz="2600" dirty="0" err="1">
                <a:latin typeface="Century Gothic" panose="020B0502020202020204" pitchFamily="34" charset="0"/>
              </a:rPr>
              <a:t>міг</a:t>
            </a:r>
            <a:r>
              <a:rPr lang="ru-RU" sz="2600" dirty="0">
                <a:latin typeface="Century Gothic" panose="020B0502020202020204" pitchFamily="34" charset="0"/>
              </a:rPr>
              <a:t> правильно </a:t>
            </a:r>
            <a:r>
              <a:rPr lang="ru-RU" sz="2600" dirty="0" err="1">
                <a:latin typeface="Century Gothic" panose="020B0502020202020204" pitchFamily="34" charset="0"/>
              </a:rPr>
              <a:t>відображати</a:t>
            </a:r>
            <a:r>
              <a:rPr lang="ru-RU" sz="2600" dirty="0">
                <a:latin typeface="Century Gothic" panose="020B0502020202020204" pitchFamily="34" charset="0"/>
              </a:rPr>
              <a:t> текст на </a:t>
            </a:r>
            <a:r>
              <a:rPr lang="ru-RU" sz="2600" dirty="0" err="1">
                <a:latin typeface="Century Gothic" panose="020B0502020202020204" pitchFamily="34" charset="0"/>
              </a:rPr>
              <a:t>сторінці</a:t>
            </a:r>
            <a:r>
              <a:rPr lang="ru-RU" sz="2600" dirty="0">
                <a:latin typeface="Century Gothic" panose="020B0502020202020204" pitchFamily="34" charset="0"/>
              </a:rPr>
              <a:t>, </a:t>
            </a:r>
            <a:r>
              <a:rPr lang="ru-RU" sz="2600" dirty="0" err="1">
                <a:latin typeface="Century Gothic" panose="020B0502020202020204" pitchFamily="34" charset="0"/>
              </a:rPr>
              <a:t>інакше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замість</a:t>
            </a:r>
            <a:r>
              <a:rPr lang="ru-RU" sz="2600" dirty="0">
                <a:latin typeface="Century Gothic" panose="020B0502020202020204" pitchFamily="34" charset="0"/>
              </a:rPr>
              <a:t> тексту </a:t>
            </a:r>
            <a:r>
              <a:rPr lang="ru-RU" sz="2600" dirty="0" err="1">
                <a:latin typeface="Century Gothic" panose="020B0502020202020204" pitchFamily="34" charset="0"/>
              </a:rPr>
              <a:t>будуть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відображатися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ієрогліфи</a:t>
            </a:r>
            <a:r>
              <a:rPr lang="ru-RU" sz="2600" dirty="0">
                <a:latin typeface="Century Gothic" panose="020B0502020202020204" pitchFamily="34" charset="0"/>
              </a:rPr>
              <a:t>. </a:t>
            </a:r>
            <a:r>
              <a:rPr lang="ru-RU" sz="2600" dirty="0" err="1">
                <a:latin typeface="Century Gothic" panose="020B0502020202020204" pitchFamily="34" charset="0"/>
              </a:rPr>
              <a:t>Найбільш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поширене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кодування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кирилицею</a:t>
            </a:r>
            <a:r>
              <a:rPr lang="ru-RU" sz="2600" dirty="0">
                <a:latin typeface="Century Gothic" panose="020B0502020202020204" pitchFamily="34" charset="0"/>
              </a:rPr>
              <a:t> -- </a:t>
            </a:r>
            <a:r>
              <a:rPr lang="en-US" sz="2600" b="1" dirty="0">
                <a:latin typeface="Century Gothic" panose="020B0502020202020204" pitchFamily="34" charset="0"/>
              </a:rPr>
              <a:t>utf-8</a:t>
            </a:r>
            <a:endParaRPr lang="ru-RU" sz="2600" b="1" dirty="0">
              <a:latin typeface="Century Gothic" panose="020B0502020202020204" pitchFamily="34" charset="0"/>
            </a:endParaRPr>
          </a:p>
          <a:p>
            <a:endParaRPr lang="ru-RU" sz="2600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utf-8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86" y="3204754"/>
            <a:ext cx="4311347" cy="29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3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Приклад запису блоку </a:t>
            </a:r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&lt;head&gt;</a:t>
            </a:r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23862" y="2286000"/>
            <a:ext cx="11281476" cy="3265379"/>
            <a:chOff x="423862" y="2286000"/>
            <a:chExt cx="11281476" cy="326537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23862" y="2286000"/>
              <a:ext cx="5119688" cy="3265379"/>
              <a:chOff x="442912" y="3170127"/>
              <a:chExt cx="4738688" cy="2695575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442912" y="3170127"/>
                <a:ext cx="4638675" cy="269557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171700" y="5240414"/>
                <a:ext cx="300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/>
                  <a:t>Код </a:t>
                </a:r>
                <a:r>
                  <a:rPr lang="en-US" sz="2400" b="1" dirty="0"/>
                  <a:t>HTML</a:t>
                </a:r>
                <a:endParaRPr lang="ru-RU" sz="2400" b="1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6923787" y="2286000"/>
              <a:ext cx="4781551" cy="3016031"/>
              <a:chOff x="6496049" y="3367305"/>
              <a:chExt cx="4562475" cy="2515751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6496049" y="3367305"/>
                <a:ext cx="4462462" cy="2515751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496049" y="5238750"/>
                <a:ext cx="4562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/>
                  <a:t>Відображення браузером</a:t>
                </a:r>
                <a:endParaRPr lang="ru-RU" sz="2800" b="1" dirty="0"/>
              </a:p>
            </p:txBody>
          </p:sp>
        </p:grpSp>
        <p:sp>
          <p:nvSpPr>
            <p:cNvPr id="11" name="Стрелка вправо 10"/>
            <p:cNvSpPr/>
            <p:nvPr/>
          </p:nvSpPr>
          <p:spPr>
            <a:xfrm>
              <a:off x="5486698" y="3681591"/>
              <a:ext cx="1385887" cy="677333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54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212" y="1580528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Увесь </a:t>
            </a:r>
            <a:r>
              <a:rPr lang="uk-UA" sz="2600" b="1" i="1" dirty="0">
                <a:latin typeface="Century Gothic" panose="020B0502020202020204" pitchFamily="34" charset="0"/>
              </a:rPr>
              <a:t>контент</a:t>
            </a:r>
            <a:r>
              <a:rPr lang="uk-UA" sz="2600" dirty="0">
                <a:latin typeface="Century Gothic" panose="020B0502020202020204" pitchFamily="34" charset="0"/>
              </a:rPr>
              <a:t>, який відображається на сторінці, розміщується між відкриваючим і закриваючим тегами </a:t>
            </a:r>
            <a:r>
              <a:rPr lang="uk-UA" sz="2600" b="1" dirty="0">
                <a:latin typeface="Century Gothic" panose="020B0502020202020204" pitchFamily="34" charset="0"/>
              </a:rPr>
              <a:t>&lt;</a:t>
            </a:r>
            <a:r>
              <a:rPr lang="uk-UA" sz="2600" b="1" dirty="0" err="1">
                <a:latin typeface="Century Gothic" panose="020B0502020202020204" pitchFamily="34" charset="0"/>
              </a:rPr>
              <a:t>body</a:t>
            </a:r>
            <a:r>
              <a:rPr lang="uk-UA" sz="2600" b="1" dirty="0">
                <a:latin typeface="Century Gothic" panose="020B0502020202020204" pitchFamily="34" charset="0"/>
              </a:rPr>
              <a:t>&gt;. </a:t>
            </a:r>
          </a:p>
          <a:p>
            <a:pPr marL="0" indent="0" algn="just">
              <a:buNone/>
            </a:pPr>
            <a:endParaRPr lang="uk-UA" sz="2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600" dirty="0">
                <a:latin typeface="Century Gothic" panose="020B0502020202020204" pitchFamily="34" charset="0"/>
              </a:rPr>
              <a:t>Контент може містити:</a:t>
            </a:r>
            <a:endParaRPr lang="ru-RU" sz="2600" dirty="0">
              <a:latin typeface="Century Gothic" panose="020B0502020202020204" pitchFamily="34" charset="0"/>
            </a:endParaRPr>
          </a:p>
          <a:p>
            <a:r>
              <a:rPr lang="uk-UA" sz="2600" dirty="0">
                <a:latin typeface="Century Gothic" panose="020B0502020202020204" pitchFamily="34" charset="0"/>
              </a:rPr>
              <a:t>Текст</a:t>
            </a:r>
            <a:endParaRPr lang="ru-RU" sz="2600" dirty="0">
              <a:latin typeface="Century Gothic" panose="020B0502020202020204" pitchFamily="34" charset="0"/>
            </a:endParaRPr>
          </a:p>
          <a:p>
            <a:r>
              <a:rPr lang="uk-UA" sz="2600" dirty="0">
                <a:latin typeface="Century Gothic" panose="020B0502020202020204" pitchFamily="34" charset="0"/>
              </a:rPr>
              <a:t>Статичну графіку </a:t>
            </a:r>
          </a:p>
          <a:p>
            <a:r>
              <a:rPr lang="uk-UA" sz="2600" dirty="0">
                <a:latin typeface="Century Gothic" panose="020B0502020202020204" pitchFamily="34" charset="0"/>
              </a:rPr>
              <a:t>Анімаційні елементи </a:t>
            </a:r>
          </a:p>
          <a:p>
            <a:r>
              <a:rPr lang="uk-UA" sz="2600" dirty="0">
                <a:latin typeface="Century Gothic" panose="020B0502020202020204" pitchFamily="34" charset="0"/>
              </a:rPr>
              <a:t>Мультимедійні елементи (відео, аудіо)</a:t>
            </a:r>
          </a:p>
          <a:p>
            <a:pPr marL="0" indent="0">
              <a:buNone/>
            </a:pPr>
            <a:r>
              <a:rPr lang="uk-UA" sz="2600" dirty="0">
                <a:latin typeface="Century Gothic" panose="020B0502020202020204" pitchFamily="34" charset="0"/>
              </a:rPr>
              <a:t>Текст  відображається у вигляді заголовків, абзаців та списків.</a:t>
            </a:r>
            <a:endParaRPr lang="ru-RU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86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Теги для роботи з заголовками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796" y="1455016"/>
            <a:ext cx="11538408" cy="1933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В </a:t>
            </a:r>
            <a:r>
              <a:rPr lang="en-US" dirty="0">
                <a:latin typeface="Century Gothic" panose="020B0502020202020204" pitchFamily="34" charset="0"/>
              </a:rPr>
              <a:t>HTML</a:t>
            </a:r>
            <a:r>
              <a:rPr lang="uk-UA" dirty="0">
                <a:latin typeface="Century Gothic" panose="020B0502020202020204" pitchFamily="34" charset="0"/>
              </a:rPr>
              <a:t> існують шість рівнів заголовків, Найбільший – заголовок першого рівня, найменший – шостого.  </a:t>
            </a: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Позначаються вони відповідно  </a:t>
            </a:r>
            <a:r>
              <a:rPr lang="en-US" b="1" dirty="0">
                <a:latin typeface="Century Gothic" panose="020B0502020202020204" pitchFamily="34" charset="0"/>
              </a:rPr>
              <a:t>&lt;h1&gt;… &lt;h6&gt;</a:t>
            </a:r>
            <a:r>
              <a:rPr lang="uk-UA" b="1" dirty="0">
                <a:latin typeface="Century Gothic" panose="020B0502020202020204" pitchFamily="34" charset="0"/>
              </a:rPr>
              <a:t>.  </a:t>
            </a: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Заголовки мають атрибут </a:t>
            </a:r>
            <a:r>
              <a:rPr lang="en-US" b="1" dirty="0">
                <a:latin typeface="Century Gothic" panose="020B0502020202020204" pitchFamily="34" charset="0"/>
              </a:rPr>
              <a:t>align</a:t>
            </a:r>
            <a:r>
              <a:rPr lang="uk-UA" dirty="0">
                <a:latin typeface="Century Gothic" panose="020B0502020202020204" pitchFamily="34" charset="0"/>
              </a:rPr>
              <a:t>, який визначає тип вирівнювання на сторінці і може приймати одне з чотирьох значень</a:t>
            </a:r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56221"/>
              </p:ext>
            </p:extLst>
          </p:nvPr>
        </p:nvGraphicFramePr>
        <p:xfrm>
          <a:off x="1600199" y="3894137"/>
          <a:ext cx="9025467" cy="26037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2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Значення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Тип вирівнювання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left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За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</a:rPr>
                        <a:t>лівим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</a:rPr>
                        <a:t>краєм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 (за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</a:rPr>
                        <a:t>замовчуванням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right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</a:rPr>
                        <a:t>За правим краєм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center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</a:rPr>
                        <a:t>По центру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justify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</a:rPr>
                        <a:t>За шириною (за лівим і правим краєм)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6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Використання заголовків</a:t>
            </a:r>
            <a:endParaRPr lang="ru-RU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50156" y="1914256"/>
            <a:ext cx="10058400" cy="3463193"/>
            <a:chOff x="550156" y="1914256"/>
            <a:chExt cx="10058400" cy="346319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56" y="1914256"/>
              <a:ext cx="10058400" cy="3463193"/>
            </a:xfrm>
            <a:prstGeom prst="rect">
              <a:avLst/>
            </a:prstGeom>
          </p:spPr>
        </p:pic>
        <p:sp>
          <p:nvSpPr>
            <p:cNvPr id="11" name="Стрелка вправо 10"/>
            <p:cNvSpPr/>
            <p:nvPr/>
          </p:nvSpPr>
          <p:spPr>
            <a:xfrm>
              <a:off x="4332022" y="2901220"/>
              <a:ext cx="1329267" cy="677333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575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9175"/>
          </a:xfrm>
        </p:spPr>
        <p:txBody>
          <a:bodyPr>
            <a:norm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Абзаци виділяються парним тегом &lt;p&gt; &lt;/p&gt; (від слова «параграф»). Як і теги заголовків, тег параграфу має атрибут </a:t>
            </a:r>
            <a:r>
              <a:rPr lang="uk-UA" b="1" dirty="0" err="1">
                <a:latin typeface="Century Gothic" panose="020B0502020202020204" pitchFamily="34" charset="0"/>
              </a:rPr>
              <a:t>align</a:t>
            </a:r>
            <a:r>
              <a:rPr lang="uk-UA" b="1" dirty="0">
                <a:latin typeface="Century Gothic" panose="020B0502020202020204" pitchFamily="34" charset="0"/>
              </a:rPr>
              <a:t>.</a:t>
            </a:r>
            <a:endParaRPr lang="ru-RU" b="1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7" b="58195"/>
          <a:stretch/>
        </p:blipFill>
        <p:spPr>
          <a:xfrm>
            <a:off x="1794383" y="3114280"/>
            <a:ext cx="9038332" cy="27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2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88" y="365125"/>
            <a:ext cx="11598111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Теги для роботи зі списками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>
                <a:latin typeface="Century Gothic" panose="020B0502020202020204" pitchFamily="34" charset="0"/>
              </a:rPr>
              <a:t>Списки можуть бути впорядковані, тобто нумеровані, невпорядковані – марковані та багаторівневі. </a:t>
            </a:r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uk-UA" dirty="0">
                <a:latin typeface="Century Gothic" panose="020B0502020202020204" pitchFamily="34" charset="0"/>
              </a:rPr>
              <a:t>Кожен елемент списку виокремлюється парним тегом </a:t>
            </a:r>
            <a:r>
              <a:rPr lang="uk-UA" b="1" dirty="0">
                <a:latin typeface="Century Gothic" panose="020B0502020202020204" pitchFamily="34" charset="0"/>
              </a:rPr>
              <a:t>&lt;li&gt; </a:t>
            </a:r>
            <a:r>
              <a:rPr lang="uk-UA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uk-UA" dirty="0">
                <a:latin typeface="Century Gothic" panose="020B0502020202020204" pitchFamily="34" charset="0"/>
              </a:rPr>
              <a:t>Нумерований список </a:t>
            </a:r>
            <a:r>
              <a:rPr lang="uk-UA" dirty="0" err="1">
                <a:latin typeface="Century Gothic" panose="020B0502020202020204" pitchFamily="34" charset="0"/>
              </a:rPr>
              <a:t>позначаєтся</a:t>
            </a:r>
            <a:r>
              <a:rPr lang="uk-UA" dirty="0">
                <a:latin typeface="Century Gothic" panose="020B0502020202020204" pitchFamily="34" charset="0"/>
              </a:rPr>
              <a:t> парним тегом </a:t>
            </a:r>
            <a:r>
              <a:rPr lang="uk-UA" b="1" dirty="0">
                <a:latin typeface="Century Gothic" panose="020B0502020202020204" pitchFamily="34" charset="0"/>
              </a:rPr>
              <a:t>&lt;</a:t>
            </a:r>
            <a:r>
              <a:rPr lang="uk-UA" b="1" dirty="0" err="1">
                <a:latin typeface="Century Gothic" panose="020B0502020202020204" pitchFamily="34" charset="0"/>
              </a:rPr>
              <a:t>ol</a:t>
            </a:r>
            <a:r>
              <a:rPr lang="uk-UA" b="1" dirty="0">
                <a:latin typeface="Century Gothic" panose="020B0502020202020204" pitchFamily="34" charset="0"/>
              </a:rPr>
              <a:t>&gt; </a:t>
            </a:r>
            <a:r>
              <a:rPr lang="uk-UA" dirty="0">
                <a:latin typeface="Century Gothic" panose="020B0502020202020204" pitchFamily="34" charset="0"/>
              </a:rPr>
              <a:t>(</a:t>
            </a:r>
            <a:r>
              <a:rPr lang="uk-UA" dirty="0" err="1">
                <a:latin typeface="Century Gothic" panose="020B0502020202020204" pitchFamily="34" charset="0"/>
              </a:rPr>
              <a:t>скор</a:t>
            </a:r>
            <a:r>
              <a:rPr lang="uk-UA" dirty="0">
                <a:latin typeface="Century Gothic" panose="020B0502020202020204" pitchFamily="34" charset="0"/>
              </a:rPr>
              <a:t>. </a:t>
            </a:r>
            <a:r>
              <a:rPr lang="uk-UA" dirty="0" err="1">
                <a:latin typeface="Century Gothic" panose="020B0502020202020204" pitchFamily="34" charset="0"/>
              </a:rPr>
              <a:t>ordered</a:t>
            </a:r>
            <a:r>
              <a:rPr lang="uk-UA" dirty="0">
                <a:latin typeface="Century Gothic" panose="020B0502020202020204" pitchFamily="34" charset="0"/>
              </a:rPr>
              <a:t> </a:t>
            </a:r>
            <a:r>
              <a:rPr lang="uk-UA" dirty="0" err="1">
                <a:latin typeface="Century Gothic" panose="020B0502020202020204" pitchFamily="34" charset="0"/>
              </a:rPr>
              <a:t>list</a:t>
            </a:r>
            <a:r>
              <a:rPr lang="uk-UA" dirty="0">
                <a:latin typeface="Century Gothic" panose="020B0502020202020204" pitchFamily="34" charset="0"/>
              </a:rPr>
              <a:t> – впорядкований список), маркований список  - парним тегом </a:t>
            </a:r>
            <a:r>
              <a:rPr lang="uk-UA" b="1" dirty="0">
                <a:latin typeface="Century Gothic" panose="020B0502020202020204" pitchFamily="34" charset="0"/>
              </a:rPr>
              <a:t>&lt;</a:t>
            </a:r>
            <a:r>
              <a:rPr lang="uk-UA" b="1" dirty="0" err="1">
                <a:latin typeface="Century Gothic" panose="020B0502020202020204" pitchFamily="34" charset="0"/>
              </a:rPr>
              <a:t>ul</a:t>
            </a:r>
            <a:r>
              <a:rPr lang="uk-UA" b="1" dirty="0">
                <a:latin typeface="Century Gothic" panose="020B0502020202020204" pitchFamily="34" charset="0"/>
              </a:rPr>
              <a:t>&gt; </a:t>
            </a:r>
            <a:r>
              <a:rPr lang="uk-UA" dirty="0">
                <a:latin typeface="Century Gothic" panose="020B0502020202020204" pitchFamily="34" charset="0"/>
              </a:rPr>
              <a:t>( </a:t>
            </a:r>
            <a:r>
              <a:rPr lang="uk-UA" dirty="0" err="1">
                <a:latin typeface="Century Gothic" panose="020B0502020202020204" pitchFamily="34" charset="0"/>
              </a:rPr>
              <a:t>скор</a:t>
            </a:r>
            <a:r>
              <a:rPr lang="uk-UA" dirty="0">
                <a:latin typeface="Century Gothic" panose="020B0502020202020204" pitchFamily="34" charset="0"/>
              </a:rPr>
              <a:t>. </a:t>
            </a:r>
            <a:r>
              <a:rPr lang="uk-UA" dirty="0" err="1">
                <a:latin typeface="Century Gothic" panose="020B0502020202020204" pitchFamily="34" charset="0"/>
              </a:rPr>
              <a:t>unordered</a:t>
            </a:r>
            <a:r>
              <a:rPr lang="uk-UA" dirty="0">
                <a:latin typeface="Century Gothic" panose="020B0502020202020204" pitchFamily="34" charset="0"/>
              </a:rPr>
              <a:t> </a:t>
            </a:r>
            <a:r>
              <a:rPr lang="uk-UA" dirty="0" err="1">
                <a:latin typeface="Century Gothic" panose="020B0502020202020204" pitchFamily="34" charset="0"/>
              </a:rPr>
              <a:t>list</a:t>
            </a:r>
            <a:r>
              <a:rPr lang="uk-UA" dirty="0">
                <a:latin typeface="Century Gothic" panose="020B0502020202020204" pitchFamily="34" charset="0"/>
              </a:rPr>
              <a:t> – невпорядкований список).</a:t>
            </a:r>
          </a:p>
          <a:p>
            <a:pPr algn="just"/>
            <a:r>
              <a:rPr lang="uk-UA" dirty="0">
                <a:latin typeface="Century Gothic" panose="020B0502020202020204" pitchFamily="34" charset="0"/>
              </a:rPr>
              <a:t>Багаторівневі списки - </a:t>
            </a:r>
            <a:r>
              <a:rPr lang="ru-RU" dirty="0" err="1">
                <a:latin typeface="Century Gothic" panose="020B0502020202020204" pitchFamily="34" charset="0"/>
              </a:rPr>
              <a:t>комбінації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маркованих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нумерованих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списків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Багаторівневі</a:t>
            </a:r>
            <a:r>
              <a:rPr lang="ru-RU" dirty="0">
                <a:latin typeface="Century Gothic" panose="020B0502020202020204" pitchFamily="34" charset="0"/>
              </a:rPr>
              <a:t> списки </a:t>
            </a:r>
            <a:r>
              <a:rPr lang="ru-RU" dirty="0" err="1">
                <a:latin typeface="Century Gothic" panose="020B0502020202020204" pitchFamily="34" charset="0"/>
              </a:rPr>
              <a:t>створюються</a:t>
            </a:r>
            <a:r>
              <a:rPr lang="ru-RU" dirty="0">
                <a:latin typeface="Century Gothic" panose="020B0502020202020204" pitchFamily="34" charset="0"/>
              </a:rPr>
              <a:t> шляхом </a:t>
            </a:r>
            <a:r>
              <a:rPr lang="ru-RU" dirty="0" err="1">
                <a:latin typeface="Century Gothic" panose="020B0502020202020204" pitchFamily="34" charset="0"/>
              </a:rPr>
              <a:t>вкладення</a:t>
            </a:r>
            <a:r>
              <a:rPr lang="ru-RU" dirty="0">
                <a:latin typeface="Century Gothic" panose="020B0502020202020204" pitchFamily="34" charset="0"/>
              </a:rPr>
              <a:t> одного списку в </a:t>
            </a:r>
            <a:r>
              <a:rPr lang="ru-RU" dirty="0" err="1">
                <a:latin typeface="Century Gothic" panose="020B0502020202020204" pitchFamily="34" charset="0"/>
              </a:rPr>
              <a:t>інший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50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Приклад нумерованого списку</a:t>
            </a:r>
            <a:endParaRPr lang="ru-RU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1145" y="4598353"/>
            <a:ext cx="379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Відображення браузером</a:t>
            </a:r>
            <a:endParaRPr lang="ru-RU" sz="24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75217" y="1477963"/>
            <a:ext cx="9968970" cy="4105275"/>
            <a:chOff x="675217" y="1477963"/>
            <a:chExt cx="9968970" cy="410527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75217" y="1477963"/>
              <a:ext cx="5010150" cy="4105275"/>
              <a:chOff x="675217" y="1477963"/>
              <a:chExt cx="5010150" cy="4105275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675217" y="1477963"/>
                <a:ext cx="5010150" cy="410527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990850" y="5060018"/>
                <a:ext cx="21822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/>
                  <a:t>Код </a:t>
                </a:r>
                <a:r>
                  <a:rPr lang="en-US" sz="2800" b="1" dirty="0"/>
                  <a:t>HTML</a:t>
                </a:r>
                <a:endParaRPr lang="ru-RU" sz="2800" b="1" dirty="0"/>
              </a:p>
            </p:txBody>
          </p:sp>
        </p:grp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6881812" y="1797050"/>
              <a:ext cx="3762375" cy="3467100"/>
            </a:xfrm>
            <a:prstGeom prst="rect">
              <a:avLst/>
            </a:prstGeom>
          </p:spPr>
        </p:pic>
        <p:sp>
          <p:nvSpPr>
            <p:cNvPr id="14" name="Стрелка вправо 13"/>
            <p:cNvSpPr/>
            <p:nvPr/>
          </p:nvSpPr>
          <p:spPr>
            <a:xfrm>
              <a:off x="5618956" y="3036686"/>
              <a:ext cx="1329267" cy="677333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1568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Приклад маркованого списку</a:t>
            </a:r>
            <a:endParaRPr lang="ru-RU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56406" y="1618519"/>
            <a:ext cx="10421409" cy="4191000"/>
            <a:chOff x="456406" y="1618519"/>
            <a:chExt cx="10421409" cy="419100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5618956" y="3036686"/>
              <a:ext cx="1329267" cy="677333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56406" y="1618519"/>
              <a:ext cx="5162550" cy="4191000"/>
              <a:chOff x="456406" y="1618519"/>
              <a:chExt cx="5162550" cy="41910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456406" y="1618519"/>
                <a:ext cx="5162550" cy="41910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587890" y="5078932"/>
                <a:ext cx="3031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/>
                  <a:t>КОД</a:t>
                </a:r>
                <a:r>
                  <a:rPr lang="en-US" sz="2800" b="1" dirty="0"/>
                  <a:t> HTML</a:t>
                </a:r>
                <a:endParaRPr lang="ru-RU" sz="2800" b="1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7064904" y="1869007"/>
              <a:ext cx="3812911" cy="3209925"/>
              <a:chOff x="7064904" y="1869007"/>
              <a:chExt cx="3812911" cy="320992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7064904" y="1869007"/>
                <a:ext cx="3600450" cy="320992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064904" y="4601065"/>
                <a:ext cx="3812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/>
                  <a:t>Відображення</a:t>
                </a:r>
                <a:r>
                  <a:rPr lang="ru-RU" sz="2400" b="1" dirty="0"/>
                  <a:t> </a:t>
                </a:r>
                <a:r>
                  <a:rPr lang="uk-UA" sz="2400" b="1" dirty="0"/>
                  <a:t>браузером</a:t>
                </a:r>
                <a:endParaRPr lang="ru-RU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49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47725" y="523782"/>
            <a:ext cx="10515600" cy="5681755"/>
          </a:xfrm>
        </p:spPr>
        <p:txBody>
          <a:bodyPr>
            <a:normAutofit fontScale="85000" lnSpcReduction="20000"/>
          </a:bodyPr>
          <a:lstStyle/>
          <a:p>
            <a:r>
              <a:rPr lang="uk-UA" sz="3600" b="1" dirty="0">
                <a:latin typeface="Century Gothic" panose="020B0502020202020204" pitchFamily="34" charset="0"/>
              </a:rPr>
              <a:t>HTML</a:t>
            </a:r>
            <a:r>
              <a:rPr lang="uk-UA" sz="3600" dirty="0">
                <a:latin typeface="Century Gothic" panose="020B0502020202020204" pitchFamily="34" charset="0"/>
              </a:rPr>
              <a:t> (</a:t>
            </a:r>
            <a:r>
              <a:rPr lang="uk-UA" sz="3600" dirty="0" err="1">
                <a:latin typeface="Century Gothic" panose="020B0502020202020204" pitchFamily="34" charset="0"/>
              </a:rPr>
              <a:t>англ</a:t>
            </a:r>
            <a:r>
              <a:rPr lang="uk-UA" sz="3600" dirty="0">
                <a:latin typeface="Century Gothic" panose="020B0502020202020204" pitchFamily="34" charset="0"/>
              </a:rPr>
              <a:t>. </a:t>
            </a:r>
            <a:r>
              <a:rPr lang="uk-UA" sz="3600" i="1" dirty="0" err="1">
                <a:latin typeface="Century Gothic" panose="020B0502020202020204" pitchFamily="34" charset="0"/>
              </a:rPr>
              <a:t>Hyper</a:t>
            </a:r>
            <a:r>
              <a:rPr lang="uk-UA" sz="3600" i="1" dirty="0">
                <a:latin typeface="Century Gothic" panose="020B0502020202020204" pitchFamily="34" charset="0"/>
              </a:rPr>
              <a:t> </a:t>
            </a:r>
            <a:r>
              <a:rPr lang="uk-UA" sz="3600" i="1" dirty="0" err="1">
                <a:latin typeface="Century Gothic" panose="020B0502020202020204" pitchFamily="34" charset="0"/>
              </a:rPr>
              <a:t>Text</a:t>
            </a:r>
            <a:r>
              <a:rPr lang="uk-UA" sz="3600" i="1" dirty="0">
                <a:latin typeface="Century Gothic" panose="020B0502020202020204" pitchFamily="34" charset="0"/>
              </a:rPr>
              <a:t> </a:t>
            </a:r>
            <a:r>
              <a:rPr lang="uk-UA" sz="3600" i="1" dirty="0" err="1">
                <a:latin typeface="Century Gothic" panose="020B0502020202020204" pitchFamily="34" charset="0"/>
              </a:rPr>
              <a:t>Markup</a:t>
            </a:r>
            <a:r>
              <a:rPr lang="uk-UA" sz="3600" i="1" dirty="0">
                <a:latin typeface="Century Gothic" panose="020B0502020202020204" pitchFamily="34" charset="0"/>
              </a:rPr>
              <a:t> </a:t>
            </a:r>
            <a:r>
              <a:rPr lang="uk-UA" sz="3600" i="1" dirty="0" err="1">
                <a:latin typeface="Century Gothic" panose="020B0502020202020204" pitchFamily="34" charset="0"/>
              </a:rPr>
              <a:t>Language</a:t>
            </a:r>
            <a:r>
              <a:rPr lang="uk-UA" sz="3600" i="1" dirty="0">
                <a:latin typeface="Century Gothic" panose="020B0502020202020204" pitchFamily="34" charset="0"/>
              </a:rPr>
              <a:t> </a:t>
            </a:r>
            <a:r>
              <a:rPr lang="uk-UA" sz="3600" dirty="0">
                <a:latin typeface="Century Gothic" panose="020B0502020202020204" pitchFamily="34" charset="0"/>
              </a:rPr>
              <a:t>— мова розмітки гіпертексту) — стандартна мова розмітки документів у всесвітній павутині, яка обробляється спеціальними програмами (браузерами) і відображається у вигляді документа у зручній для людини формі. </a:t>
            </a:r>
            <a:endParaRPr lang="en-US" sz="3600" dirty="0">
              <a:latin typeface="Century Gothic" panose="020B0502020202020204" pitchFamily="34" charset="0"/>
            </a:endParaRP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r>
              <a:rPr lang="uk-UA" sz="3600" b="1" dirty="0">
                <a:latin typeface="Century Gothic" panose="020B0502020202020204" pitchFamily="34" charset="0"/>
              </a:rPr>
              <a:t>Гіпертекст</a:t>
            </a:r>
            <a:r>
              <a:rPr lang="uk-UA" sz="3600" dirty="0">
                <a:latin typeface="Century Gothic" panose="020B0502020202020204" pitchFamily="34" charset="0"/>
              </a:rPr>
              <a:t> — електронний документ, який містить зв’язки з іншими електронними документами. Такі зв’язки називаються гіперпосиланнями. </a:t>
            </a:r>
          </a:p>
          <a:p>
            <a:endParaRPr lang="en-US" sz="3600" b="1" dirty="0">
              <a:latin typeface="Century Gothic" panose="020B0502020202020204" pitchFamily="34" charset="0"/>
            </a:endParaRPr>
          </a:p>
          <a:p>
            <a:r>
              <a:rPr lang="uk-UA" sz="3600" b="1" dirty="0">
                <a:latin typeface="Century Gothic" panose="020B0502020202020204" pitchFamily="34" charset="0"/>
              </a:rPr>
              <a:t>Контент</a:t>
            </a:r>
            <a:r>
              <a:rPr lang="uk-UA" sz="3600" dirty="0">
                <a:latin typeface="Century Gothic" panose="020B0502020202020204" pitchFamily="34" charset="0"/>
              </a:rPr>
              <a:t> (</a:t>
            </a:r>
            <a:r>
              <a:rPr lang="uk-UA" sz="3600" dirty="0" err="1">
                <a:latin typeface="Century Gothic" panose="020B0502020202020204" pitchFamily="34" charset="0"/>
              </a:rPr>
              <a:t>англ</a:t>
            </a:r>
            <a:r>
              <a:rPr lang="uk-UA" sz="3600" dirty="0">
                <a:latin typeface="Century Gothic" panose="020B0502020202020204" pitchFamily="34" charset="0"/>
              </a:rPr>
              <a:t>. </a:t>
            </a:r>
            <a:r>
              <a:rPr lang="uk-UA" sz="3600" i="1" dirty="0" err="1">
                <a:latin typeface="Century Gothic" panose="020B0502020202020204" pitchFamily="34" charset="0"/>
              </a:rPr>
              <a:t>content</a:t>
            </a:r>
            <a:r>
              <a:rPr lang="uk-UA" sz="3600" dirty="0">
                <a:latin typeface="Century Gothic" panose="020B0502020202020204" pitchFamily="34" charset="0"/>
              </a:rPr>
              <a:t> — вміст) — це інформаційне наповнення </a:t>
            </a:r>
            <a:r>
              <a:rPr lang="uk-UA" sz="3600" dirty="0" err="1">
                <a:latin typeface="Century Gothic" panose="020B0502020202020204" pitchFamily="34" charset="0"/>
              </a:rPr>
              <a:t>сайта</a:t>
            </a:r>
            <a:r>
              <a:rPr lang="uk-UA" sz="3600" dirty="0">
                <a:latin typeface="Century Gothic" panose="020B0502020202020204" pitchFamily="34" charset="0"/>
              </a:rPr>
              <a:t>. </a:t>
            </a:r>
            <a:endParaRPr lang="ru-RU" sz="3600" dirty="0"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6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98" y="365125"/>
            <a:ext cx="11805501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Теги для навігаційних посилань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9633"/>
            <a:ext cx="10515600" cy="4351338"/>
          </a:xfrm>
        </p:spPr>
        <p:txBody>
          <a:bodyPr/>
          <a:lstStyle/>
          <a:p>
            <a:pPr algn="just"/>
            <a:r>
              <a:rPr lang="uk-UA" dirty="0">
                <a:latin typeface="Century Gothic" panose="020B0502020202020204" pitchFamily="34" charset="0"/>
              </a:rPr>
              <a:t>В HTML існує спеціальний тег-контейнер для реалізації навігації по сайту - </a:t>
            </a:r>
            <a:r>
              <a:rPr lang="uk-UA" b="1" dirty="0">
                <a:latin typeface="Century Gothic" panose="020B0502020202020204" pitchFamily="34" charset="0"/>
              </a:rPr>
              <a:t>&lt;</a:t>
            </a:r>
            <a:r>
              <a:rPr lang="uk-UA" b="1" dirty="0" err="1">
                <a:latin typeface="Century Gothic" panose="020B0502020202020204" pitchFamily="34" charset="0"/>
              </a:rPr>
              <a:t>nav</a:t>
            </a:r>
            <a:r>
              <a:rPr lang="uk-UA" b="1" dirty="0">
                <a:latin typeface="Century Gothic" panose="020B0502020202020204" pitchFamily="34" charset="0"/>
              </a:rPr>
              <a:t>&gt;</a:t>
            </a:r>
            <a:r>
              <a:rPr lang="uk-UA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парний</a:t>
            </a:r>
            <a:r>
              <a:rPr lang="ru-RU" dirty="0">
                <a:latin typeface="Century Gothic" panose="020B0502020202020204" pitchFamily="34" charset="0"/>
              </a:rPr>
              <a:t> тег, </a:t>
            </a:r>
            <a:r>
              <a:rPr lang="ru-RU" dirty="0" err="1">
                <a:latin typeface="Century Gothic" panose="020B0502020202020204" pitchFamily="34" charset="0"/>
              </a:rPr>
              <a:t>який</a:t>
            </a:r>
            <a:r>
              <a:rPr lang="uk-UA" dirty="0">
                <a:latin typeface="Century Gothic" panose="020B0502020202020204" pitchFamily="34" charset="0"/>
              </a:rPr>
              <a:t> містить навігаційні посилання.</a:t>
            </a:r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uk-UA" dirty="0">
                <a:latin typeface="Century Gothic" panose="020B0502020202020204" pitchFamily="34" charset="0"/>
              </a:rPr>
              <a:t>Для посилання на іншу сторінку використовують парний тег </a:t>
            </a:r>
            <a:r>
              <a:rPr lang="uk-UA" b="1" dirty="0">
                <a:latin typeface="Century Gothic" panose="020B0502020202020204" pitchFamily="34" charset="0"/>
              </a:rPr>
              <a:t>&lt;a&gt;</a:t>
            </a:r>
            <a:r>
              <a:rPr lang="uk-UA" dirty="0">
                <a:latin typeface="Century Gothic" panose="020B0502020202020204" pitchFamily="34" charset="0"/>
              </a:rPr>
              <a:t> (</a:t>
            </a:r>
            <a:r>
              <a:rPr lang="uk-UA" dirty="0" err="1">
                <a:latin typeface="Century Gothic" panose="020B0502020202020204" pitchFamily="34" charset="0"/>
              </a:rPr>
              <a:t>скор</a:t>
            </a:r>
            <a:r>
              <a:rPr lang="uk-UA" dirty="0">
                <a:latin typeface="Century Gothic" panose="020B0502020202020204" pitchFamily="34" charset="0"/>
              </a:rPr>
              <a:t>. від «</a:t>
            </a:r>
            <a:r>
              <a:rPr lang="uk-UA" dirty="0" err="1">
                <a:latin typeface="Century Gothic" panose="020B0502020202020204" pitchFamily="34" charset="0"/>
              </a:rPr>
              <a:t>анкор</a:t>
            </a:r>
            <a:r>
              <a:rPr lang="uk-UA" dirty="0">
                <a:latin typeface="Century Gothic" panose="020B0502020202020204" pitchFamily="34" charset="0"/>
              </a:rPr>
              <a:t>», </a:t>
            </a:r>
            <a:r>
              <a:rPr lang="uk-UA" dirty="0" err="1">
                <a:latin typeface="Century Gothic" panose="020B0502020202020204" pitchFamily="34" charset="0"/>
              </a:rPr>
              <a:t>англ</a:t>
            </a:r>
            <a:r>
              <a:rPr lang="uk-UA" dirty="0">
                <a:latin typeface="Century Gothic" panose="020B0502020202020204" pitchFamily="34" charset="0"/>
              </a:rPr>
              <a:t>. </a:t>
            </a:r>
            <a:r>
              <a:rPr lang="uk-UA" dirty="0" err="1">
                <a:latin typeface="Century Gothic" panose="020B0502020202020204" pitchFamily="34" charset="0"/>
              </a:rPr>
              <a:t>Anchor</a:t>
            </a:r>
            <a:r>
              <a:rPr lang="uk-UA" dirty="0">
                <a:latin typeface="Century Gothic" panose="020B0502020202020204" pitchFamily="34" charset="0"/>
              </a:rPr>
              <a:t> — якір).  Тег має </a:t>
            </a:r>
            <a:r>
              <a:rPr lang="uk-UA" dirty="0" err="1">
                <a:latin typeface="Century Gothic" panose="020B0502020202020204" pitchFamily="34" charset="0"/>
              </a:rPr>
              <a:t>обов</a:t>
            </a:r>
            <a:r>
              <a:rPr lang="en-US" dirty="0">
                <a:latin typeface="Century Gothic" panose="020B0502020202020204" pitchFamily="34" charset="0"/>
              </a:rPr>
              <a:t>’</a:t>
            </a:r>
            <a:r>
              <a:rPr lang="uk-UA" dirty="0" err="1">
                <a:latin typeface="Century Gothic" panose="020B0502020202020204" pitchFamily="34" charset="0"/>
              </a:rPr>
              <a:t>язковий</a:t>
            </a:r>
            <a:r>
              <a:rPr lang="uk-UA" dirty="0">
                <a:latin typeface="Century Gothic" panose="020B0502020202020204" pitchFamily="34" charset="0"/>
              </a:rPr>
              <a:t> атрибут </a:t>
            </a:r>
            <a:r>
              <a:rPr lang="en-US" b="1" dirty="0" err="1">
                <a:latin typeface="Century Gothic" panose="020B0502020202020204" pitchFamily="34" charset="0"/>
              </a:rPr>
              <a:t>href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uk-UA" dirty="0">
                <a:latin typeface="Century Gothic" panose="020B0502020202020204" pitchFamily="34" charset="0"/>
              </a:rPr>
              <a:t>– значенням якого є назва сторінки з розширенням </a:t>
            </a:r>
            <a:r>
              <a:rPr lang="en-US" dirty="0">
                <a:latin typeface="Century Gothic" panose="020B0502020202020204" pitchFamily="34" charset="0"/>
              </a:rPr>
              <a:t>.html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uk-UA" dirty="0">
                <a:latin typeface="Century Gothic" panose="020B0502020202020204" pitchFamily="34" charset="0"/>
              </a:rPr>
              <a:t>Між відкриваючим і закриваючим тегами розміщується посилання на ресурс, натиснувши на який, ми переходимо до потрібної сторінки. 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76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74" y="365125"/>
            <a:ext cx="11673526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Приклад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8003" y="1649633"/>
            <a:ext cx="11908861" cy="3615576"/>
            <a:chOff x="118003" y="1649633"/>
            <a:chExt cx="11908861" cy="361557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rcRect l="48942"/>
            <a:stretch/>
          </p:blipFill>
          <p:spPr>
            <a:xfrm>
              <a:off x="8266605" y="4545819"/>
              <a:ext cx="3760259" cy="71939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r="10020"/>
            <a:stretch/>
          </p:blipFill>
          <p:spPr>
            <a:xfrm>
              <a:off x="8263394" y="2066925"/>
              <a:ext cx="3763470" cy="2478894"/>
            </a:xfrm>
            <a:prstGeom prst="rect">
              <a:avLst/>
            </a:prstGeom>
          </p:spPr>
        </p:pic>
        <p:sp>
          <p:nvSpPr>
            <p:cNvPr id="13" name="Стрелка вправо 12"/>
            <p:cNvSpPr/>
            <p:nvPr/>
          </p:nvSpPr>
          <p:spPr>
            <a:xfrm>
              <a:off x="6937338" y="2995443"/>
              <a:ext cx="1329267" cy="677333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18003" y="1649633"/>
              <a:ext cx="6925487" cy="3615576"/>
              <a:chOff x="118003" y="1649633"/>
              <a:chExt cx="6925487" cy="361557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118003" y="1649633"/>
                <a:ext cx="6925487" cy="3615576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3"/>
              <a:srcRect r="77701"/>
              <a:stretch/>
            </p:blipFill>
            <p:spPr>
              <a:xfrm>
                <a:off x="5227084" y="4545819"/>
                <a:ext cx="1642197" cy="719390"/>
              </a:xfrm>
              <a:prstGeom prst="rect">
                <a:avLst/>
              </a:prstGeom>
            </p:spPr>
          </p:pic>
        </p:grpSp>
      </p:grp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F632D9-1B91-4251-84A2-24222FAA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5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Елементи </a:t>
            </a:r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HTML5 </a:t>
            </a:r>
            <a:endParaRPr lang="ru-RU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385357"/>
            <a:ext cx="6570133" cy="4752975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Century Gothic" panose="020B0502020202020204" pitchFamily="34" charset="0"/>
              </a:rPr>
              <a:t>Ранні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версії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HTML </a:t>
            </a:r>
            <a:r>
              <a:rPr lang="ru-RU" dirty="0" err="1">
                <a:latin typeface="Century Gothic" panose="020B0502020202020204" pitchFamily="34" charset="0"/>
              </a:rPr>
              <a:t>поєднували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функції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розмітки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форматування</a:t>
            </a:r>
            <a:r>
              <a:rPr lang="ru-RU" dirty="0">
                <a:latin typeface="Century Gothic" panose="020B0502020202020204" pitchFamily="34" charset="0"/>
              </a:rPr>
              <a:t> контенту, </a:t>
            </a:r>
            <a:r>
              <a:rPr lang="ru-RU" dirty="0" err="1">
                <a:latin typeface="Century Gothic" panose="020B0502020202020204" pitchFamily="34" charset="0"/>
              </a:rPr>
              <a:t>тобто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зміст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семантичний</a:t>
            </a:r>
            <a:r>
              <a:rPr lang="ru-RU" dirty="0">
                <a:latin typeface="Century Gothic" panose="020B0502020202020204" pitchFamily="34" charset="0"/>
              </a:rPr>
              <a:t>) та </a:t>
            </a:r>
            <a:r>
              <a:rPr lang="ru-RU" dirty="0" err="1">
                <a:latin typeface="Century Gothic" panose="020B0502020202020204" pitchFamily="34" charset="0"/>
              </a:rPr>
              <a:t>зовнішній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вигляд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цього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змісту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презентаційний</a:t>
            </a:r>
            <a:r>
              <a:rPr lang="ru-RU" dirty="0">
                <a:latin typeface="Century Gothic" panose="020B0502020202020204" pitchFamily="34" charset="0"/>
              </a:rPr>
              <a:t>). </a:t>
            </a:r>
          </a:p>
          <a:p>
            <a:pPr algn="just"/>
            <a:r>
              <a:rPr lang="ru-RU" dirty="0" err="1">
                <a:latin typeface="Century Gothic" panose="020B0502020202020204" pitchFamily="34" charset="0"/>
              </a:rPr>
              <a:t>остання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версія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uk-UA" dirty="0">
                <a:latin typeface="Century Gothic" panose="020B0502020202020204" pitchFamily="34" charset="0"/>
              </a:rPr>
              <a:t>-</a:t>
            </a:r>
            <a:r>
              <a:rPr lang="en-US" dirty="0">
                <a:latin typeface="Century Gothic" panose="020B0502020202020204" pitchFamily="34" charset="0"/>
              </a:rPr>
              <a:t> HTML5 </a:t>
            </a:r>
            <a:r>
              <a:rPr lang="ru-RU" dirty="0">
                <a:latin typeface="Century Gothic" panose="020B0502020202020204" pitchFamily="34" charset="0"/>
              </a:rPr>
              <a:t>остаточно </a:t>
            </a:r>
            <a:r>
              <a:rPr lang="ru-RU" dirty="0" err="1">
                <a:latin typeface="Century Gothic" panose="020B0502020202020204" pitchFamily="34" charset="0"/>
              </a:rPr>
              <a:t>відмовляється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використання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презентаційних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тегів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натомість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з’являються</a:t>
            </a:r>
            <a:r>
              <a:rPr lang="ru-RU" dirty="0">
                <a:latin typeface="Century Gothic" panose="020B0502020202020204" pitchFamily="34" charset="0"/>
              </a:rPr>
              <a:t> нов</a:t>
            </a:r>
            <a:r>
              <a:rPr lang="uk-UA" dirty="0">
                <a:latin typeface="Century Gothic" panose="020B0502020202020204" pitchFamily="34" charset="0"/>
              </a:rPr>
              <a:t>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елементи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відображають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типову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архітектуру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сучасних</a:t>
            </a:r>
            <a:r>
              <a:rPr lang="ru-RU" dirty="0">
                <a:latin typeface="Century Gothic" panose="020B0502020202020204" pitchFamily="34" charset="0"/>
              </a:rPr>
              <a:t> веб-</a:t>
            </a:r>
            <a:r>
              <a:rPr lang="ru-RU" dirty="0" err="1">
                <a:latin typeface="Century Gothic" panose="020B0502020202020204" pitchFamily="34" charset="0"/>
              </a:rPr>
              <a:t>сторінок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html5 ÑÑÑÑÐºÑÑÑÐ°&quot;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39" y="1509448"/>
            <a:ext cx="5223116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9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06" y="390887"/>
            <a:ext cx="12192000" cy="98954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Поміркуйте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690686"/>
            <a:ext cx="7116457" cy="44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097" y="1690686"/>
            <a:ext cx="4097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На </a:t>
            </a:r>
            <a:r>
              <a:rPr lang="ru-RU" sz="2400" dirty="0" err="1">
                <a:latin typeface="Century Gothic" panose="020B0502020202020204" pitchFamily="34" charset="0"/>
              </a:rPr>
              <a:t>малюнку</a:t>
            </a:r>
            <a:r>
              <a:rPr lang="ru-RU" sz="2400" dirty="0">
                <a:latin typeface="Century Gothic" panose="020B0502020202020204" pitchFamily="34" charset="0"/>
              </a:rPr>
              <a:t> представлен</a:t>
            </a:r>
            <a:r>
              <a:rPr lang="uk-UA" sz="2400" dirty="0">
                <a:latin typeface="Century Gothic" panose="020B0502020202020204" pitchFamily="34" charset="0"/>
              </a:rPr>
              <a:t>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типові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структури</a:t>
            </a:r>
            <a:r>
              <a:rPr lang="ru-RU" sz="2400" dirty="0">
                <a:latin typeface="Century Gothic" panose="020B0502020202020204" pitchFamily="34" charset="0"/>
              </a:rPr>
              <a:t> сайту за вер</a:t>
            </a:r>
            <a:r>
              <a:rPr lang="uk-UA" sz="2400" dirty="0" err="1">
                <a:latin typeface="Century Gothic" panose="020B0502020202020204" pitchFamily="34" charset="0"/>
              </a:rPr>
              <a:t>сіями</a:t>
            </a:r>
            <a:r>
              <a:rPr lang="uk-UA" sz="24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HTML4 </a:t>
            </a:r>
            <a:r>
              <a:rPr lang="ru-RU" sz="2400" dirty="0">
                <a:latin typeface="Century Gothic" panose="020B0502020202020204" pitchFamily="34" charset="0"/>
              </a:rPr>
              <a:t> та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нового стандарту </a:t>
            </a:r>
            <a:r>
              <a:rPr lang="en-US" sz="2400" dirty="0">
                <a:latin typeface="Century Gothic" panose="020B0502020202020204" pitchFamily="34" charset="0"/>
              </a:rPr>
              <a:t>HTML5.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Порівняйте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структури</a:t>
            </a:r>
            <a:r>
              <a:rPr lang="ru-RU" sz="2400" dirty="0"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latin typeface="Century Gothic" panose="020B0502020202020204" pitchFamily="34" charset="0"/>
              </a:rPr>
              <a:t>вкажіть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різницю</a:t>
            </a:r>
            <a:r>
              <a:rPr lang="ru-RU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64620F9-B9E2-4C3C-A7D2-F172898BA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57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Цікаво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entury Gothic" panose="020B0502020202020204" pitchFamily="34" charset="0"/>
              </a:rPr>
              <a:t>HTML </a:t>
            </a:r>
            <a:r>
              <a:rPr lang="ru-RU" dirty="0" err="1">
                <a:latin typeface="Century Gothic" panose="020B0502020202020204" pitchFamily="34" charset="0"/>
              </a:rPr>
              <a:t>створювалася</a:t>
            </a:r>
            <a:r>
              <a:rPr lang="ru-RU" dirty="0">
                <a:latin typeface="Century Gothic" panose="020B0502020202020204" pitchFamily="34" charset="0"/>
              </a:rPr>
              <a:t> як </a:t>
            </a:r>
            <a:r>
              <a:rPr lang="ru-RU" dirty="0" err="1">
                <a:latin typeface="Century Gothic" panose="020B0502020202020204" pitchFamily="34" charset="0"/>
              </a:rPr>
              <a:t>мова</a:t>
            </a:r>
            <a:r>
              <a:rPr lang="ru-RU" dirty="0"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latin typeface="Century Gothic" panose="020B0502020202020204" pitchFamily="34" charset="0"/>
              </a:rPr>
              <a:t>обміну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науковою</a:t>
            </a:r>
            <a:r>
              <a:rPr lang="ru-RU" dirty="0">
                <a:latin typeface="Century Gothic" panose="020B0502020202020204" pitchFamily="34" charset="0"/>
              </a:rPr>
              <a:t> й </a:t>
            </a:r>
            <a:r>
              <a:rPr lang="ru-RU" dirty="0" err="1">
                <a:latin typeface="Century Gothic" panose="020B0502020202020204" pitchFamily="34" charset="0"/>
              </a:rPr>
              <a:t>технічною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документацією</a:t>
            </a:r>
            <a:r>
              <a:rPr lang="ru-RU" dirty="0">
                <a:latin typeface="Century Gothic" panose="020B0502020202020204" pitchFamily="34" charset="0"/>
              </a:rPr>
              <a:t>, як один </a:t>
            </a:r>
            <a:r>
              <a:rPr lang="ru-RU" dirty="0" err="1">
                <a:latin typeface="Century Gothic" panose="020B0502020202020204" pitchFamily="34" charset="0"/>
              </a:rPr>
              <a:t>із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компонентів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технології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розробки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розподіленої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гіпертекстової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системи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World Wide Web (</a:t>
            </a:r>
            <a:r>
              <a:rPr lang="ru-RU" dirty="0">
                <a:latin typeface="Century Gothic" panose="020B0502020202020204" pitchFamily="34" charset="0"/>
              </a:rPr>
              <a:t>яку ми </a:t>
            </a:r>
            <a:r>
              <a:rPr lang="ru-RU" dirty="0" err="1">
                <a:latin typeface="Century Gothic" panose="020B0502020202020204" pitchFamily="34" charset="0"/>
              </a:rPr>
              <a:t>звикли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називати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Всесвітньою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павутиною</a:t>
            </a:r>
            <a:r>
              <a:rPr lang="ru-RU" dirty="0">
                <a:latin typeface="Century Gothic" panose="020B0502020202020204" pitchFamily="34" charset="0"/>
              </a:rPr>
              <a:t>). </a:t>
            </a:r>
          </a:p>
          <a:p>
            <a:pPr marL="0" indent="0" algn="just">
              <a:buNone/>
            </a:pPr>
            <a:r>
              <a:rPr lang="ru-RU" i="1" dirty="0" err="1">
                <a:latin typeface="Century Gothic" panose="020B0502020202020204" pitchFamily="34" charset="0"/>
              </a:rPr>
              <a:t>Ідея</a:t>
            </a:r>
            <a:r>
              <a:rPr lang="ru-RU" i="1" dirty="0">
                <a:latin typeface="Century Gothic" panose="020B0502020202020204" pitchFamily="34" charset="0"/>
              </a:rPr>
              <a:t> </a:t>
            </a:r>
            <a:r>
              <a:rPr lang="ru-RU" i="1" dirty="0" err="1">
                <a:latin typeface="Century Gothic" panose="020B0502020202020204" pitchFamily="34" charset="0"/>
              </a:rPr>
              <a:t>така</a:t>
            </a:r>
            <a:r>
              <a:rPr lang="ru-RU" i="1" dirty="0">
                <a:latin typeface="Century Gothic" panose="020B0502020202020204" pitchFamily="34" charset="0"/>
              </a:rPr>
              <a:t>: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користувач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має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можливість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переглядати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документи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сторінки</a:t>
            </a:r>
            <a:r>
              <a:rPr lang="ru-RU" dirty="0">
                <a:latin typeface="Century Gothic" panose="020B0502020202020204" pitchFamily="34" charset="0"/>
              </a:rPr>
              <a:t> тексту) у </a:t>
            </a:r>
            <a:r>
              <a:rPr lang="ru-RU" dirty="0" err="1">
                <a:latin typeface="Century Gothic" panose="020B0502020202020204" pitchFamily="34" charset="0"/>
              </a:rPr>
              <a:t>найзручнішому</a:t>
            </a:r>
            <a:r>
              <a:rPr lang="ru-RU" dirty="0">
                <a:latin typeface="Century Gothic" panose="020B0502020202020204" pitchFamily="34" charset="0"/>
              </a:rPr>
              <a:t> для себе порядку, а не </a:t>
            </a:r>
            <a:r>
              <a:rPr lang="ru-RU" dirty="0" err="1">
                <a:latin typeface="Century Gothic" panose="020B0502020202020204" pitchFamily="34" charset="0"/>
              </a:rPr>
              <a:t>послідовно</a:t>
            </a:r>
            <a:r>
              <a:rPr lang="ru-RU" dirty="0">
                <a:latin typeface="Century Gothic" panose="020B0502020202020204" pitchFamily="34" charset="0"/>
              </a:rPr>
              <a:t>, як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узвичаєно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</a:t>
            </a:r>
            <a:r>
              <a:rPr lang="ru-RU" dirty="0">
                <a:latin typeface="Century Gothic" panose="020B0502020202020204" pitchFamily="34" charset="0"/>
              </a:rPr>
              <a:t> час </a:t>
            </a:r>
            <a:r>
              <a:rPr lang="ru-RU" dirty="0" err="1">
                <a:latin typeface="Century Gothic" panose="020B0502020202020204" pitchFamily="34" charset="0"/>
              </a:rPr>
              <a:t>читання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книжок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досягається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створенням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спеціального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механізму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зв’язування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різних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сторінок</a:t>
            </a:r>
            <a:r>
              <a:rPr lang="ru-RU" dirty="0">
                <a:latin typeface="Century Gothic" panose="020B0502020202020204" pitchFamily="34" charset="0"/>
              </a:rPr>
              <a:t> тексту за </a:t>
            </a:r>
            <a:r>
              <a:rPr lang="ru-RU" dirty="0" err="1">
                <a:latin typeface="Century Gothic" panose="020B0502020202020204" pitchFamily="34" charset="0"/>
              </a:rPr>
              <a:t>допомогою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гіпертекстових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посилань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Тім </a:t>
            </a:r>
            <a:r>
              <a:rPr lang="uk-UA" b="1" dirty="0" err="1">
                <a:solidFill>
                  <a:srgbClr val="060642"/>
                </a:solidFill>
                <a:latin typeface="Century Gothic" panose="020B0502020202020204" pitchFamily="34" charset="0"/>
              </a:rPr>
              <a:t>Бернерс</a:t>
            </a:r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 Лі</a:t>
            </a:r>
            <a:endParaRPr lang="ru-RU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video-15671542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6024" y="1681619"/>
            <a:ext cx="6392333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181" y="181542"/>
            <a:ext cx="11635819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Цікаво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2" y="1318521"/>
            <a:ext cx="11420475" cy="29845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 створенні макету сайту веб-розробник використовує спеціальний текст для наповнення сайту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Lorem ipsum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 —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класичний варіант умовного беззмістовного тексту, що вставляється в макет сайту. 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Lorem ipsum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 — це перекручений уривок з  філософського  трактату  Цицерона «Про межі добра і зла», написаного в 45 році до нашої ери латиною. </a:t>
            </a:r>
          </a:p>
          <a:p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59" y="3979084"/>
            <a:ext cx="3410118" cy="22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051" y="4217036"/>
            <a:ext cx="4367734" cy="22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4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40" y="365125"/>
            <a:ext cx="11720660" cy="1325563"/>
          </a:xfrm>
        </p:spPr>
        <p:txBody>
          <a:bodyPr>
            <a:normAutofit/>
          </a:bodyPr>
          <a:lstStyle/>
          <a:p>
            <a:r>
              <a:rPr lang="uk-UA" b="1" dirty="0" err="1">
                <a:latin typeface="Century Gothic" panose="020B0502020202020204" pitchFamily="34" charset="0"/>
              </a:rPr>
              <a:t>Lorem</a:t>
            </a:r>
            <a:r>
              <a:rPr lang="uk-UA" b="1" dirty="0">
                <a:latin typeface="Century Gothic" panose="020B0502020202020204" pitchFamily="34" charset="0"/>
              </a:rPr>
              <a:t> </a:t>
            </a:r>
            <a:r>
              <a:rPr lang="uk-UA" b="1" dirty="0" err="1">
                <a:latin typeface="Century Gothic" panose="020B0502020202020204" pitchFamily="34" charset="0"/>
              </a:rPr>
              <a:t>Ipsum</a:t>
            </a:r>
            <a:endParaRPr lang="uk-UA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>
                <a:latin typeface="Century Gothic" panose="020B0502020202020204" pitchFamily="34" charset="0"/>
              </a:rPr>
              <a:t>Основна функція Lorem Ipsum - зосередити увагу на дизайні, а не на читанні вмісту. </a:t>
            </a:r>
          </a:p>
          <a:p>
            <a:pPr algn="just"/>
            <a:r>
              <a:rPr lang="uk-UA" dirty="0">
                <a:latin typeface="Century Gothic" panose="020B0502020202020204" pitchFamily="34" charset="0"/>
              </a:rPr>
              <a:t>Ще одна причина, через яку використовують текст - заповнення сторінки для досягнення реального розподілу букв і пропусків в тексті, яке неможливо при простому дублюванні вислову «Тут написано ваш текст ... Тут написано ваш текст ...»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536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6" y="914400"/>
            <a:ext cx="5580196" cy="5305425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Century Gothic" panose="020B0502020202020204" pitchFamily="34" charset="0"/>
              </a:rPr>
              <a:t>Lorem ipsum входить як текст за замовчуванням у більшість текстових та HTML-редакторів.  Існують і сайти на яких можна згенерувати потрібну кількість абзаців. </a:t>
            </a:r>
          </a:p>
          <a:p>
            <a:pPr marL="0" indent="0" algn="just">
              <a:buNone/>
            </a:pPr>
            <a:r>
              <a:rPr lang="uk-UA" dirty="0">
                <a:latin typeface="Century Gothic" panose="020B0502020202020204" pitchFamily="34" charset="0"/>
              </a:rPr>
              <a:t>Одним з найвідоміших і найпопулярніших сайтів- генераторів є </a:t>
            </a:r>
            <a:r>
              <a:rPr lang="en-US" dirty="0" err="1">
                <a:latin typeface="Century Gothic" panose="020B0502020202020204" pitchFamily="34" charset="0"/>
              </a:rPr>
              <a:t>Lipsum</a:t>
            </a:r>
            <a:r>
              <a:rPr lang="en-US" dirty="0">
                <a:latin typeface="Century Gothic" panose="020B0502020202020204" pitchFamily="34" charset="0"/>
              </a:rPr>
              <a:t> generator </a:t>
            </a:r>
            <a:r>
              <a:rPr lang="uk-UA" dirty="0">
                <a:latin typeface="Century Gothic" panose="020B0502020202020204" pitchFamily="34" charset="0"/>
              </a:rPr>
              <a:t>(https://uk.lipsum.com/)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2FDFF"/>
              </a:clrFrom>
              <a:clrTo>
                <a:srgbClr val="F2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8" y="406400"/>
            <a:ext cx="2538412" cy="124301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1" y="406179"/>
            <a:ext cx="657117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46" y="365125"/>
            <a:ext cx="11682953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Цікаво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У 1994 </a:t>
            </a:r>
            <a:r>
              <a:rPr lang="ru-RU" dirty="0" err="1">
                <a:latin typeface="Century Gothic" panose="020B0502020202020204" pitchFamily="34" charset="0"/>
              </a:rPr>
              <a:t>році</a:t>
            </a:r>
            <a:r>
              <a:rPr lang="ru-RU" dirty="0">
                <a:latin typeface="Century Gothic" panose="020B0502020202020204" pitchFamily="34" charset="0"/>
              </a:rPr>
              <a:t> засновано </a:t>
            </a:r>
            <a:r>
              <a:rPr lang="ru-RU" dirty="0" err="1">
                <a:latin typeface="Century Gothic" panose="020B0502020202020204" pitchFamily="34" charset="0"/>
              </a:rPr>
              <a:t>Консорціум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Всесвітньої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павутини</a:t>
            </a:r>
            <a:r>
              <a:rPr lang="ru-RU" dirty="0">
                <a:latin typeface="Century Gothic" panose="020B0502020202020204" pitchFamily="34" charset="0"/>
              </a:rPr>
              <a:t>  — </a:t>
            </a:r>
            <a:r>
              <a:rPr lang="ru-RU" dirty="0" err="1">
                <a:latin typeface="Century Gothic" panose="020B0502020202020204" pitchFamily="34" charset="0"/>
              </a:rPr>
              <a:t>головну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міжнародну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організацію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розробляє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впроваджує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технологічні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стандарти</a:t>
            </a:r>
            <a:r>
              <a:rPr lang="ru-RU" dirty="0">
                <a:latin typeface="Century Gothic" panose="020B0502020202020204" pitchFamily="34" charset="0"/>
              </a:rPr>
              <a:t> для  </a:t>
            </a:r>
            <a:r>
              <a:rPr lang="ru-RU" dirty="0" err="1">
                <a:latin typeface="Century Gothic" panose="020B0502020202020204" pitchFamily="34" charset="0"/>
              </a:rPr>
              <a:t>Всесвітньої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павутини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ºÐ¾Ð½ÑÐ¾ÑÑÐ¸ÑÐ¼ w3Ñ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80" y="3171825"/>
            <a:ext cx="3396196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7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816" y="1277497"/>
            <a:ext cx="10058400" cy="3931920"/>
          </a:xfrm>
        </p:spPr>
        <p:txBody>
          <a:bodyPr>
            <a:normAutofit/>
          </a:bodyPr>
          <a:lstStyle/>
          <a:p>
            <a:r>
              <a:rPr lang="uk-UA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HTML не є мовою програмування, вона призначена лише для розмітки сторінки, надання певного вигляду її складовим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3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0642"/>
                </a:solidFill>
                <a:latin typeface="Century Gothic" panose="020B0502020202020204" pitchFamily="34" charset="0"/>
              </a:rPr>
              <a:t>   </a:t>
            </a:r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Обговорюємо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контент; </a:t>
            </a:r>
            <a:r>
              <a:rPr lang="en-US" dirty="0"/>
              <a:t>HTML; </a:t>
            </a:r>
            <a:r>
              <a:rPr lang="ru-RU" dirty="0" err="1"/>
              <a:t>гіпертекст</a:t>
            </a:r>
            <a:r>
              <a:rPr lang="ru-RU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Як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розмітки</a:t>
            </a:r>
            <a:r>
              <a:rPr lang="ru-RU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Створіть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тегів</a:t>
            </a:r>
            <a:r>
              <a:rPr lang="ru-RU" dirty="0"/>
              <a:t> </a:t>
            </a:r>
            <a:r>
              <a:rPr lang="en-US" dirty="0"/>
              <a:t>HTML. </a:t>
            </a:r>
            <a:endParaRPr lang="uk-UA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невід’ємні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Чому при розробці макету сайту рекомендується використовувати спеціальний текст?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590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60642"/>
                </a:solidFill>
                <a:latin typeface="Century Gothic" panose="020B0502020202020204" pitchFamily="34" charset="0"/>
              </a:rPr>
              <a:t>Домашнє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3" y="1690688"/>
            <a:ext cx="5693920" cy="4351338"/>
          </a:xfrm>
        </p:spPr>
        <p:txBody>
          <a:bodyPr>
            <a:norm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Створіть файл index.html</a:t>
            </a:r>
          </a:p>
          <a:p>
            <a:r>
              <a:rPr lang="uk-UA" dirty="0">
                <a:latin typeface="Century Gothic" panose="020B0502020202020204" pitchFamily="34" charset="0"/>
              </a:rPr>
              <a:t>Наберіть послідовність команд наведену на малюнку.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6"/>
          <a:stretch/>
        </p:blipFill>
        <p:spPr>
          <a:xfrm>
            <a:off x="6286586" y="1980861"/>
            <a:ext cx="5382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8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09" y="635000"/>
            <a:ext cx="9278166" cy="5622925"/>
          </a:xfrm>
        </p:spPr>
        <p:txBody>
          <a:bodyPr>
            <a:normAutofit/>
          </a:bodyPr>
          <a:lstStyle/>
          <a:p>
            <a:pPr algn="just"/>
            <a:r>
              <a:rPr lang="uk-UA" sz="2600" b="1" dirty="0">
                <a:latin typeface="Century Gothic" panose="020B0502020202020204" pitchFamily="34" charset="0"/>
              </a:rPr>
              <a:t>Теги </a:t>
            </a:r>
            <a:r>
              <a:rPr lang="uk-UA" sz="2600" dirty="0">
                <a:latin typeface="Century Gothic" panose="020B0502020202020204" pitchFamily="34" charset="0"/>
              </a:rPr>
              <a:t>— команди мови HTML. </a:t>
            </a:r>
          </a:p>
          <a:p>
            <a:pPr algn="just"/>
            <a:r>
              <a:rPr lang="uk-UA" sz="2600" b="1" dirty="0">
                <a:latin typeface="Century Gothic" panose="020B0502020202020204" pitchFamily="34" charset="0"/>
              </a:rPr>
              <a:t>HTML-теги </a:t>
            </a:r>
            <a:r>
              <a:rPr lang="uk-UA" sz="2600" dirty="0">
                <a:latin typeface="Century Gothic" panose="020B0502020202020204" pitchFamily="34" charset="0"/>
              </a:rPr>
              <a:t>— це ключові слова або символи, які записуються в кутові дужки. Визначають, де починається та де закінчується HTML-елемент </a:t>
            </a:r>
          </a:p>
          <a:p>
            <a:pPr algn="just"/>
            <a:r>
              <a:rPr lang="uk-UA" sz="2600" dirty="0">
                <a:latin typeface="Century Gothic" panose="020B0502020202020204" pitchFamily="34" charset="0"/>
              </a:rPr>
              <a:t>Теги бувають двох видів: </a:t>
            </a:r>
            <a:r>
              <a:rPr lang="uk-UA" sz="2600" b="1" dirty="0">
                <a:latin typeface="Century Gothic" panose="020B0502020202020204" pitchFamily="34" charset="0"/>
              </a:rPr>
              <a:t>парні </a:t>
            </a:r>
            <a:r>
              <a:rPr lang="uk-UA" sz="2600" dirty="0">
                <a:latin typeface="Century Gothic" panose="020B0502020202020204" pitchFamily="34" charset="0"/>
              </a:rPr>
              <a:t>й</a:t>
            </a:r>
            <a:r>
              <a:rPr lang="uk-UA" sz="2600" b="1" dirty="0">
                <a:latin typeface="Century Gothic" panose="020B0502020202020204" pitchFamily="34" charset="0"/>
              </a:rPr>
              <a:t> непарні.</a:t>
            </a:r>
          </a:p>
          <a:p>
            <a:pPr algn="just"/>
            <a:r>
              <a:rPr lang="uk-UA" sz="2600" dirty="0">
                <a:latin typeface="Century Gothic" panose="020B0502020202020204" pitchFamily="34" charset="0"/>
              </a:rPr>
              <a:t> Парні теги складаються з відкриваючого і закриваючого тегів.  Непарний тег – лише відкриваючий.</a:t>
            </a:r>
          </a:p>
          <a:p>
            <a:pPr algn="just"/>
            <a:r>
              <a:rPr lang="uk-UA" sz="2600" dirty="0">
                <a:latin typeface="Century Gothic" panose="020B0502020202020204" pitchFamily="34" charset="0"/>
              </a:rPr>
              <a:t>Теги нечутливі до регістра (тобто </a:t>
            </a:r>
            <a:r>
              <a:rPr lang="uk-UA" sz="2600" dirty="0" err="1">
                <a:latin typeface="Century Gothic" panose="020B0502020202020204" pitchFamily="34" charset="0"/>
              </a:rPr>
              <a:t>регістронезалежні</a:t>
            </a:r>
            <a:r>
              <a:rPr lang="uk-UA" sz="2600" dirty="0">
                <a:latin typeface="Century Gothic" panose="020B0502020202020204" pitchFamily="34" charset="0"/>
              </a:rPr>
              <a:t>), тому можуть бути написані як великими, так і малими літерами. </a:t>
            </a:r>
          </a:p>
          <a:p>
            <a:pPr algn="just"/>
            <a:endParaRPr lang="ru-RU" sz="2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ÐµÐ³Ð¸ htm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68" y="3148601"/>
            <a:ext cx="2274823" cy="31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8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12" y="406179"/>
            <a:ext cx="5602596" cy="59088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	Більшість тегів мають додаткові властивості або характеристики – </a:t>
            </a:r>
            <a:r>
              <a:rPr lang="uk-UA" sz="2600" b="1" dirty="0">
                <a:latin typeface="Century Gothic" panose="020B0502020202020204" pitchFamily="34" charset="0"/>
              </a:rPr>
              <a:t>атрибути</a:t>
            </a:r>
            <a:r>
              <a:rPr lang="uk-UA" sz="2600" dirty="0">
                <a:latin typeface="Century Gothic" panose="020B0502020202020204" pitchFamily="34" charset="0"/>
              </a:rPr>
              <a:t> (латин. </a:t>
            </a:r>
            <a:r>
              <a:rPr lang="uk-UA" sz="2600" i="1" dirty="0" err="1">
                <a:latin typeface="Century Gothic" panose="020B0502020202020204" pitchFamily="34" charset="0"/>
              </a:rPr>
              <a:t>attribuo</a:t>
            </a:r>
            <a:r>
              <a:rPr lang="uk-UA" sz="2600" dirty="0">
                <a:latin typeface="Century Gothic" panose="020B0502020202020204" pitchFamily="34" charset="0"/>
              </a:rPr>
              <a:t> — надавати, наділяти), які складаються з пари «</a:t>
            </a:r>
            <a:r>
              <a:rPr lang="uk-UA" sz="2600" b="1" dirty="0">
                <a:latin typeface="Century Gothic" panose="020B0502020202020204" pitchFamily="34" charset="0"/>
              </a:rPr>
              <a:t>назва — значення</a:t>
            </a:r>
            <a:r>
              <a:rPr lang="uk-UA" sz="2600" dirty="0">
                <a:latin typeface="Century Gothic" panose="020B0502020202020204" pitchFamily="34" charset="0"/>
              </a:rPr>
              <a:t>», розділених між собою знаком рівності та записаних у відкриваючому тегу відразу після назви елемента. </a:t>
            </a:r>
          </a:p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	Значення атрибута має бути окреслене лапками (подвійними або одиничними). </a:t>
            </a:r>
            <a:r>
              <a:rPr lang="uk-UA" sz="2600" b="1" dirty="0">
                <a:latin typeface="Century Gothic" panose="020B0502020202020204" pitchFamily="34" charset="0"/>
              </a:rPr>
              <a:t>Атрибути записуються лише у відкриваючому тегу</a:t>
            </a:r>
            <a:r>
              <a:rPr lang="uk-UA" sz="2600" dirty="0">
                <a:latin typeface="Century Gothic" panose="020B0502020202020204" pitchFamily="34" charset="0"/>
              </a:rPr>
              <a:t>(!) </a:t>
            </a:r>
            <a:endParaRPr lang="ru-RU" sz="2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13" t="254" r="7057" b="-254"/>
          <a:stretch/>
        </p:blipFill>
        <p:spPr>
          <a:xfrm>
            <a:off x="5857179" y="1649633"/>
            <a:ext cx="6334821" cy="370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3703" y="67162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	Текстові документи, що містять розмітку мовою HTML (такі документи зазвичай мають розширення .</a:t>
            </a:r>
            <a:r>
              <a:rPr lang="uk-UA" sz="2600" dirty="0" err="1">
                <a:latin typeface="Century Gothic" panose="020B0502020202020204" pitchFamily="34" charset="0"/>
              </a:rPr>
              <a:t>html</a:t>
            </a:r>
            <a:r>
              <a:rPr lang="uk-UA" sz="2600" dirty="0">
                <a:latin typeface="Century Gothic" panose="020B0502020202020204" pitchFamily="34" charset="0"/>
              </a:rPr>
              <a:t> або .</a:t>
            </a:r>
            <a:r>
              <a:rPr lang="uk-UA" sz="2600" dirty="0" err="1">
                <a:latin typeface="Century Gothic" panose="020B0502020202020204" pitchFamily="34" charset="0"/>
              </a:rPr>
              <a:t>htm</a:t>
            </a:r>
            <a:r>
              <a:rPr lang="uk-UA" sz="2600" dirty="0">
                <a:latin typeface="Century Gothic" panose="020B0502020202020204" pitchFamily="34" charset="0"/>
              </a:rPr>
              <a:t>), опрацьовуються спеціальними застосунками, які відображають документ у його відформатованому вигляді.</a:t>
            </a:r>
          </a:p>
          <a:p>
            <a:pPr marL="0" indent="0" algn="just">
              <a:buNone/>
            </a:pPr>
            <a:r>
              <a:rPr lang="uk-UA" sz="2600" dirty="0">
                <a:latin typeface="Century Gothic" panose="020B0502020202020204" pitchFamily="34" charset="0"/>
              </a:rPr>
              <a:t>	Такі застосунки називаються </a:t>
            </a:r>
            <a:r>
              <a:rPr lang="uk-UA" sz="2600" b="1" dirty="0">
                <a:latin typeface="Century Gothic" panose="020B0502020202020204" pitchFamily="34" charset="0"/>
              </a:rPr>
              <a:t>браузерами</a:t>
            </a:r>
            <a:r>
              <a:rPr lang="uk-UA" sz="2600" dirty="0">
                <a:latin typeface="Century Gothic" panose="020B0502020202020204" pitchFamily="34" charset="0"/>
              </a:rPr>
              <a:t>. Пригадаємо, що </a:t>
            </a:r>
            <a:r>
              <a:rPr lang="uk-UA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браузером (веб-переглядачем)</a:t>
            </a:r>
            <a:r>
              <a:rPr lang="uk-UA" sz="2600" dirty="0">
                <a:latin typeface="Century Gothic" panose="020B0502020202020204" pitchFamily="34" charset="0"/>
              </a:rPr>
              <a:t> називають програмне забезпечення для комп’ютера або іншого електронного пристрою, під’єднаного до Інтернету, який дає змогу користувачеві взаємодіяти з текстом, малюнками або іншою інформацією на гіпертекстовій веб-сторінці. </a:t>
            </a:r>
            <a:endParaRPr lang="ru-RU" sz="2600" dirty="0">
              <a:latin typeface="Century Gothic" panose="020B0502020202020204" pitchFamily="34" charset="0"/>
            </a:endParaRPr>
          </a:p>
          <a:p>
            <a:endParaRPr lang="ru-RU" sz="2600" dirty="0">
              <a:latin typeface="Century Gothic" panose="020B0502020202020204" pitchFamily="34" charset="0"/>
            </a:endParaRPr>
          </a:p>
        </p:txBody>
      </p:sp>
      <p:sp>
        <p:nvSpPr>
          <p:cNvPr id="7" name="AutoShape 4" descr="Ð ÐµÐ·ÑÐ»ÑÑÐ°Ñ Ð¿Ð¾ÑÑÐºÑ Ð·Ð¾Ð±ÑÐ°Ð¶ÐµÐ½Ñ Ð·Ð° Ð·Ð°Ð¿Ð¸ÑÐ¾Ð¼ &quot;Ð±ÑÐ°ÑÐ·ÐµÑ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Ð±ÑÐ°ÑÐ·ÐµÑ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34" y="4712229"/>
            <a:ext cx="7620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066" y="1505114"/>
            <a:ext cx="105156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2600" dirty="0">
                <a:latin typeface="Century Gothic" panose="020B0502020202020204" pitchFamily="34" charset="0"/>
              </a:rPr>
              <a:t>За допомогою тегів браузер:</a:t>
            </a:r>
          </a:p>
          <a:p>
            <a:pPr algn="just">
              <a:lnSpc>
                <a:spcPct val="100000"/>
              </a:lnSpc>
            </a:pPr>
            <a:r>
              <a:rPr lang="uk-UA" sz="2600" dirty="0">
                <a:latin typeface="Century Gothic" panose="020B0502020202020204" pitchFamily="34" charset="0"/>
              </a:rPr>
              <a:t>розпізнає структуру документа,  </a:t>
            </a:r>
          </a:p>
          <a:p>
            <a:pPr algn="just">
              <a:lnSpc>
                <a:spcPct val="100000"/>
              </a:lnSpc>
            </a:pPr>
            <a:r>
              <a:rPr lang="uk-UA" sz="2600" dirty="0">
                <a:latin typeface="Century Gothic" panose="020B0502020202020204" pitchFamily="34" charset="0"/>
              </a:rPr>
              <a:t>використовує вбудовані в нього за замовчуванням правила про те, як відображати контент сторінки.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600" dirty="0">
                <a:latin typeface="Century Gothic" panose="020B0502020202020204" pitchFamily="34" charset="0"/>
              </a:rPr>
              <a:t>Без використання HTML-тегів браузер виведе невідформатований текст, без відступів, заголовків, абзаців тощо. </a:t>
            </a:r>
            <a:endParaRPr lang="ru-RU" sz="2600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¾ÑÐ¾Ð±ÑÐ°Ð¶ÐµÐ½Ð¸Ðµ Ð±ÑÐ°ÑÐ·ÐµÑÐ¾Ð¼ Ð³Ð¸Ð¿ÐµÑÑÐµÐºÑÑ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75" y="4233862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0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7064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060642"/>
                </a:solidFill>
                <a:latin typeface="Century Gothic" panose="020B0502020202020204" pitchFamily="34" charset="0"/>
              </a:rPr>
            </a:br>
            <a:br>
              <a:rPr lang="en-US" sz="4400" b="1" dirty="0">
                <a:solidFill>
                  <a:srgbClr val="060642"/>
                </a:solidFill>
                <a:latin typeface="Century Gothic" panose="020B0502020202020204" pitchFamily="34" charset="0"/>
              </a:rPr>
            </a:br>
            <a:r>
              <a:rPr lang="uk-UA" sz="4400" b="1" dirty="0">
                <a:solidFill>
                  <a:srgbClr val="060642"/>
                </a:solidFill>
                <a:latin typeface="Century Gothic" panose="020B0502020202020204" pitchFamily="34" charset="0"/>
              </a:rPr>
              <a:t>Структура сайту</a:t>
            </a:r>
            <a:endParaRPr lang="ru-RU" sz="4400" b="1" dirty="0">
              <a:solidFill>
                <a:srgbClr val="0606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html&quot;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13" y="2849824"/>
            <a:ext cx="762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6" y="1866569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600" dirty="0">
                <a:latin typeface="Century Gothic" panose="020B0502020202020204" pitchFamily="34" charset="0"/>
              </a:rPr>
              <a:t>Сторінка завжди починається з відкриваючого тегу &lt;</a:t>
            </a:r>
            <a:r>
              <a:rPr lang="uk-UA" sz="2600" b="1" dirty="0" err="1">
                <a:latin typeface="Century Gothic" panose="020B0502020202020204" pitchFamily="34" charset="0"/>
              </a:rPr>
              <a:t>html</a:t>
            </a:r>
            <a:r>
              <a:rPr lang="uk-UA" sz="2600" b="1" dirty="0">
                <a:latin typeface="Century Gothic" panose="020B0502020202020204" pitchFamily="34" charset="0"/>
              </a:rPr>
              <a:t>&gt;</a:t>
            </a:r>
            <a:r>
              <a:rPr lang="uk-UA" sz="2600" dirty="0">
                <a:latin typeface="Century Gothic" panose="020B0502020202020204" pitchFamily="34" charset="0"/>
              </a:rPr>
              <a:t> та закінчується закриваючим тегом </a:t>
            </a:r>
            <a:r>
              <a:rPr lang="uk-UA" sz="2600" b="1" dirty="0">
                <a:latin typeface="Century Gothic" panose="020B0502020202020204" pitchFamily="34" charset="0"/>
              </a:rPr>
              <a:t>&lt;/</a:t>
            </a:r>
            <a:r>
              <a:rPr lang="uk-UA" sz="2600" b="1" dirty="0" err="1">
                <a:latin typeface="Century Gothic" panose="020B0502020202020204" pitchFamily="34" charset="0"/>
              </a:rPr>
              <a:t>html</a:t>
            </a:r>
            <a:r>
              <a:rPr lang="uk-UA" sz="2600" b="1" dirty="0">
                <a:latin typeface="Century Gothic" panose="020B0502020202020204" pitchFamily="34" charset="0"/>
              </a:rPr>
              <a:t>&gt;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600" dirty="0">
                <a:latin typeface="Century Gothic" panose="020B0502020202020204" pitchFamily="34" charset="0"/>
              </a:rPr>
              <a:t>і складається з двох обов’язкових блоків — голови (</a:t>
            </a:r>
            <a:r>
              <a:rPr lang="uk-UA" sz="2600" b="1" dirty="0" err="1">
                <a:latin typeface="Century Gothic" panose="020B0502020202020204" pitchFamily="34" charset="0"/>
              </a:rPr>
              <a:t>head</a:t>
            </a:r>
            <a:r>
              <a:rPr lang="uk-UA" sz="2600" dirty="0">
                <a:latin typeface="Century Gothic" panose="020B0502020202020204" pitchFamily="34" charset="0"/>
              </a:rPr>
              <a:t>) та тіла (</a:t>
            </a:r>
            <a:r>
              <a:rPr lang="uk-UA" sz="2600" b="1" dirty="0" err="1">
                <a:latin typeface="Century Gothic" panose="020B0502020202020204" pitchFamily="34" charset="0"/>
              </a:rPr>
              <a:t>body</a:t>
            </a:r>
            <a:r>
              <a:rPr lang="uk-UA" sz="2600" dirty="0">
                <a:latin typeface="Century Gothic" panose="020B0502020202020204" pitchFamily="34" charset="0"/>
              </a:rPr>
              <a:t>), які записуються послідовно. </a:t>
            </a:r>
          </a:p>
        </p:txBody>
      </p:sp>
    </p:spTree>
    <p:extLst>
      <p:ext uri="{BB962C8B-B14F-4D97-AF65-F5344CB8AC3E}">
        <p14:creationId xmlns:p14="http://schemas.microsoft.com/office/powerpoint/2010/main" val="1760172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372</TotalTime>
  <Words>1219</Words>
  <Application>Microsoft Office PowerPoint</Application>
  <PresentationFormat>Широкоэкранный</PresentationFormat>
  <Paragraphs>99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Garamond</vt:lpstr>
      <vt:lpstr>Савон</vt:lpstr>
      <vt:lpstr>  Мова гіпертекстової розмітки Гіпертекстовий документ  та його елементи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Структура сайту</vt:lpstr>
      <vt:lpstr>Презентация PowerPoint</vt:lpstr>
      <vt:lpstr>Презентация PowerPoint</vt:lpstr>
      <vt:lpstr>Презентация PowerPoint</vt:lpstr>
      <vt:lpstr>Приклад запису блоку &lt;head&gt; </vt:lpstr>
      <vt:lpstr>Презентация PowerPoint</vt:lpstr>
      <vt:lpstr>Теги для роботи з заголовками</vt:lpstr>
      <vt:lpstr>Використання заголовків</vt:lpstr>
      <vt:lpstr>Презентация PowerPoint</vt:lpstr>
      <vt:lpstr>Теги для роботи зі списками</vt:lpstr>
      <vt:lpstr>Приклад нумерованого списку</vt:lpstr>
      <vt:lpstr>Приклад маркованого списку</vt:lpstr>
      <vt:lpstr>Теги для навігаційних посилань</vt:lpstr>
      <vt:lpstr>Приклад </vt:lpstr>
      <vt:lpstr>Елементи HTML5 </vt:lpstr>
      <vt:lpstr>Поміркуйте</vt:lpstr>
      <vt:lpstr>Цікаво</vt:lpstr>
      <vt:lpstr>Тім Бернерс Лі</vt:lpstr>
      <vt:lpstr>Цікаво</vt:lpstr>
      <vt:lpstr>Lorem Ipsum</vt:lpstr>
      <vt:lpstr>Презентация PowerPoint</vt:lpstr>
      <vt:lpstr>Цікаво</vt:lpstr>
      <vt:lpstr>   Обговорюємо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User</cp:lastModifiedBy>
  <cp:revision>34</cp:revision>
  <dcterms:created xsi:type="dcterms:W3CDTF">2019-07-24T11:39:25Z</dcterms:created>
  <dcterms:modified xsi:type="dcterms:W3CDTF">2022-06-23T17:27:05Z</dcterms:modified>
</cp:coreProperties>
</file>