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25"/>
  </p:notesMasterIdLst>
  <p:sldIdLst>
    <p:sldId id="256" r:id="rId2"/>
    <p:sldId id="273" r:id="rId3"/>
    <p:sldId id="284" r:id="rId4"/>
    <p:sldId id="276" r:id="rId5"/>
    <p:sldId id="277" r:id="rId6"/>
    <p:sldId id="278" r:id="rId7"/>
    <p:sldId id="279" r:id="rId8"/>
    <p:sldId id="272" r:id="rId9"/>
    <p:sldId id="266" r:id="rId10"/>
    <p:sldId id="280" r:id="rId11"/>
    <p:sldId id="281" r:id="rId12"/>
    <p:sldId id="282" r:id="rId13"/>
    <p:sldId id="270" r:id="rId14"/>
    <p:sldId id="268" r:id="rId15"/>
    <p:sldId id="269" r:id="rId16"/>
    <p:sldId id="271" r:id="rId17"/>
    <p:sldId id="260" r:id="rId18"/>
    <p:sldId id="264" r:id="rId19"/>
    <p:sldId id="263" r:id="rId20"/>
    <p:sldId id="265" r:id="rId21"/>
    <p:sldId id="274" r:id="rId22"/>
    <p:sldId id="275" r:id="rId23"/>
    <p:sldId id="262" r:id="rId2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аталія Городній" initials="НГ" lastIdx="1" clrIdx="0">
    <p:extLst>
      <p:ext uri="{19B8F6BF-5375-455C-9EA6-DF929625EA0E}">
        <p15:presenceInfo xmlns:p15="http://schemas.microsoft.com/office/powerpoint/2012/main" xmlns="" userId="e0f5e53bac57ddc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27EB2"/>
    <a:srgbClr val="0CE2F8"/>
    <a:srgbClr val="FF0066"/>
    <a:srgbClr val="FFFFFF"/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93602-4662-4B53-94F7-FBC8B14EFBB3}" type="datetimeFigureOut">
              <a:rPr lang="uk-UA" smtClean="0"/>
              <a:t>22.06.2022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BB655-7047-4640-BD62-94912640334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2182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BB655-7047-4640-BD62-949126403349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5168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BB655-7047-4640-BD62-949126403349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8704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5481DE-E2FB-4540-A419-DFF197117BAD}" type="datetimeFigureOut">
              <a:rPr lang="uk-UA" smtClean="0"/>
              <a:t>22.06.2022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E9EE8-DCAD-43B7-9EEC-A031085B73B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5481DE-E2FB-4540-A419-DFF197117BAD}" type="datetimeFigureOut">
              <a:rPr lang="uk-UA" smtClean="0"/>
              <a:t>22.06.2022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E9EE8-DCAD-43B7-9EEC-A031085B73B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5481DE-E2FB-4540-A419-DFF197117BAD}" type="datetimeFigureOut">
              <a:rPr lang="uk-UA" smtClean="0"/>
              <a:t>22.06.2022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E9EE8-DCAD-43B7-9EEC-A031085B73B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5481DE-E2FB-4540-A419-DFF197117BAD}" type="datetimeFigureOut">
              <a:rPr lang="uk-UA" smtClean="0"/>
              <a:t>22.06.2022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E9EE8-DCAD-43B7-9EEC-A031085B73B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5481DE-E2FB-4540-A419-DFF197117BAD}" type="datetimeFigureOut">
              <a:rPr lang="uk-UA" smtClean="0"/>
              <a:t>22.06.2022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E9EE8-DCAD-43B7-9EEC-A031085B73B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5481DE-E2FB-4540-A419-DFF197117BAD}" type="datetimeFigureOut">
              <a:rPr lang="uk-UA" smtClean="0"/>
              <a:t>22.06.2022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E9EE8-DCAD-43B7-9EEC-A031085B73B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5481DE-E2FB-4540-A419-DFF197117BAD}" type="datetimeFigureOut">
              <a:rPr lang="uk-UA" smtClean="0"/>
              <a:t>22.06.2022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E9EE8-DCAD-43B7-9EEC-A031085B73B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5481DE-E2FB-4540-A419-DFF197117BAD}" type="datetimeFigureOut">
              <a:rPr lang="uk-UA" smtClean="0"/>
              <a:t>22.06.2022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E9EE8-DCAD-43B7-9EEC-A031085B73B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5481DE-E2FB-4540-A419-DFF197117BAD}" type="datetimeFigureOut">
              <a:rPr lang="uk-UA" smtClean="0"/>
              <a:t>22.06.2022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E9EE8-DCAD-43B7-9EEC-A031085B73B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5481DE-E2FB-4540-A419-DFF197117BAD}" type="datetimeFigureOut">
              <a:rPr lang="uk-UA" smtClean="0"/>
              <a:t>22.06.2022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E9EE8-DCAD-43B7-9EEC-A031085B73B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5481DE-E2FB-4540-A419-DFF197117BAD}" type="datetimeFigureOut">
              <a:rPr lang="uk-UA" smtClean="0"/>
              <a:t>22.06.2022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E9EE8-DCAD-43B7-9EEC-A031085B73B4}" type="slidenum">
              <a:rPr lang="uk-UA" smtClean="0"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F5481DE-E2FB-4540-A419-DFF197117BAD}" type="datetimeFigureOut">
              <a:rPr lang="uk-UA" smtClean="0"/>
              <a:t>22.06.2022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37E9EE8-DCAD-43B7-9EEC-A031085B73B4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232" y="1399055"/>
            <a:ext cx="8361229" cy="2098226"/>
          </a:xfrm>
        </p:spPr>
        <p:txBody>
          <a:bodyPr/>
          <a:lstStyle/>
          <a:p>
            <a:r>
              <a:rPr lang="uk-UA" b="1" dirty="0" smtClean="0"/>
              <a:t>Брейн-ринг</a:t>
            </a:r>
            <a:br>
              <a:rPr lang="uk-UA" b="1" dirty="0" smtClean="0"/>
            </a:br>
            <a:r>
              <a:rPr lang="uk-UA" b="1" dirty="0" smtClean="0"/>
              <a:t>«У світі інформатики»</a:t>
            </a:r>
            <a:endParaRPr lang="uk-UA" dirty="0"/>
          </a:p>
        </p:txBody>
      </p:sp>
      <p:pic>
        <p:nvPicPr>
          <p:cNvPr id="3" name="Picture 2" descr="Підручник з інформатики для 2 класу - Ourboo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493" y="3548491"/>
            <a:ext cx="4643328" cy="238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247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zayma\Desktop\Без названия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348" y="1328741"/>
            <a:ext cx="9357017" cy="232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81359" y="4296871"/>
            <a:ext cx="5502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>
                <a:solidFill>
                  <a:schemeClr val="accent1"/>
                </a:solidFill>
              </a:rPr>
              <a:t>Клавіатура</a:t>
            </a:r>
            <a:r>
              <a:rPr lang="uk-UA" b="1" dirty="0" smtClean="0"/>
              <a:t> 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6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zayma\Desktop\1464480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319" y="1702489"/>
            <a:ext cx="6750635" cy="2675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86557" y="4895681"/>
            <a:ext cx="56239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>
                <a:solidFill>
                  <a:schemeClr val="accent1"/>
                </a:solidFill>
                <a:latin typeface="+mj-lt"/>
              </a:rPr>
              <a:t>Монітор</a:t>
            </a:r>
            <a:r>
              <a:rPr lang="uk-UA" sz="2800" b="1" dirty="0" smtClean="0">
                <a:solidFill>
                  <a:schemeClr val="accent1"/>
                </a:solidFill>
              </a:rPr>
              <a:t> 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230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zayma\Desktop\Без названи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896" y="848538"/>
            <a:ext cx="8236460" cy="3294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492347" y="4814761"/>
            <a:ext cx="5405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>
                <a:solidFill>
                  <a:schemeClr val="accent1"/>
                </a:solidFill>
              </a:rPr>
              <a:t>Графіка</a:t>
            </a:r>
            <a:endParaRPr lang="ru-RU" sz="4400" b="1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56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126" y="1957771"/>
            <a:ext cx="6651653" cy="1828800"/>
          </a:xfrm>
        </p:spPr>
        <p:txBody>
          <a:bodyPr>
            <a:noAutofit/>
          </a:bodyPr>
          <a:lstStyle/>
          <a:p>
            <a:r>
              <a:rPr lang="uk-UA" sz="9600" b="1" dirty="0" err="1" smtClean="0"/>
              <a:t>Філворд</a:t>
            </a:r>
            <a:endParaRPr lang="uk-UA" sz="9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0507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038463"/>
              </p:ext>
            </p:extLst>
          </p:nvPr>
        </p:nvGraphicFramePr>
        <p:xfrm>
          <a:off x="1911927" y="434116"/>
          <a:ext cx="8224112" cy="6027069"/>
        </p:xfrm>
        <a:graphic>
          <a:graphicData uri="http://schemas.openxmlformats.org/drawingml/2006/table">
            <a:tbl>
              <a:tblPr firstRow="1" firstCol="1" bandRow="1"/>
              <a:tblGrid>
                <a:gridCol w="480794">
                  <a:extLst>
                    <a:ext uri="{9D8B030D-6E8A-4147-A177-3AD203B41FA5}">
                      <a16:colId xmlns:a16="http://schemas.microsoft.com/office/drawing/2014/main" xmlns="" val="3939065542"/>
                    </a:ext>
                  </a:extLst>
                </a:gridCol>
                <a:gridCol w="506101">
                  <a:extLst>
                    <a:ext uri="{9D8B030D-6E8A-4147-A177-3AD203B41FA5}">
                      <a16:colId xmlns:a16="http://schemas.microsoft.com/office/drawing/2014/main" xmlns="" val="3897431990"/>
                    </a:ext>
                  </a:extLst>
                </a:gridCol>
                <a:gridCol w="480794">
                  <a:extLst>
                    <a:ext uri="{9D8B030D-6E8A-4147-A177-3AD203B41FA5}">
                      <a16:colId xmlns:a16="http://schemas.microsoft.com/office/drawing/2014/main" xmlns="" val="4090225642"/>
                    </a:ext>
                  </a:extLst>
                </a:gridCol>
                <a:gridCol w="506101">
                  <a:extLst>
                    <a:ext uri="{9D8B030D-6E8A-4147-A177-3AD203B41FA5}">
                      <a16:colId xmlns:a16="http://schemas.microsoft.com/office/drawing/2014/main" xmlns="" val="3323578440"/>
                    </a:ext>
                  </a:extLst>
                </a:gridCol>
                <a:gridCol w="480794">
                  <a:extLst>
                    <a:ext uri="{9D8B030D-6E8A-4147-A177-3AD203B41FA5}">
                      <a16:colId xmlns:a16="http://schemas.microsoft.com/office/drawing/2014/main" xmlns="" val="1867460907"/>
                    </a:ext>
                  </a:extLst>
                </a:gridCol>
                <a:gridCol w="480794">
                  <a:extLst>
                    <a:ext uri="{9D8B030D-6E8A-4147-A177-3AD203B41FA5}">
                      <a16:colId xmlns:a16="http://schemas.microsoft.com/office/drawing/2014/main" xmlns="" val="688255239"/>
                    </a:ext>
                  </a:extLst>
                </a:gridCol>
                <a:gridCol w="480794">
                  <a:extLst>
                    <a:ext uri="{9D8B030D-6E8A-4147-A177-3AD203B41FA5}">
                      <a16:colId xmlns:a16="http://schemas.microsoft.com/office/drawing/2014/main" xmlns="" val="305112867"/>
                    </a:ext>
                  </a:extLst>
                </a:gridCol>
                <a:gridCol w="480794">
                  <a:extLst>
                    <a:ext uri="{9D8B030D-6E8A-4147-A177-3AD203B41FA5}">
                      <a16:colId xmlns:a16="http://schemas.microsoft.com/office/drawing/2014/main" xmlns="" val="3126543987"/>
                    </a:ext>
                  </a:extLst>
                </a:gridCol>
                <a:gridCol w="480794">
                  <a:extLst>
                    <a:ext uri="{9D8B030D-6E8A-4147-A177-3AD203B41FA5}">
                      <a16:colId xmlns:a16="http://schemas.microsoft.com/office/drawing/2014/main" xmlns="" val="2423057456"/>
                    </a:ext>
                  </a:extLst>
                </a:gridCol>
                <a:gridCol w="480794">
                  <a:extLst>
                    <a:ext uri="{9D8B030D-6E8A-4147-A177-3AD203B41FA5}">
                      <a16:colId xmlns:a16="http://schemas.microsoft.com/office/drawing/2014/main" xmlns="" val="1711149968"/>
                    </a:ext>
                  </a:extLst>
                </a:gridCol>
                <a:gridCol w="480794">
                  <a:extLst>
                    <a:ext uri="{9D8B030D-6E8A-4147-A177-3AD203B41FA5}">
                      <a16:colId xmlns:a16="http://schemas.microsoft.com/office/drawing/2014/main" xmlns="" val="2402216373"/>
                    </a:ext>
                  </a:extLst>
                </a:gridCol>
                <a:gridCol w="480794">
                  <a:extLst>
                    <a:ext uri="{9D8B030D-6E8A-4147-A177-3AD203B41FA5}">
                      <a16:colId xmlns:a16="http://schemas.microsoft.com/office/drawing/2014/main" xmlns="" val="1355904920"/>
                    </a:ext>
                  </a:extLst>
                </a:gridCol>
                <a:gridCol w="480794">
                  <a:extLst>
                    <a:ext uri="{9D8B030D-6E8A-4147-A177-3AD203B41FA5}">
                      <a16:colId xmlns:a16="http://schemas.microsoft.com/office/drawing/2014/main" xmlns="" val="2184075918"/>
                    </a:ext>
                  </a:extLst>
                </a:gridCol>
                <a:gridCol w="480794">
                  <a:extLst>
                    <a:ext uri="{9D8B030D-6E8A-4147-A177-3AD203B41FA5}">
                      <a16:colId xmlns:a16="http://schemas.microsoft.com/office/drawing/2014/main" xmlns="" val="3664110109"/>
                    </a:ext>
                  </a:extLst>
                </a:gridCol>
                <a:gridCol w="480794">
                  <a:extLst>
                    <a:ext uri="{9D8B030D-6E8A-4147-A177-3AD203B41FA5}">
                      <a16:colId xmlns:a16="http://schemas.microsoft.com/office/drawing/2014/main" xmlns="" val="1163319868"/>
                    </a:ext>
                  </a:extLst>
                </a:gridCol>
                <a:gridCol w="480794">
                  <a:extLst>
                    <a:ext uri="{9D8B030D-6E8A-4147-A177-3AD203B41FA5}">
                      <a16:colId xmlns:a16="http://schemas.microsoft.com/office/drawing/2014/main" xmlns="" val="2906523669"/>
                    </a:ext>
                  </a:extLst>
                </a:gridCol>
                <a:gridCol w="480794">
                  <a:extLst>
                    <a:ext uri="{9D8B030D-6E8A-4147-A177-3AD203B41FA5}">
                      <a16:colId xmlns:a16="http://schemas.microsoft.com/office/drawing/2014/main" xmlns="" val="660386542"/>
                    </a:ext>
                  </a:extLst>
                </a:gridCol>
              </a:tblGrid>
              <a:tr h="352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й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ю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й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х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ь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й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2478690"/>
                  </a:ext>
                </a:extLst>
              </a:tr>
              <a:tr h="352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в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й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й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я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7946826"/>
                  </a:ext>
                </a:extLst>
              </a:tr>
              <a:tr h="352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г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є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г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ф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ф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ц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3946665"/>
                  </a:ext>
                </a:extLst>
              </a:tr>
              <a:tr h="352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н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ь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х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866974"/>
                  </a:ext>
                </a:extLst>
              </a:tr>
              <a:tr h="352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л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ф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ї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д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8614243"/>
                  </a:ext>
                </a:extLst>
              </a:tr>
              <a:tr h="352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л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г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щ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ц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7886431"/>
                  </a:ext>
                </a:extLst>
              </a:tr>
              <a:tr h="352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ь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ц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6831214"/>
                  </a:ext>
                </a:extLst>
              </a:tr>
              <a:tr h="352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ю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м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у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8572827"/>
                  </a:ext>
                </a:extLst>
              </a:tr>
              <a:tr h="352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ф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м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ф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л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314209"/>
                  </a:ext>
                </a:extLst>
              </a:tr>
              <a:tr h="352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л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й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ц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х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3335104"/>
                  </a:ext>
                </a:extLst>
              </a:tr>
              <a:tr h="352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я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л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н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г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9421399"/>
                  </a:ext>
                </a:extLst>
              </a:tr>
              <a:tr h="352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ф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л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ф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й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я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я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70469281"/>
                  </a:ext>
                </a:extLst>
              </a:tr>
              <a:tr h="352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я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я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840243"/>
                  </a:ext>
                </a:extLst>
              </a:tr>
              <a:tr h="352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щ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ф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й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й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я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7791813"/>
                  </a:ext>
                </a:extLst>
              </a:tr>
              <a:tr h="352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щ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ц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ц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я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0884100"/>
                  </a:ext>
                </a:extLst>
              </a:tr>
              <a:tr h="352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й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х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ї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й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ц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я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х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9756348"/>
                  </a:ext>
                </a:extLst>
              </a:tr>
              <a:tr h="3870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г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ф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г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ц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ї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ц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1449697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6891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431106"/>
              </p:ext>
            </p:extLst>
          </p:nvPr>
        </p:nvGraphicFramePr>
        <p:xfrm>
          <a:off x="1911927" y="434116"/>
          <a:ext cx="8275870" cy="6035697"/>
        </p:xfrm>
        <a:graphic>
          <a:graphicData uri="http://schemas.openxmlformats.org/drawingml/2006/table">
            <a:tbl>
              <a:tblPr firstRow="1" firstCol="1" bandRow="1"/>
              <a:tblGrid>
                <a:gridCol w="483820">
                  <a:extLst>
                    <a:ext uri="{9D8B030D-6E8A-4147-A177-3AD203B41FA5}">
                      <a16:colId xmlns:a16="http://schemas.microsoft.com/office/drawing/2014/main" xmlns="" val="3939065542"/>
                    </a:ext>
                  </a:extLst>
                </a:gridCol>
                <a:gridCol w="509285">
                  <a:extLst>
                    <a:ext uri="{9D8B030D-6E8A-4147-A177-3AD203B41FA5}">
                      <a16:colId xmlns:a16="http://schemas.microsoft.com/office/drawing/2014/main" xmlns="" val="3897431990"/>
                    </a:ext>
                  </a:extLst>
                </a:gridCol>
                <a:gridCol w="483820">
                  <a:extLst>
                    <a:ext uri="{9D8B030D-6E8A-4147-A177-3AD203B41FA5}">
                      <a16:colId xmlns:a16="http://schemas.microsoft.com/office/drawing/2014/main" xmlns="" val="4090225642"/>
                    </a:ext>
                  </a:extLst>
                </a:gridCol>
                <a:gridCol w="509285">
                  <a:extLst>
                    <a:ext uri="{9D8B030D-6E8A-4147-A177-3AD203B41FA5}">
                      <a16:colId xmlns:a16="http://schemas.microsoft.com/office/drawing/2014/main" xmlns="" val="3323578440"/>
                    </a:ext>
                  </a:extLst>
                </a:gridCol>
                <a:gridCol w="483820">
                  <a:extLst>
                    <a:ext uri="{9D8B030D-6E8A-4147-A177-3AD203B41FA5}">
                      <a16:colId xmlns:a16="http://schemas.microsoft.com/office/drawing/2014/main" xmlns="" val="1867460907"/>
                    </a:ext>
                  </a:extLst>
                </a:gridCol>
                <a:gridCol w="483820">
                  <a:extLst>
                    <a:ext uri="{9D8B030D-6E8A-4147-A177-3AD203B41FA5}">
                      <a16:colId xmlns:a16="http://schemas.microsoft.com/office/drawing/2014/main" xmlns="" val="688255239"/>
                    </a:ext>
                  </a:extLst>
                </a:gridCol>
                <a:gridCol w="483820">
                  <a:extLst>
                    <a:ext uri="{9D8B030D-6E8A-4147-A177-3AD203B41FA5}">
                      <a16:colId xmlns:a16="http://schemas.microsoft.com/office/drawing/2014/main" xmlns="" val="305112867"/>
                    </a:ext>
                  </a:extLst>
                </a:gridCol>
                <a:gridCol w="483820">
                  <a:extLst>
                    <a:ext uri="{9D8B030D-6E8A-4147-A177-3AD203B41FA5}">
                      <a16:colId xmlns:a16="http://schemas.microsoft.com/office/drawing/2014/main" xmlns="" val="3126543987"/>
                    </a:ext>
                  </a:extLst>
                </a:gridCol>
                <a:gridCol w="483820">
                  <a:extLst>
                    <a:ext uri="{9D8B030D-6E8A-4147-A177-3AD203B41FA5}">
                      <a16:colId xmlns:a16="http://schemas.microsoft.com/office/drawing/2014/main" xmlns="" val="2423057456"/>
                    </a:ext>
                  </a:extLst>
                </a:gridCol>
                <a:gridCol w="483820">
                  <a:extLst>
                    <a:ext uri="{9D8B030D-6E8A-4147-A177-3AD203B41FA5}">
                      <a16:colId xmlns:a16="http://schemas.microsoft.com/office/drawing/2014/main" xmlns="" val="1711149968"/>
                    </a:ext>
                  </a:extLst>
                </a:gridCol>
                <a:gridCol w="483820">
                  <a:extLst>
                    <a:ext uri="{9D8B030D-6E8A-4147-A177-3AD203B41FA5}">
                      <a16:colId xmlns:a16="http://schemas.microsoft.com/office/drawing/2014/main" xmlns="" val="2402216373"/>
                    </a:ext>
                  </a:extLst>
                </a:gridCol>
                <a:gridCol w="483820">
                  <a:extLst>
                    <a:ext uri="{9D8B030D-6E8A-4147-A177-3AD203B41FA5}">
                      <a16:colId xmlns:a16="http://schemas.microsoft.com/office/drawing/2014/main" xmlns="" val="1355904920"/>
                    </a:ext>
                  </a:extLst>
                </a:gridCol>
                <a:gridCol w="483820">
                  <a:extLst>
                    <a:ext uri="{9D8B030D-6E8A-4147-A177-3AD203B41FA5}">
                      <a16:colId xmlns:a16="http://schemas.microsoft.com/office/drawing/2014/main" xmlns="" val="2184075918"/>
                    </a:ext>
                  </a:extLst>
                </a:gridCol>
                <a:gridCol w="483820">
                  <a:extLst>
                    <a:ext uri="{9D8B030D-6E8A-4147-A177-3AD203B41FA5}">
                      <a16:colId xmlns:a16="http://schemas.microsoft.com/office/drawing/2014/main" xmlns="" val="3664110109"/>
                    </a:ext>
                  </a:extLst>
                </a:gridCol>
                <a:gridCol w="483820">
                  <a:extLst>
                    <a:ext uri="{9D8B030D-6E8A-4147-A177-3AD203B41FA5}">
                      <a16:colId xmlns:a16="http://schemas.microsoft.com/office/drawing/2014/main" xmlns="" val="1163319868"/>
                    </a:ext>
                  </a:extLst>
                </a:gridCol>
                <a:gridCol w="483820">
                  <a:extLst>
                    <a:ext uri="{9D8B030D-6E8A-4147-A177-3AD203B41FA5}">
                      <a16:colId xmlns:a16="http://schemas.microsoft.com/office/drawing/2014/main" xmlns="" val="2906523669"/>
                    </a:ext>
                  </a:extLst>
                </a:gridCol>
                <a:gridCol w="483820">
                  <a:extLst>
                    <a:ext uri="{9D8B030D-6E8A-4147-A177-3AD203B41FA5}">
                      <a16:colId xmlns:a16="http://schemas.microsoft.com/office/drawing/2014/main" xmlns="" val="660386542"/>
                    </a:ext>
                  </a:extLst>
                </a:gridCol>
              </a:tblGrid>
              <a:tr h="355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й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ю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й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х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ь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й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2478690"/>
                  </a:ext>
                </a:extLst>
              </a:tr>
              <a:tr h="355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в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й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й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я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7946826"/>
                  </a:ext>
                </a:extLst>
              </a:tr>
              <a:tr h="355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г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є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г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ф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ф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ц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3946665"/>
                  </a:ext>
                </a:extLst>
              </a:tr>
              <a:tr h="355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E2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н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ь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х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866974"/>
                  </a:ext>
                </a:extLst>
              </a:tr>
              <a:tr h="355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E2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л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ф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ї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д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8614243"/>
                  </a:ext>
                </a:extLst>
              </a:tr>
              <a:tr h="355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E2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л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г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щ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ц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7886431"/>
                  </a:ext>
                </a:extLst>
              </a:tr>
              <a:tr h="355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E2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ь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ц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6831214"/>
                  </a:ext>
                </a:extLst>
              </a:tr>
              <a:tr h="355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E2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ю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м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у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8572827"/>
                  </a:ext>
                </a:extLst>
              </a:tr>
              <a:tr h="355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E2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ф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м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ф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л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314209"/>
                  </a:ext>
                </a:extLst>
              </a:tr>
              <a:tr h="355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E2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л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й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ц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х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3335104"/>
                  </a:ext>
                </a:extLst>
              </a:tr>
              <a:tr h="355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я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л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н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г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9421399"/>
                  </a:ext>
                </a:extLst>
              </a:tr>
              <a:tr h="355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ф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л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ф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й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я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я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70469281"/>
                  </a:ext>
                </a:extLst>
              </a:tr>
              <a:tr h="355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я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я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840243"/>
                  </a:ext>
                </a:extLst>
              </a:tr>
              <a:tr h="355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щ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ф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й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й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я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7791813"/>
                  </a:ext>
                </a:extLst>
              </a:tr>
              <a:tr h="355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щ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ц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ц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я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0884100"/>
                  </a:ext>
                </a:extLst>
              </a:tr>
              <a:tr h="355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й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х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ї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й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ц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я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х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9756348"/>
                  </a:ext>
                </a:extLst>
              </a:tr>
              <a:tr h="355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г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7EB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7EB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7EB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ф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7EB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і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7EB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7EB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7EB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г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ц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ї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ц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1449697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279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181" y="1735896"/>
            <a:ext cx="9796829" cy="2098226"/>
          </a:xfrm>
        </p:spPr>
        <p:txBody>
          <a:bodyPr>
            <a:noAutofit/>
          </a:bodyPr>
          <a:lstStyle/>
          <a:p>
            <a:r>
              <a:rPr lang="uk-UA" sz="9600" b="1" dirty="0" smtClean="0">
                <a:solidFill>
                  <a:schemeClr val="accent1"/>
                </a:solidFill>
              </a:rPr>
              <a:t>Фольклор</a:t>
            </a:r>
            <a:endParaRPr lang="uk-UA" sz="9600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5523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48454" y="372234"/>
            <a:ext cx="5157787" cy="823912"/>
          </a:xfrm>
        </p:spPr>
        <p:txBody>
          <a:bodyPr/>
          <a:lstStyle/>
          <a:p>
            <a:r>
              <a:rPr lang="uk-UA" dirty="0"/>
              <a:t>Команда «0»</a:t>
            </a:r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7008812" y="347958"/>
            <a:ext cx="5183188" cy="823912"/>
          </a:xfrm>
        </p:spPr>
        <p:txBody>
          <a:bodyPr/>
          <a:lstStyle/>
          <a:p>
            <a:r>
              <a:rPr lang="uk-UA" dirty="0" smtClean="0"/>
              <a:t>Команда </a:t>
            </a:r>
            <a:r>
              <a:rPr lang="uk-UA" dirty="0" smtClean="0"/>
              <a:t>«1»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591572" y="825389"/>
            <a:ext cx="5387113" cy="508179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solidFill>
                  <a:schemeClr val="tx1"/>
                </a:solidFill>
              </a:rPr>
              <a:t>Вінчестер — дзеркало душі користувача. 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solidFill>
                  <a:schemeClr val="tx1"/>
                </a:solidFill>
              </a:rPr>
              <a:t>Комп'ютер </a:t>
            </a:r>
            <a:r>
              <a:rPr lang="uk-UA" sz="2800" dirty="0">
                <a:solidFill>
                  <a:schemeClr val="tx1"/>
                </a:solidFill>
              </a:rPr>
              <a:t>пам'яттю не </a:t>
            </a:r>
            <a:r>
              <a:rPr lang="uk-UA" sz="2800" dirty="0" smtClean="0">
                <a:solidFill>
                  <a:schemeClr val="tx1"/>
                </a:solidFill>
              </a:rPr>
              <a:t>зіпсуєш.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solidFill>
                  <a:schemeClr val="tx1"/>
                </a:solidFill>
              </a:rPr>
              <a:t>Дарованому </a:t>
            </a:r>
            <a:r>
              <a:rPr lang="uk-UA" sz="2800" dirty="0">
                <a:solidFill>
                  <a:schemeClr val="tx1"/>
                </a:solidFill>
              </a:rPr>
              <a:t>комп'ютеру в системний блок не </a:t>
            </a:r>
            <a:r>
              <a:rPr lang="uk-UA" sz="2800" dirty="0" smtClean="0">
                <a:solidFill>
                  <a:schemeClr val="tx1"/>
                </a:solidFill>
              </a:rPr>
              <a:t>заглядають.  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solidFill>
                  <a:schemeClr val="tx1"/>
                </a:solidFill>
              </a:rPr>
              <a:t>Не все то </a:t>
            </a:r>
            <a:r>
              <a:rPr lang="uk-UA" sz="2800" dirty="0">
                <a:solidFill>
                  <a:schemeClr val="tx1"/>
                </a:solidFill>
              </a:rPr>
              <a:t>WINDOWS, що </a:t>
            </a:r>
            <a:r>
              <a:rPr lang="uk-UA" sz="2800" dirty="0" smtClean="0">
                <a:solidFill>
                  <a:schemeClr val="tx1"/>
                </a:solidFill>
              </a:rPr>
              <a:t>висить.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solidFill>
                  <a:schemeClr val="tx1"/>
                </a:solidFill>
              </a:rPr>
              <a:t>Провідник </a:t>
            </a:r>
            <a:r>
              <a:rPr lang="uk-UA" sz="2800" dirty="0">
                <a:solidFill>
                  <a:schemeClr val="tx1"/>
                </a:solidFill>
              </a:rPr>
              <a:t>до файлу доведе.  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989321" y="969568"/>
            <a:ext cx="5857442" cy="514801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solidFill>
                  <a:schemeClr val="tx1"/>
                </a:solidFill>
              </a:rPr>
              <a:t>Вірусів боятися — в Інтернет не ходити.  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solidFill>
                  <a:schemeClr val="tx1"/>
                </a:solidFill>
              </a:rPr>
              <a:t>Не </a:t>
            </a:r>
            <a:r>
              <a:rPr lang="uk-UA" sz="2800" dirty="0">
                <a:solidFill>
                  <a:schemeClr val="tx1"/>
                </a:solidFill>
              </a:rPr>
              <a:t>ідентифікатор красить файл, а файл — ідентифікатор.  </a:t>
            </a:r>
            <a:endParaRPr lang="uk-UA" sz="28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solidFill>
                  <a:schemeClr val="tx1"/>
                </a:solidFill>
              </a:rPr>
              <a:t>Що </a:t>
            </a:r>
            <a:r>
              <a:rPr lang="uk-UA" sz="2800" dirty="0">
                <a:solidFill>
                  <a:schemeClr val="tx1"/>
                </a:solidFill>
              </a:rPr>
              <a:t>з Корзини видалене, то пропало.  </a:t>
            </a:r>
            <a:endParaRPr lang="uk-UA" sz="28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solidFill>
                  <a:schemeClr val="tx1"/>
                </a:solidFill>
              </a:rPr>
              <a:t>Сім раз перевірь, а один раз відправ листа.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solidFill>
                  <a:schemeClr val="tx1"/>
                </a:solidFill>
              </a:rPr>
              <a:t>Антивірусна </a:t>
            </a:r>
            <a:r>
              <a:rPr lang="uk-UA" sz="2800" dirty="0">
                <a:solidFill>
                  <a:schemeClr val="tx1"/>
                </a:solidFill>
              </a:rPr>
              <a:t>програма — запорука здоров'я комп'ютера.  </a:t>
            </a:r>
            <a:endParaRPr lang="uk-UA" sz="2800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8507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8842" y="2700975"/>
            <a:ext cx="8361229" cy="2098226"/>
          </a:xfrm>
        </p:spPr>
        <p:txBody>
          <a:bodyPr>
            <a:noAutofit/>
          </a:bodyPr>
          <a:lstStyle/>
          <a:p>
            <a:r>
              <a:rPr lang="uk-UA" sz="9600" b="1" dirty="0" smtClean="0"/>
              <a:t>Згадуємо алгоритми</a:t>
            </a:r>
            <a:endParaRPr lang="uk-UA" sz="9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73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https://naurok-test2.nyc3.digitaloceanspaces.com/uploads/test/85456/1028020/903272_162141521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378" y="1528618"/>
            <a:ext cx="5516178" cy="4935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https://naurok-test2.nyc3.digitaloceanspaces.com/uploads/test/85456/1028020/637086_162141517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827" y="1626498"/>
            <a:ext cx="3086573" cy="4465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229903" y="549280"/>
            <a:ext cx="8557151" cy="107721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Roboto"/>
              </a:rPr>
              <a:t>На скільки кроків переміститься виконавець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Roboto"/>
              </a:rPr>
              <a:t> в результаті виконання даної програми?</a:t>
            </a:r>
            <a:endParaRPr kumimoji="0" lang="uk-UA" alt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9578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89746" y="-77290"/>
            <a:ext cx="8361229" cy="2098226"/>
          </a:xfrm>
        </p:spPr>
        <p:txBody>
          <a:bodyPr/>
          <a:lstStyle/>
          <a:p>
            <a:r>
              <a:rPr lang="uk-UA" dirty="0" smtClean="0"/>
              <a:t>Правила гри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342" y="2020936"/>
            <a:ext cx="9595222" cy="3294266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uk-UA" sz="2800" dirty="0" smtClean="0"/>
              <a:t>Поважати один одного і не перебивати!</a:t>
            </a:r>
          </a:p>
          <a:p>
            <a:pPr marL="457200" indent="-457200" algn="l">
              <a:buAutoNum type="arabicPeriod"/>
            </a:pPr>
            <a:r>
              <a:rPr lang="uk-UA" sz="2800" dirty="0" smtClean="0"/>
              <a:t>Чітко виконувати вказівки вчителя.</a:t>
            </a:r>
          </a:p>
          <a:p>
            <a:pPr marL="457200" indent="-457200" algn="l">
              <a:buAutoNum type="arabicPeriod"/>
            </a:pPr>
            <a:r>
              <a:rPr lang="uk-UA" sz="2800" dirty="0" smtClean="0"/>
              <a:t>Швидко виконувати завдання.</a:t>
            </a:r>
          </a:p>
          <a:p>
            <a:pPr marL="457200" indent="-457200" algn="l">
              <a:buAutoNum type="arabicPeriod"/>
            </a:pPr>
            <a:r>
              <a:rPr lang="uk-UA" sz="2800" dirty="0" smtClean="0"/>
              <a:t>Кількість балів за раунд буде називати ведучий.</a:t>
            </a:r>
          </a:p>
          <a:p>
            <a:pPr marL="457200" indent="-457200" algn="l">
              <a:buAutoNum type="arabicPeriod"/>
            </a:pPr>
            <a:r>
              <a:rPr lang="uk-UA" sz="2800" dirty="0" smtClean="0"/>
              <a:t>Журі ведуть записи по грі і в кінці визначать переможців.</a:t>
            </a:r>
            <a:endParaRPr lang="uk-U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550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 descr="https://naurok-test2.nyc3.digitaloceanspaces.com/uploads/test/85456/1028020/745777_162141516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236" y="1505526"/>
            <a:ext cx="4680329" cy="4996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01455" y="446584"/>
            <a:ext cx="7624203" cy="95410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Roboto"/>
              </a:rPr>
              <a:t>На скільки кроків переміститься виконавець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Roboto"/>
              </a:rPr>
              <a:t>в результаті виконання програми?</a:t>
            </a:r>
            <a:endParaRPr kumimoji="0" lang="uk-UA" alt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172" name="Picture 4" descr="https://naurok-test2.nyc3.digitaloceanspaces.com/uploads/test/85456/1028020/592282_162141522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446" y="1505525"/>
            <a:ext cx="4518911" cy="4996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9282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75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75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75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75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75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205498" y="3058287"/>
            <a:ext cx="10363200" cy="1828800"/>
          </a:xfrm>
        </p:spPr>
        <p:txBody>
          <a:bodyPr>
            <a:noAutofit/>
          </a:bodyPr>
          <a:lstStyle/>
          <a:p>
            <a:r>
              <a:rPr lang="uk-UA" sz="9600" dirty="0" smtClean="0"/>
              <a:t>Конкурс Капітанів</a:t>
            </a:r>
            <a:endParaRPr lang="uk-UA" sz="9600" dirty="0"/>
          </a:p>
        </p:txBody>
      </p:sp>
      <p:sp>
        <p:nvSpPr>
          <p:cNvPr id="3" name="TextBox 2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5731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0979" y="-218484"/>
            <a:ext cx="9601200" cy="1485900"/>
          </a:xfrm>
        </p:spPr>
        <p:txBody>
          <a:bodyPr>
            <a:normAutofit/>
          </a:bodyPr>
          <a:lstStyle/>
          <a:p>
            <a:r>
              <a:rPr lang="uk-UA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Доповни слова</a:t>
            </a:r>
            <a:endParaRPr lang="uk-UA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40585" y="1408544"/>
            <a:ext cx="4936836" cy="51492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/>
              <a:t>	</a:t>
            </a:r>
            <a:r>
              <a:rPr lang="uk-UA" sz="2800" b="1" dirty="0"/>
              <a:t>Команда «0»</a:t>
            </a:r>
          </a:p>
          <a:p>
            <a:r>
              <a:rPr lang="ru-RU" sz="2800" b="1" dirty="0" smtClean="0"/>
              <a:t>1.Операційна</a:t>
            </a:r>
            <a:r>
              <a:rPr lang="ru-RU" sz="2800" b="1" dirty="0"/>
              <a:t>... </a:t>
            </a:r>
            <a:endParaRPr lang="uk-UA" sz="2800" b="1" dirty="0"/>
          </a:p>
          <a:p>
            <a:r>
              <a:rPr lang="ru-RU" sz="2800" b="1" dirty="0" smtClean="0"/>
              <a:t>2.Материнська</a:t>
            </a:r>
            <a:r>
              <a:rPr lang="ru-RU" sz="2800" b="1" dirty="0"/>
              <a:t>... </a:t>
            </a:r>
            <a:endParaRPr lang="uk-UA" sz="2800" b="1" dirty="0"/>
          </a:p>
          <a:p>
            <a:r>
              <a:rPr lang="ru-RU" sz="2800" b="1" dirty="0" smtClean="0"/>
              <a:t>3.Компакт-</a:t>
            </a:r>
            <a:r>
              <a:rPr lang="ru-RU" sz="2800" b="1" dirty="0"/>
              <a:t>... </a:t>
            </a:r>
            <a:r>
              <a:rPr lang="ru-RU" sz="2800" b="1" dirty="0" smtClean="0"/>
              <a:t> </a:t>
            </a:r>
            <a:endParaRPr lang="uk-UA" sz="2800" b="1" dirty="0"/>
          </a:p>
          <a:p>
            <a:r>
              <a:rPr lang="ru-RU" sz="2800" b="1" dirty="0" smtClean="0"/>
              <a:t>4.WЕВ-</a:t>
            </a:r>
            <a:r>
              <a:rPr lang="ru-RU" sz="2800" b="1" dirty="0"/>
              <a:t>... </a:t>
            </a:r>
            <a:r>
              <a:rPr lang="ru-RU" sz="2800" b="1" dirty="0" smtClean="0"/>
              <a:t> </a:t>
            </a:r>
            <a:endParaRPr lang="uk-UA" sz="2800" b="1" dirty="0"/>
          </a:p>
          <a:p>
            <a:r>
              <a:rPr lang="ru-RU" sz="2800" b="1" dirty="0" smtClean="0"/>
              <a:t>5.Властивості</a:t>
            </a:r>
            <a:r>
              <a:rPr lang="ru-RU" sz="2800" b="1" dirty="0"/>
              <a:t>... </a:t>
            </a:r>
            <a:endParaRPr lang="ru-RU" sz="2800" b="1" dirty="0" smtClean="0"/>
          </a:p>
          <a:p>
            <a:r>
              <a:rPr lang="ru-RU" sz="2800" b="1" dirty="0" smtClean="0"/>
              <a:t>6.Текстовий</a:t>
            </a:r>
            <a:r>
              <a:rPr lang="ru-RU" sz="2800" b="1" dirty="0"/>
              <a:t>... </a:t>
            </a:r>
            <a:r>
              <a:rPr lang="ru-RU" sz="2800" b="1" dirty="0" smtClean="0"/>
              <a:t> </a:t>
            </a:r>
            <a:endParaRPr lang="uk-UA" sz="2800" b="1" dirty="0"/>
          </a:p>
          <a:p>
            <a:r>
              <a:rPr lang="ru-RU" sz="2800" b="1" dirty="0" smtClean="0"/>
              <a:t>7.Робочий</a:t>
            </a:r>
            <a:r>
              <a:rPr lang="ru-RU" sz="2800" b="1" dirty="0"/>
              <a:t>... </a:t>
            </a:r>
            <a:r>
              <a:rPr lang="ru-RU" sz="2800" b="1" dirty="0" smtClean="0"/>
              <a:t> </a:t>
            </a:r>
            <a:endParaRPr lang="uk-UA" sz="2800" b="1" dirty="0"/>
          </a:p>
          <a:p>
            <a:r>
              <a:rPr lang="ru-RU" sz="2800" b="1" dirty="0" smtClean="0"/>
              <a:t>8.Права</a:t>
            </a:r>
            <a:r>
              <a:rPr lang="ru-RU" sz="2800" b="1" dirty="0"/>
              <a:t>... </a:t>
            </a:r>
            <a:endParaRPr lang="uk-UA" sz="28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62124" y="1408544"/>
            <a:ext cx="5672518" cy="35814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 smtClean="0"/>
              <a:t>	</a:t>
            </a:r>
            <a:r>
              <a:rPr lang="uk-UA" sz="2800" b="1" dirty="0"/>
              <a:t>Команда </a:t>
            </a:r>
            <a:r>
              <a:rPr lang="uk-UA" sz="2800" b="1" dirty="0" smtClean="0"/>
              <a:t>«1»</a:t>
            </a:r>
            <a:endParaRPr lang="uk-UA" sz="2800" b="1" dirty="0"/>
          </a:p>
          <a:p>
            <a:r>
              <a:rPr lang="ru-RU" sz="2800" b="1" dirty="0" smtClean="0"/>
              <a:t>1.Всесвітнє </a:t>
            </a:r>
            <a:r>
              <a:rPr lang="ru-RU" sz="2800" b="1" dirty="0" err="1" smtClean="0"/>
              <a:t>павутиння</a:t>
            </a:r>
            <a:r>
              <a:rPr lang="ru-RU" sz="2800" b="1" dirty="0"/>
              <a:t>... </a:t>
            </a:r>
          </a:p>
          <a:p>
            <a:r>
              <a:rPr lang="ru-RU" sz="2800" b="1" dirty="0" smtClean="0"/>
              <a:t>2.Системний</a:t>
            </a:r>
            <a:r>
              <a:rPr lang="ru-RU" sz="2800" b="1" dirty="0" smtClean="0"/>
              <a:t>...</a:t>
            </a:r>
            <a:endParaRPr lang="uk-UA" sz="2800" b="1" dirty="0"/>
          </a:p>
          <a:p>
            <a:r>
              <a:rPr lang="ru-RU" sz="2800" b="1" dirty="0" smtClean="0"/>
              <a:t>3.Графічний </a:t>
            </a:r>
            <a:r>
              <a:rPr lang="ru-RU" sz="2800" b="1" dirty="0"/>
              <a:t>... </a:t>
            </a:r>
            <a:r>
              <a:rPr lang="ru-RU" sz="2800" b="1" dirty="0" smtClean="0"/>
              <a:t> </a:t>
            </a:r>
            <a:endParaRPr lang="uk-UA" sz="2800" b="1" dirty="0"/>
          </a:p>
          <a:p>
            <a:r>
              <a:rPr lang="ru-RU" sz="2800" b="1" dirty="0" smtClean="0"/>
              <a:t>4.Жорсткий</a:t>
            </a:r>
            <a:r>
              <a:rPr lang="ru-RU" sz="2800" b="1" dirty="0"/>
              <a:t>... </a:t>
            </a:r>
            <a:endParaRPr lang="uk-UA" sz="2800" b="1" dirty="0"/>
          </a:p>
          <a:p>
            <a:r>
              <a:rPr lang="ru-RU" sz="2800" b="1" dirty="0" smtClean="0"/>
              <a:t>5.Електронна</a:t>
            </a:r>
            <a:r>
              <a:rPr lang="ru-RU" sz="2800" b="1" dirty="0"/>
              <a:t>... </a:t>
            </a:r>
            <a:endParaRPr lang="uk-UA" sz="2800" b="1" dirty="0"/>
          </a:p>
          <a:p>
            <a:r>
              <a:rPr lang="ru-RU" sz="2800" b="1" dirty="0" smtClean="0"/>
              <a:t>6.Панель</a:t>
            </a:r>
            <a:r>
              <a:rPr lang="ru-RU" sz="2800" b="1" dirty="0"/>
              <a:t>... </a:t>
            </a:r>
            <a:r>
              <a:rPr lang="ru-RU" sz="2800" b="1" dirty="0" smtClean="0"/>
              <a:t> </a:t>
            </a:r>
            <a:endParaRPr lang="uk-UA" sz="2800" b="1" dirty="0"/>
          </a:p>
          <a:p>
            <a:r>
              <a:rPr lang="ru-RU" sz="2800" b="1" dirty="0" smtClean="0"/>
              <a:t>7.Пошуковий</a:t>
            </a:r>
            <a:r>
              <a:rPr lang="ru-RU" sz="2800" b="1" dirty="0"/>
              <a:t>... </a:t>
            </a:r>
            <a:r>
              <a:rPr lang="ru-RU" sz="2800" b="1" dirty="0" smtClean="0"/>
              <a:t> </a:t>
            </a:r>
            <a:endParaRPr lang="uk-UA" sz="2800" b="1" dirty="0"/>
          </a:p>
          <a:p>
            <a:r>
              <a:rPr lang="ru-RU" sz="2800" b="1" dirty="0" smtClean="0"/>
              <a:t>8.Оперативна</a:t>
            </a:r>
            <a:r>
              <a:rPr lang="ru-RU" sz="2800" b="1" dirty="0"/>
              <a:t>... </a:t>
            </a:r>
            <a:endParaRPr lang="uk-UA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91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529179" y="1860666"/>
            <a:ext cx="10363200" cy="1828800"/>
          </a:xfrm>
        </p:spPr>
        <p:txBody>
          <a:bodyPr/>
          <a:lstStyle/>
          <a:p>
            <a:r>
              <a:rPr lang="uk-UA" sz="8000" b="1" dirty="0" smtClean="0"/>
              <a:t>Підсумок</a:t>
            </a:r>
            <a:endParaRPr lang="uk-UA" sz="8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39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4468" y="1852574"/>
            <a:ext cx="7220249" cy="1828800"/>
          </a:xfrm>
        </p:spPr>
        <p:txBody>
          <a:bodyPr>
            <a:noAutofit/>
          </a:bodyPr>
          <a:lstStyle/>
          <a:p>
            <a:r>
              <a:rPr lang="uk-UA" sz="9600" dirty="0" smtClean="0"/>
              <a:t>Розминка </a:t>
            </a:r>
            <a:endParaRPr lang="uk-UA" sz="9600" dirty="0"/>
          </a:p>
        </p:txBody>
      </p:sp>
      <p:sp>
        <p:nvSpPr>
          <p:cNvPr id="5" name="TextBox 4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558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42328" y="-419037"/>
            <a:ext cx="8361229" cy="2098226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5870" y="1951988"/>
            <a:ext cx="6831673" cy="1086237"/>
          </a:xfrm>
        </p:spPr>
        <p:txBody>
          <a:bodyPr>
            <a:noAutofit/>
          </a:bodyPr>
          <a:lstStyle/>
          <a:p>
            <a:pPr algn="l"/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Ось я кнопку натискаю</a:t>
            </a:r>
            <a:b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папір вже заправляю.</a:t>
            </a:r>
            <a:b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 друкує без зупинки</a:t>
            </a:r>
            <a:b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Вірші, пісні і картинки</a:t>
            </a:r>
            <a:b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швидкий він, наче спринтер</a:t>
            </a:r>
            <a:b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Відгадайте, що це ..</a:t>
            </a:r>
          </a:p>
        </p:txBody>
      </p:sp>
      <p:pic>
        <p:nvPicPr>
          <p:cNvPr id="1026" name="Picture 2" descr="Струйный принтер Canon PIXMA GM2040 (3110C009) цены в Киеве и Украине -  купить в магазине Brain: компьютеры и гаджеты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394" y="1834764"/>
            <a:ext cx="3622098" cy="3622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367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53070" y="2044351"/>
            <a:ext cx="6831673" cy="1086237"/>
          </a:xfrm>
        </p:spPr>
        <p:txBody>
          <a:bodyPr>
            <a:noAutofit/>
          </a:bodyPr>
          <a:lstStyle/>
          <a:p>
            <a:pPr algn="l"/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 треба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показати</a:t>
            </a:r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Слайди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формати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pPr algn="l"/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допомозі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відмовить</a:t>
            </a:r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Вам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ніколи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</a:t>
            </a:r>
            <a:endParaRPr lang="uk-UA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4" name="Picture 6" descr="PowerPoint для Windows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084" y="2165927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336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53070" y="2044351"/>
            <a:ext cx="6831673" cy="1086237"/>
          </a:xfrm>
        </p:spPr>
        <p:txBody>
          <a:bodyPr>
            <a:noAutofit/>
          </a:bodyPr>
          <a:lstStyle/>
          <a:p>
            <a:pPr algn="l"/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 малюю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діаграми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l"/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Знаю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доданки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Підрахую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годиться –</a:t>
            </a:r>
          </a:p>
          <a:p>
            <a:pPr algn="l"/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Електронна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я ………………</a:t>
            </a:r>
            <a:endParaRPr lang="uk-UA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Excel начнет распознавать напечатанные таблицы - AppTra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0557" y="1844241"/>
            <a:ext cx="3686753" cy="3686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688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53070" y="2044351"/>
            <a:ext cx="6831673" cy="1086237"/>
          </a:xfrm>
        </p:spPr>
        <p:txBody>
          <a:bodyPr>
            <a:noAutofit/>
          </a:bodyPr>
          <a:lstStyle/>
          <a:p>
            <a:pPr algn="l"/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Промені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сонце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-коло</a:t>
            </a:r>
          </a:p>
          <a:p>
            <a:pPr algn="l"/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Намалюємо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 скоро.</a:t>
            </a:r>
          </a:p>
          <a:p>
            <a:pPr algn="l"/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Творчий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маю я характер,</a:t>
            </a:r>
          </a:p>
          <a:p>
            <a:pPr algn="l"/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графічний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 …………</a:t>
            </a:r>
            <a:endParaRPr lang="uk-UA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LibreOffice Dra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670" y="2133602"/>
            <a:ext cx="2724293" cy="2724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92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4468" y="1852574"/>
            <a:ext cx="6174009" cy="1828800"/>
          </a:xfrm>
        </p:spPr>
        <p:txBody>
          <a:bodyPr>
            <a:noAutofit/>
          </a:bodyPr>
          <a:lstStyle/>
          <a:p>
            <a:r>
              <a:rPr lang="uk-UA" sz="9600" dirty="0" smtClean="0"/>
              <a:t>Ребуси</a:t>
            </a:r>
            <a:endParaRPr lang="uk-UA" sz="9600" dirty="0"/>
          </a:p>
        </p:txBody>
      </p:sp>
      <p:sp>
        <p:nvSpPr>
          <p:cNvPr id="5" name="TextBox 4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10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38073" y="4029834"/>
            <a:ext cx="37407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Алгоритм</a:t>
            </a:r>
            <a:endParaRPr lang="uk-UA" sz="4400" b="1" dirty="0">
              <a:solidFill>
                <a:schemeClr val="accent1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zayma\Desktop\Снимок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107" y="1153424"/>
            <a:ext cx="8391525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9578196" y="6544369"/>
            <a:ext cx="2242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chemeClr val="bg1">
                    <a:lumMod val="50000"/>
                  </a:schemeClr>
                </a:solidFill>
              </a:rPr>
              <a:t>Займак</a:t>
            </a:r>
            <a:r>
              <a:rPr lang="uk-UA" sz="1400" i="1" dirty="0" smtClean="0">
                <a:solidFill>
                  <a:schemeClr val="bg1">
                    <a:lumMod val="50000"/>
                  </a:schemeClr>
                </a:solidFill>
              </a:rPr>
              <a:t> Р.М  ПЗШ№9</a:t>
            </a:r>
            <a:endParaRPr lang="ru-R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9978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8993</TotalTime>
  <Words>905</Words>
  <Application>Microsoft Office PowerPoint</Application>
  <PresentationFormat>Произвольный</PresentationFormat>
  <Paragraphs>670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Аспект</vt:lpstr>
      <vt:lpstr>Брейн-ринг «У світі інформатики»</vt:lpstr>
      <vt:lpstr>Правила гри</vt:lpstr>
      <vt:lpstr>Розминка </vt:lpstr>
      <vt:lpstr>Презентация PowerPoint</vt:lpstr>
      <vt:lpstr>Презентация PowerPoint</vt:lpstr>
      <vt:lpstr>Презентация PowerPoint</vt:lpstr>
      <vt:lpstr>Презентация PowerPoint</vt:lpstr>
      <vt:lpstr>Ребуси</vt:lpstr>
      <vt:lpstr>Презентация PowerPoint</vt:lpstr>
      <vt:lpstr>Презентация PowerPoint</vt:lpstr>
      <vt:lpstr>Презентация PowerPoint</vt:lpstr>
      <vt:lpstr>Презентация PowerPoint</vt:lpstr>
      <vt:lpstr>Філворд</vt:lpstr>
      <vt:lpstr>Презентация PowerPoint</vt:lpstr>
      <vt:lpstr>Презентация PowerPoint</vt:lpstr>
      <vt:lpstr>Фольклор</vt:lpstr>
      <vt:lpstr>Презентация PowerPoint</vt:lpstr>
      <vt:lpstr>Згадуємо алгоритми</vt:lpstr>
      <vt:lpstr>Презентация PowerPoint</vt:lpstr>
      <vt:lpstr>Презентация PowerPoint</vt:lpstr>
      <vt:lpstr>Конкурс Капітанів</vt:lpstr>
      <vt:lpstr>Доповни слова</vt:lpstr>
      <vt:lpstr>Підсумок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Брейн-ринг «У світі інформатики»</dc:title>
  <dc:creator>Наталія Городній</dc:creator>
  <cp:lastModifiedBy>Admin</cp:lastModifiedBy>
  <cp:revision>25</cp:revision>
  <dcterms:created xsi:type="dcterms:W3CDTF">2021-10-27T14:00:45Z</dcterms:created>
  <dcterms:modified xsi:type="dcterms:W3CDTF">2022-06-22T12:13:45Z</dcterms:modified>
</cp:coreProperties>
</file>