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89" r:id="rId3"/>
    <p:sldId id="591" r:id="rId4"/>
    <p:sldId id="592" r:id="rId5"/>
    <p:sldId id="630" r:id="rId6"/>
    <p:sldId id="594" r:id="rId7"/>
    <p:sldId id="620" r:id="rId8"/>
    <p:sldId id="631" r:id="rId9"/>
    <p:sldId id="632" r:id="rId10"/>
    <p:sldId id="633" r:id="rId11"/>
    <p:sldId id="624" r:id="rId12"/>
    <p:sldId id="615" r:id="rId13"/>
    <p:sldId id="616" r:id="rId14"/>
    <p:sldId id="617" r:id="rId15"/>
    <p:sldId id="626" r:id="rId16"/>
    <p:sldId id="629" r:id="rId17"/>
    <p:sldId id="607" r:id="rId18"/>
    <p:sldId id="338" r:id="rId19"/>
    <p:sldId id="63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414141"/>
    <a:srgbClr val="D14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9D86-CE90-47F4-9026-9ED1E297BB1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23.06.2022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48B-2109-46D1-A9C3-44468F7EC1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4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23.06.2022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41353C-13E7-4E12-961C-D87051314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56" y="144798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90FB9DA-B191-4D44-BD34-566A3F80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491106"/>
            <a:ext cx="10515600" cy="2852737"/>
          </a:xfrm>
          <a:noFill/>
        </p:spPr>
        <p:txBody>
          <a:bodyPr>
            <a:noAutofit/>
          </a:bodyPr>
          <a:lstStyle/>
          <a:p>
            <a:r>
              <a:rPr lang="uk-UA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New Tai Lue" panose="020B0502040204020203" pitchFamily="34" charset="0"/>
              </a:rPr>
              <a:t>Алгоритми з повтореннями</a:t>
            </a:r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6949440" y="4709161"/>
            <a:ext cx="4676503" cy="138049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Підготував</a:t>
            </a:r>
            <a:r>
              <a:rPr lang="en-US" dirty="0" smtClean="0"/>
              <a:t>: </a:t>
            </a:r>
            <a:r>
              <a:rPr lang="uk-UA" dirty="0" smtClean="0"/>
              <a:t>вчитель </a:t>
            </a:r>
            <a:r>
              <a:rPr lang="uk-UA" dirty="0"/>
              <a:t>інформатики </a:t>
            </a:r>
            <a:r>
              <a:rPr lang="uk-UA" dirty="0" err="1"/>
              <a:t>Шенгаріївської</a:t>
            </a:r>
            <a:r>
              <a:rPr lang="uk-UA" dirty="0"/>
              <a:t> загальноосвітньої школи І-ІІ ступенів </a:t>
            </a:r>
            <a:r>
              <a:rPr lang="uk-UA" dirty="0" err="1"/>
              <a:t>Зіньківської</a:t>
            </a:r>
            <a:r>
              <a:rPr lang="uk-UA" dirty="0"/>
              <a:t> міської ради Полтавської області </a:t>
            </a:r>
            <a:r>
              <a:rPr lang="uk-UA" dirty="0" err="1"/>
              <a:t>Суденко</a:t>
            </a:r>
            <a:r>
              <a:rPr lang="uk-UA" dirty="0"/>
              <a:t> О. М.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23"/>
          <p:cNvSpPr/>
          <p:nvPr/>
        </p:nvSpPr>
        <p:spPr>
          <a:xfrm>
            <a:off x="1570041" y="892673"/>
            <a:ext cx="713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Така команда називається  командою </a:t>
            </a:r>
            <a:r>
              <a:rPr lang="uk-UA" b="1" dirty="0">
                <a:solidFill>
                  <a:srgbClr val="FF0000"/>
                </a:solidFill>
              </a:rPr>
              <a:t>циклу з лічильником. </a:t>
            </a:r>
          </a:p>
        </p:txBody>
      </p:sp>
      <p:sp>
        <p:nvSpPr>
          <p:cNvPr id="5" name="Прямокутник 25"/>
          <p:cNvSpPr/>
          <p:nvPr/>
        </p:nvSpPr>
        <p:spPr>
          <a:xfrm>
            <a:off x="1271921" y="3713046"/>
            <a:ext cx="6556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/>
              <a:t>Сама команда                       задає кількість повторень  тіла циклу і називається </a:t>
            </a:r>
            <a:r>
              <a:rPr lang="uk-UA" b="1" i="1" dirty="0">
                <a:solidFill>
                  <a:srgbClr val="FF0000"/>
                </a:solidFill>
              </a:rPr>
              <a:t>заголовком циклу</a:t>
            </a:r>
            <a:r>
              <a:rPr lang="uk-UA" dirty="0"/>
              <a:t>.</a:t>
            </a:r>
          </a:p>
        </p:txBody>
      </p:sp>
      <p:grpSp>
        <p:nvGrpSpPr>
          <p:cNvPr id="6" name="Групувати 39"/>
          <p:cNvGrpSpPr/>
          <p:nvPr/>
        </p:nvGrpSpPr>
        <p:grpSpPr>
          <a:xfrm>
            <a:off x="1107618" y="1599072"/>
            <a:ext cx="6109484" cy="2242841"/>
            <a:chOff x="121201" y="1949237"/>
            <a:chExt cx="7165443" cy="2242841"/>
          </a:xfrm>
        </p:grpSpPr>
        <p:sp>
          <p:nvSpPr>
            <p:cNvPr id="7" name="Прямокутник 35"/>
            <p:cNvSpPr/>
            <p:nvPr/>
          </p:nvSpPr>
          <p:spPr>
            <a:xfrm>
              <a:off x="241412" y="1949237"/>
              <a:ext cx="367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/>
              </a:pPr>
              <a:r>
                <a:rPr lang="uk-UA" dirty="0"/>
                <a:t>Підійти до колодязя.</a:t>
              </a:r>
            </a:p>
          </p:txBody>
        </p:sp>
        <p:sp>
          <p:nvSpPr>
            <p:cNvPr id="8" name="Прямокутник 36"/>
            <p:cNvSpPr/>
            <p:nvPr/>
          </p:nvSpPr>
          <p:spPr>
            <a:xfrm>
              <a:off x="500034" y="2285992"/>
              <a:ext cx="6786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 startAt="2"/>
              </a:pPr>
              <a:r>
                <a:rPr lang="uk-UA" dirty="0"/>
                <a:t>Набрати з колодязя повне відро води.</a:t>
              </a:r>
            </a:p>
          </p:txBody>
        </p:sp>
        <p:sp>
          <p:nvSpPr>
            <p:cNvPr id="9" name="Прямокутник 37"/>
            <p:cNvSpPr/>
            <p:nvPr/>
          </p:nvSpPr>
          <p:spPr>
            <a:xfrm>
              <a:off x="500034" y="2643182"/>
              <a:ext cx="67151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 startAt="3"/>
              </a:pPr>
              <a:r>
                <a:rPr lang="uk-UA" dirty="0"/>
                <a:t>Підійти з повним відром води до діжки.</a:t>
              </a:r>
            </a:p>
          </p:txBody>
        </p:sp>
        <p:sp>
          <p:nvSpPr>
            <p:cNvPr id="10" name="Прямокутник 38"/>
            <p:cNvSpPr/>
            <p:nvPr/>
          </p:nvSpPr>
          <p:spPr>
            <a:xfrm>
              <a:off x="121201" y="2991749"/>
              <a:ext cx="600342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 startAt="4"/>
              </a:pPr>
              <a:r>
                <a:rPr lang="uk-UA" dirty="0"/>
                <a:t>Вилити воду з відра в діжку повинні </a:t>
              </a:r>
            </a:p>
            <a:p>
              <a:pPr marL="457200" indent="-457200" algn="just"/>
              <a:r>
                <a:rPr lang="uk-UA" dirty="0"/>
                <a:t>виконати 5 разів поспіль. </a:t>
              </a:r>
            </a:p>
            <a:p>
              <a:pPr marL="457200" indent="-457200" algn="just"/>
              <a:r>
                <a:rPr lang="uk-UA" dirty="0">
                  <a:solidFill>
                    <a:schemeClr val="bg1"/>
                  </a:solidFill>
                </a:rPr>
                <a:t>	</a:t>
              </a:r>
              <a:r>
                <a:rPr lang="uk-UA" dirty="0">
                  <a:solidFill>
                    <a:schemeClr val="tx1">
                      <a:lumMod val="75000"/>
                    </a:schemeClr>
                  </a:solidFill>
                </a:rPr>
                <a:t>Вони утворюють </a:t>
              </a:r>
              <a:r>
                <a:rPr lang="uk-UA" b="1" i="1" dirty="0">
                  <a:solidFill>
                    <a:srgbClr val="FF0000"/>
                  </a:solidFill>
                </a:rPr>
                <a:t>тіло циклу</a:t>
              </a:r>
            </a:p>
            <a:p>
              <a:pPr marL="457200" indent="-457200" algn="just"/>
              <a:endParaRPr lang="uk-UA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355420" y="-55020"/>
            <a:ext cx="7460594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(цикл) в алгоритмах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862811" y="4604841"/>
            <a:ext cx="6965514" cy="201015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Фрагмент алгоритму, у </a:t>
            </a:r>
            <a:r>
              <a:rPr lang="ru-RU" sz="2000" dirty="0" err="1">
                <a:solidFill>
                  <a:schemeClr val="tx1"/>
                </a:solidFill>
              </a:rPr>
              <a:t>якому</a:t>
            </a:r>
            <a:r>
              <a:rPr lang="ru-RU" sz="2000" dirty="0">
                <a:solidFill>
                  <a:schemeClr val="tx1"/>
                </a:solidFill>
              </a:rPr>
              <a:t> одна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кілька</a:t>
            </a:r>
            <a:r>
              <a:rPr lang="ru-RU" sz="2000" dirty="0">
                <a:solidFill>
                  <a:schemeClr val="tx1"/>
                </a:solidFill>
              </a:rPr>
              <a:t> команд </a:t>
            </a:r>
            <a:r>
              <a:rPr lang="ru-RU" sz="2000" dirty="0" err="1">
                <a:solidFill>
                  <a:schemeClr val="tx1"/>
                </a:solidFill>
              </a:rPr>
              <a:t>можуть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виконуватися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більше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ніж</a:t>
            </a:r>
            <a:r>
              <a:rPr lang="ru-RU" sz="2000" dirty="0">
                <a:solidFill>
                  <a:schemeClr val="tx1"/>
                </a:solidFill>
              </a:rPr>
              <a:t> один раз, </a:t>
            </a:r>
            <a:r>
              <a:rPr lang="ru-RU" sz="2000" dirty="0" err="1">
                <a:solidFill>
                  <a:schemeClr val="tx1"/>
                </a:solidFill>
              </a:rPr>
              <a:t>називається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циклом</a:t>
            </a:r>
            <a:r>
              <a:rPr lang="ru-RU" sz="2000" dirty="0">
                <a:solidFill>
                  <a:schemeClr val="tx1"/>
                </a:solidFill>
              </a:rPr>
              <a:t>. Алгоритм,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містить</a:t>
            </a:r>
            <a:r>
              <a:rPr lang="ru-RU" sz="2000" dirty="0">
                <a:solidFill>
                  <a:schemeClr val="tx1"/>
                </a:solidFill>
              </a:rPr>
              <a:t> цикл, </a:t>
            </a:r>
            <a:r>
              <a:rPr lang="ru-RU" sz="2000" dirty="0" err="1">
                <a:solidFill>
                  <a:schemeClr val="tx1"/>
                </a:solidFill>
              </a:rPr>
              <a:t>називається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алгоритмом </a:t>
            </a:r>
            <a:r>
              <a:rPr lang="ru-RU" sz="2000" b="1" u="sng" dirty="0" err="1">
                <a:solidFill>
                  <a:srgbClr val="FF0000"/>
                </a:solidFill>
              </a:rPr>
              <a:t>із</a:t>
            </a:r>
            <a:r>
              <a:rPr lang="ru-RU" sz="2000" b="1" u="sng" dirty="0">
                <a:solidFill>
                  <a:srgbClr val="FF0000"/>
                </a:solidFill>
              </a:rPr>
              <a:t> циклом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алгоритмом з </a:t>
            </a:r>
            <a:r>
              <a:rPr lang="ru-RU" sz="2000" b="1" u="sng" dirty="0" err="1">
                <a:solidFill>
                  <a:srgbClr val="FF0000"/>
                </a:solidFill>
              </a:rPr>
              <a:t>повторенням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22" y="491556"/>
            <a:ext cx="2054534" cy="51832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53" y="3704645"/>
            <a:ext cx="1476190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0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35349" y="407195"/>
            <a:ext cx="9055100" cy="53340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986" y="3796684"/>
            <a:ext cx="10408423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8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947" y="1508251"/>
            <a:ext cx="10718502" cy="138499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базова алгоритмічна структура, призначена для організації багаторазового виконання набору команд.</a:t>
            </a:r>
          </a:p>
        </p:txBody>
      </p:sp>
    </p:spTree>
    <p:extLst>
      <p:ext uri="{BB962C8B-B14F-4D97-AF65-F5344CB8AC3E}">
        <p14:creationId xmlns:p14="http://schemas.microsoft.com/office/powerpoint/2010/main" val="2294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32" y="133573"/>
            <a:ext cx="9055100" cy="53340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1262-0475-48AA-AD38-663C0AAC04B3}"/>
              </a:ext>
            </a:extLst>
          </p:cNvPr>
          <p:cNvSpPr txBox="1"/>
          <p:nvPr/>
        </p:nvSpPr>
        <p:spPr>
          <a:xfrm>
            <a:off x="291563" y="798955"/>
            <a:ext cx="1171651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Кількість повторень у циклічних </a:t>
            </a:r>
            <a:r>
              <a:rPr lang="uk-UA" sz="2800" b="1" i="1" kern="0" dirty="0" smtClean="0">
                <a:solidFill>
                  <a:srgbClr val="002060"/>
                </a:solidFill>
              </a:rPr>
              <a:t>алгоритмах </a:t>
            </a:r>
            <a:r>
              <a:rPr lang="uk-UA" sz="2800" b="1" i="1" kern="0" dirty="0">
                <a:solidFill>
                  <a:srgbClr val="002060"/>
                </a:solidFill>
              </a:rPr>
              <a:t>може бути або заздалегідь відомою, або ні, тому розрізняють:</a:t>
            </a:r>
          </a:p>
        </p:txBody>
      </p:sp>
      <p:sp>
        <p:nvSpPr>
          <p:cNvPr id="9" name="Стрілка вліво 8">
            <a:extLst>
              <a:ext uri="{FF2B5EF4-FFF2-40B4-BE49-F238E27FC236}">
                <a16:creationId xmlns:a16="http://schemas.microsoft.com/office/drawing/2014/main" id="{9BAAE154-9E8A-4B66-9C9C-F81D2DE38ABE}"/>
              </a:ext>
            </a:extLst>
          </p:cNvPr>
          <p:cNvSpPr/>
          <p:nvPr/>
        </p:nvSpPr>
        <p:spPr bwMode="auto">
          <a:xfrm rot="19650813">
            <a:off x="2691730" y="2478915"/>
            <a:ext cx="1427931" cy="21497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Стрілка вліво 9">
            <a:extLst>
              <a:ext uri="{FF2B5EF4-FFF2-40B4-BE49-F238E27FC236}">
                <a16:creationId xmlns:a16="http://schemas.microsoft.com/office/drawing/2014/main" id="{8D71F10B-778D-4F46-ACF0-B1DD290EA83E}"/>
              </a:ext>
            </a:extLst>
          </p:cNvPr>
          <p:cNvSpPr/>
          <p:nvPr/>
        </p:nvSpPr>
        <p:spPr bwMode="auto">
          <a:xfrm rot="1949187" flipH="1">
            <a:off x="7817375" y="2451271"/>
            <a:ext cx="1365072" cy="224688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DF4FF-E8BE-4968-90DF-95E57C9C6DCA}"/>
              </a:ext>
            </a:extLst>
          </p:cNvPr>
          <p:cNvSpPr txBox="1"/>
          <p:nvPr/>
        </p:nvSpPr>
        <p:spPr>
          <a:xfrm>
            <a:off x="72007" y="2981314"/>
            <a:ext cx="5972331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визначеною </a:t>
            </a:r>
            <a:r>
              <a:rPr lang="uk-UA" sz="3200" b="1" i="1" kern="0" dirty="0">
                <a:solidFill>
                  <a:srgbClr val="FFFFFF"/>
                </a:solidFill>
              </a:rPr>
              <a:t>кількістю повторень.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B07EF-D1F7-4A06-8314-A76AB4F652D9}"/>
              </a:ext>
            </a:extLst>
          </p:cNvPr>
          <p:cNvSpPr txBox="1"/>
          <p:nvPr/>
        </p:nvSpPr>
        <p:spPr>
          <a:xfrm>
            <a:off x="6149819" y="2981314"/>
            <a:ext cx="5972331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невідомою</a:t>
            </a:r>
            <a:r>
              <a:rPr lang="uk-UA" sz="3200" b="1" i="1" kern="0" dirty="0">
                <a:solidFill>
                  <a:srgbClr val="FFFFFF"/>
                </a:solidFill>
              </a:rPr>
              <a:t> кількістю повторень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9E8D6-9E6F-4C46-B27F-E4608702302E}"/>
              </a:ext>
            </a:extLst>
          </p:cNvPr>
          <p:cNvSpPr txBox="1"/>
          <p:nvPr/>
        </p:nvSpPr>
        <p:spPr>
          <a:xfrm>
            <a:off x="72008" y="4658813"/>
            <a:ext cx="12050142" cy="181588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кількість повторень заздалегідь не відома, то для припинення циклу задається деяка умова, яка й забезпечує скінченність виконання команд, що повторюються.</a:t>
            </a:r>
          </a:p>
        </p:txBody>
      </p:sp>
    </p:spTree>
    <p:extLst>
      <p:ext uri="{BB962C8B-B14F-4D97-AF65-F5344CB8AC3E}">
        <p14:creationId xmlns:p14="http://schemas.microsoft.com/office/powerpoint/2010/main" val="14127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51798" y="308288"/>
            <a:ext cx="9055100" cy="53340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109" y="1038654"/>
            <a:ext cx="9837337" cy="13849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циклу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визначеною кількістю повторень </a:t>
            </a:r>
            <a:r>
              <a:rPr lang="uk-UA" sz="2800" b="1" i="1" kern="0" dirty="0">
                <a:solidFill>
                  <a:srgbClr val="FFFFFF"/>
                </a:solidFill>
              </a:rPr>
              <a:t>будуть повторюватись вказану кількість разів.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F1156-0FEC-4D22-9F5A-AE7D1913E192}"/>
              </a:ext>
            </a:extLst>
          </p:cNvPr>
          <p:cNvSpPr txBox="1"/>
          <p:nvPr/>
        </p:nvSpPr>
        <p:spPr>
          <a:xfrm>
            <a:off x="765345" y="3309821"/>
            <a:ext cx="6299294" cy="3108543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з визначеною кількістю повторень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циклами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оскільки для припинення циклу потрібно рахувати кількість повторень.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2523D-E428-493F-979C-B53C6F751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392" y="3309821"/>
            <a:ext cx="3663439" cy="20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91991" y="234051"/>
            <a:ext cx="9055100" cy="53340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673" y="1256824"/>
            <a:ext cx="9252862" cy="1384995"/>
          </a:xfrm>
          <a:prstGeom prst="rect">
            <a:avLst/>
          </a:prstGeom>
          <a:solidFill>
            <a:schemeClr val="accent4">
              <a:lumMod val="40000"/>
              <a:lumOff val="60000"/>
              <a:alpha val="69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 побудови квадрата, у якому чотири рази потрібно повторювати дії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D58AEE-F655-4BC7-9EC0-29DEC795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70" y="3255813"/>
            <a:ext cx="3841085" cy="3143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714C7-EBA8-4C38-ACBD-A5AE21D2241F}"/>
              </a:ext>
            </a:extLst>
          </p:cNvPr>
          <p:cNvSpPr txBox="1"/>
          <p:nvPr/>
        </p:nvSpPr>
        <p:spPr>
          <a:xfrm>
            <a:off x="865828" y="3193502"/>
            <a:ext cx="5542211" cy="1815882"/>
          </a:xfrm>
          <a:prstGeom prst="rect">
            <a:avLst/>
          </a:prstGeom>
          <a:solidFill>
            <a:schemeClr val="accent4">
              <a:lumMod val="40000"/>
              <a:lumOff val="60000"/>
              <a:alpha val="69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70C0"/>
                </a:solidFill>
              </a:rPr>
              <a:t>намалювати сторону», «повернути за годинниковою стрілкою на 90°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0AA1B-DBFA-40B9-A25D-0401971BF72F}"/>
              </a:ext>
            </a:extLst>
          </p:cNvPr>
          <p:cNvSpPr txBox="1"/>
          <p:nvPr/>
        </p:nvSpPr>
        <p:spPr>
          <a:xfrm>
            <a:off x="463893" y="5533760"/>
            <a:ext cx="5542211" cy="523220"/>
          </a:xfrm>
          <a:prstGeom prst="rect">
            <a:avLst/>
          </a:prstGeom>
          <a:solidFill>
            <a:schemeClr val="accent4">
              <a:lumMod val="40000"/>
              <a:lumOff val="60000"/>
              <a:alpha val="69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графічно.</a:t>
            </a:r>
          </a:p>
        </p:txBody>
      </p:sp>
    </p:spTree>
    <p:extLst>
      <p:ext uri="{BB962C8B-B14F-4D97-AF65-F5344CB8AC3E}">
        <p14:creationId xmlns:p14="http://schemas.microsoft.com/office/powerpoint/2010/main" val="3151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7846" y="331687"/>
            <a:ext cx="11254154" cy="53340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481B31-CA24-4DE5-ADAF-16DF96F28F4C}"/>
              </a:ext>
            </a:extLst>
          </p:cNvPr>
          <p:cNvSpPr txBox="1"/>
          <p:nvPr/>
        </p:nvSpPr>
        <p:spPr>
          <a:xfrm>
            <a:off x="1094782" y="1316334"/>
            <a:ext cx="10300049" cy="138499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разі, коли в алгоритмі кількість повторів заздалегідь не відома,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9C649D-57BF-42E4-AFDF-47C4CD87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06" y="3651418"/>
            <a:ext cx="3123217" cy="1849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AEB290-EC4C-4AFD-BFDB-3AC71BBED414}"/>
              </a:ext>
            </a:extLst>
          </p:cNvPr>
          <p:cNvSpPr txBox="1"/>
          <p:nvPr/>
        </p:nvSpPr>
        <p:spPr>
          <a:xfrm>
            <a:off x="5413336" y="3352300"/>
            <a:ext cx="6186299" cy="22467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зупинити виконання команд, розміщених у тілі такого циклу, користувачу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6331" y="146394"/>
            <a:ext cx="10701495" cy="943085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Алгоритми з повтореннями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09" y="1811736"/>
            <a:ext cx="9254112" cy="461402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8898528" y="3198014"/>
            <a:ext cx="1248772" cy="3833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9200900" y="2533844"/>
            <a:ext cx="1152128" cy="64807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542565" y="5727188"/>
            <a:ext cx="1249010" cy="6985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8520078" y="5115970"/>
            <a:ext cx="1152128" cy="648072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9961" y="292553"/>
            <a:ext cx="9055100" cy="533400"/>
          </a:xfrm>
        </p:spPr>
        <p:txBody>
          <a:bodyPr>
            <a:normAutofit fontScale="90000"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Arial Nova Cond Light" panose="020B0306020202020204" pitchFamily="34" charset="0"/>
              </a:rPr>
              <a:t>Які ситуації у твоєму повсякденному житті можна описати за допомогою циклів з відомою й невідомою кількостями повторень? Наведи приклади.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008" y="2675914"/>
            <a:ext cx="12050142" cy="954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  <a:latin typeface="Arial Nova Cond Light" panose="020B0306020202020204" pitchFamily="34" charset="0"/>
              </a:rPr>
              <a:t>Як команду повторень можна використати при складанні проектів у середовищі </a:t>
            </a:r>
            <a:r>
              <a:rPr lang="uk-UA" sz="2800" b="1" i="1" kern="0" dirty="0" err="1">
                <a:solidFill>
                  <a:srgbClr val="002060"/>
                </a:solidFill>
                <a:latin typeface="Arial Nova Cond Light" panose="020B0306020202020204" pitchFamily="34" charset="0"/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  <a:latin typeface="Arial Nova Cond Light" panose="020B0306020202020204" pitchFamily="34" charset="0"/>
              </a:rPr>
              <a:t>? Наведи приклади проектів.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4155065"/>
            <a:ext cx="12050142" cy="5232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Arial Nova Cond Light" panose="020B0306020202020204" pitchFamily="34" charset="0"/>
              </a:rPr>
              <a:t>Структуру повторення якого виду можна описати за допомогою команди Завжди?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90" y="5203328"/>
            <a:ext cx="10453766" cy="5232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зупинити виконання команди Завжди?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57E1E2-DAF5-42A8-B6AE-2663A8610E2C}"/>
              </a:ext>
            </a:extLst>
          </p:cNvPr>
          <p:cNvSpPr txBox="1"/>
          <p:nvPr/>
        </p:nvSpPr>
        <p:spPr>
          <a:xfrm>
            <a:off x="82490" y="5782546"/>
            <a:ext cx="10453766" cy="9541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Arial Nova Cond" panose="020B0506020202020204" pitchFamily="34" charset="0"/>
              </a:rPr>
              <a:t>Як можна змінити позицію виконавця на сцені проекту в середовищі </a:t>
            </a:r>
            <a:r>
              <a:rPr lang="uk-UA" sz="2800" b="1" i="1" kern="0" dirty="0" err="1">
                <a:solidFill>
                  <a:srgbClr val="FFFFFF"/>
                </a:solidFill>
                <a:latin typeface="Arial Nova Cond" panose="020B0506020202020204" pitchFamily="34" charset="0"/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  <a:latin typeface="Arial Nova Cond" panose="020B0506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  <p:bldP spid="32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14151" y="292553"/>
            <a:ext cx="9055100" cy="533400"/>
          </a:xfrm>
        </p:spPr>
        <p:txBody>
          <a:bodyPr>
            <a:normAutofit/>
          </a:bodyPr>
          <a:lstStyle/>
          <a:p>
            <a:r>
              <a:rPr lang="uk-UA" sz="3100" dirty="0">
                <a:solidFill>
                  <a:srgbClr val="FFFF00"/>
                </a:solidFill>
                <a:latin typeface="Trebuchet MS" panose="020B0603020202020204" pitchFamily="34" charset="0"/>
              </a:rPr>
              <a:t>Працюємо за комп’ютером</a:t>
            </a:r>
            <a:endParaRPr lang="uk-UA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44" y="926167"/>
            <a:ext cx="4839154" cy="56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662" y="160868"/>
            <a:ext cx="7773338" cy="885428"/>
          </a:xfrm>
        </p:spPr>
        <p:txBody>
          <a:bodyPr>
            <a:normAutofit fontScale="90000"/>
          </a:bodyPr>
          <a:lstStyle/>
          <a:p>
            <a:r>
              <a:rPr lang="uk-UA" sz="72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Запам</a:t>
            </a:r>
            <a:r>
              <a:rPr lang="en-US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’</a:t>
            </a:r>
            <a:r>
              <a:rPr lang="uk-UA" sz="72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ятай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70" y="1528617"/>
            <a:ext cx="11123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Процеси, які повторюються, називаються </a:t>
            </a:r>
            <a:r>
              <a:rPr lang="uk-UA" b="1" u="sng" dirty="0">
                <a:solidFill>
                  <a:srgbClr val="FF0000"/>
                </a:solidFill>
              </a:rPr>
              <a:t>циклічними</a:t>
            </a:r>
            <a:r>
              <a:rPr lang="uk-UA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Команда виду </a:t>
            </a:r>
            <a:r>
              <a:rPr lang="uk-UA" b="1" dirty="0"/>
              <a:t>Повторити</a:t>
            </a:r>
            <a:r>
              <a:rPr lang="ru-RU" b="1" dirty="0"/>
              <a:t> </a:t>
            </a:r>
            <a:r>
              <a:rPr lang="en-US" b="1" dirty="0"/>
              <a:t>N </a:t>
            </a:r>
            <a:r>
              <a:rPr lang="uk-UA" b="1" dirty="0"/>
              <a:t>разів Команди </a:t>
            </a:r>
            <a:r>
              <a:rPr lang="uk-UA" dirty="0"/>
              <a:t>називається </a:t>
            </a:r>
            <a:r>
              <a:rPr lang="uk-UA" b="1" u="sng" dirty="0">
                <a:solidFill>
                  <a:srgbClr val="FF0000"/>
                </a:solidFill>
              </a:rPr>
              <a:t>командою циклу з лічильником</a:t>
            </a:r>
            <a:r>
              <a:rPr lang="uk-UA" dirty="0"/>
              <a:t>. Команди утворюють тіло циклу, а число </a:t>
            </a:r>
            <a:r>
              <a:rPr lang="en-US" dirty="0"/>
              <a:t>N </a:t>
            </a:r>
            <a:r>
              <a:rPr lang="uk-UA" dirty="0"/>
              <a:t>задає кількість повторень </a:t>
            </a:r>
            <a:r>
              <a:rPr lang="ru-RU" dirty="0" err="1"/>
              <a:t>тіла</a:t>
            </a:r>
            <a:r>
              <a:rPr lang="ru-RU" dirty="0"/>
              <a:t> циклу. </a:t>
            </a:r>
            <a:r>
              <a:rPr lang="uk-UA" dirty="0"/>
              <a:t>Тіло циклу може складатися з однієї або з кількох команд. Сама команда </a:t>
            </a:r>
            <a:r>
              <a:rPr lang="uk-UA" b="1" dirty="0"/>
              <a:t>Повторити </a:t>
            </a:r>
            <a:r>
              <a:rPr lang="en-US" b="1" dirty="0"/>
              <a:t>N </a:t>
            </a:r>
            <a:r>
              <a:rPr lang="uk-UA" b="1" dirty="0"/>
              <a:t>разів </a:t>
            </a:r>
            <a:r>
              <a:rPr lang="uk-UA" dirty="0"/>
              <a:t>називається </a:t>
            </a:r>
            <a:r>
              <a:rPr lang="uk-UA" b="1" u="sng" dirty="0">
                <a:solidFill>
                  <a:srgbClr val="FF0000"/>
                </a:solidFill>
              </a:rPr>
              <a:t>заголовком циклу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uk-UA" dirty="0"/>
              <a:t>Фрагмент алгоритму, у якому одна або кілька команд можуть виконуватися більше ніж один раз, називається </a:t>
            </a:r>
            <a:r>
              <a:rPr lang="uk-UA" b="1" u="sng" dirty="0">
                <a:solidFill>
                  <a:srgbClr val="FF0000"/>
                </a:solidFill>
              </a:rPr>
              <a:t>циклом</a:t>
            </a:r>
            <a:r>
              <a:rPr lang="uk-UA" dirty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Алгоритм, який містить цикл, називається </a:t>
            </a:r>
            <a:r>
              <a:rPr lang="uk-UA" b="1" u="sng" dirty="0">
                <a:solidFill>
                  <a:srgbClr val="FF0000"/>
                </a:solidFill>
              </a:rPr>
              <a:t>алгоритмом із циклом</a:t>
            </a:r>
            <a:r>
              <a:rPr lang="uk-UA" dirty="0"/>
              <a:t>, або </a:t>
            </a:r>
            <a:r>
              <a:rPr lang="uk-UA" b="1" u="sng" dirty="0">
                <a:solidFill>
                  <a:srgbClr val="FF0000"/>
                </a:solidFill>
              </a:rPr>
              <a:t>алгоритмом з повторенням</a:t>
            </a:r>
            <a:r>
              <a:rPr lang="uk-UA" dirty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Якщо серед команд тіла циклу є команда циклу, то другий цикл називається </a:t>
            </a:r>
            <a:r>
              <a:rPr lang="uk-UA" b="1" u="sng" dirty="0">
                <a:solidFill>
                  <a:srgbClr val="FF0000"/>
                </a:solidFill>
              </a:rPr>
              <a:t>вкладеним у перший</a:t>
            </a:r>
            <a:r>
              <a:rPr lang="uk-UA" dirty="0"/>
              <a:t>. Цикл, у тіло якого входить інший цикл, називається </a:t>
            </a:r>
            <a:r>
              <a:rPr lang="uk-UA" b="1" u="sng" dirty="0">
                <a:solidFill>
                  <a:srgbClr val="FF0000"/>
                </a:solidFill>
              </a:rPr>
              <a:t>зовнішнім</a:t>
            </a:r>
            <a:r>
              <a:rPr lang="uk-UA" dirty="0"/>
              <a:t>, а сам вкладений цикл називається </a:t>
            </a:r>
            <a:r>
              <a:rPr lang="uk-UA" b="1" u="sng" dirty="0">
                <a:solidFill>
                  <a:srgbClr val="FF0000"/>
                </a:solidFill>
              </a:rPr>
              <a:t>внутрішнім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373" y="-128800"/>
            <a:ext cx="10515600" cy="1325563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 useBgFill="1"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</a:rPr>
              <a:t>Кожного </a:t>
            </a:r>
            <a:r>
              <a:rPr lang="ru-RU" sz="2800" dirty="0" err="1">
                <a:solidFill>
                  <a:srgbClr val="FFFF00"/>
                </a:solidFill>
              </a:rPr>
              <a:t>місяця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можна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бачити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на </a:t>
            </a:r>
            <a:r>
              <a:rPr lang="ru-RU" sz="2800" dirty="0" err="1">
                <a:solidFill>
                  <a:srgbClr val="FFFF00"/>
                </a:solidFill>
              </a:rPr>
              <a:t>небосхилі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одне</a:t>
            </a:r>
            <a:r>
              <a:rPr lang="ru-RU" sz="2800" dirty="0">
                <a:solidFill>
                  <a:srgbClr val="FFFF00"/>
                </a:solidFill>
              </a:rPr>
              <a:t> й те </a:t>
            </a:r>
            <a:r>
              <a:rPr lang="ru-RU" sz="2800" dirty="0" err="1">
                <a:solidFill>
                  <a:srgbClr val="FFFF00"/>
                </a:solidFill>
              </a:rPr>
              <a:t>саме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змінення</a:t>
            </a:r>
            <a:r>
              <a:rPr lang="ru-RU" sz="2800" dirty="0">
                <a:solidFill>
                  <a:srgbClr val="FFFF00"/>
                </a:solidFill>
              </a:rPr>
              <a:t> фаз </a:t>
            </a:r>
            <a:r>
              <a:rPr lang="ru-RU" sz="2800" dirty="0" err="1" smtClean="0">
                <a:solidFill>
                  <a:srgbClr val="FFFF00"/>
                </a:solidFill>
              </a:rPr>
              <a:t>Місяця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чи</a:t>
            </a:r>
            <a:r>
              <a:rPr lang="ru-RU" sz="2800" dirty="0" smtClean="0">
                <a:solidFill>
                  <a:srgbClr val="FFFF00"/>
                </a:solidFill>
              </a:rPr>
              <a:t> те, як сходить і заходить </a:t>
            </a:r>
            <a:r>
              <a:rPr lang="ru-RU" sz="2800" dirty="0" err="1">
                <a:solidFill>
                  <a:srgbClr val="FFFF00"/>
                </a:solidFill>
              </a:rPr>
              <a:t>С</a:t>
            </a:r>
            <a:r>
              <a:rPr lang="ru-RU" sz="2800" dirty="0" err="1" smtClean="0">
                <a:solidFill>
                  <a:srgbClr val="FFFF00"/>
                </a:solidFill>
              </a:rPr>
              <a:t>онце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6" name="Picture 4" descr="https://encrypted-tbn0.gstatic.com/images?q=tbn:ANd9GcQdTCDbhT9tElkUwAtWMyReZZP8rzECzmMjfS2A2r786OcdIzk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19916" r="20717" b="1"/>
          <a:stretch/>
        </p:blipFill>
        <p:spPr bwMode="auto">
          <a:xfrm>
            <a:off x="6459785" y="3129725"/>
            <a:ext cx="5243911" cy="330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vit24.net/images/stories/articles/2013/Tecnology/07-2013/07/Influence-of-the-moon-on-pl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8" y="3129725"/>
            <a:ext cx="5989068" cy="33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Кожного року </a:t>
            </a:r>
            <a:r>
              <a:rPr lang="ru-RU" sz="2800" dirty="0" err="1"/>
              <a:t>Сонце</a:t>
            </a:r>
            <a:r>
              <a:rPr lang="ru-RU" sz="2800" dirty="0"/>
              <a:t> проходить через </a:t>
            </a:r>
            <a:r>
              <a:rPr lang="ru-RU" sz="2800" dirty="0" err="1"/>
              <a:t>одні</a:t>
            </a:r>
            <a:r>
              <a:rPr lang="ru-RU" sz="2800" dirty="0"/>
              <a:t> й </a:t>
            </a:r>
            <a:r>
              <a:rPr lang="ru-RU" sz="2800" dirty="0" err="1"/>
              <a:t>ті</a:t>
            </a:r>
            <a:r>
              <a:rPr lang="ru-RU" sz="2800" dirty="0"/>
              <a:t> </a:t>
            </a:r>
            <a:r>
              <a:rPr lang="ru-RU" sz="2800" dirty="0" err="1"/>
              <a:t>самі</a:t>
            </a:r>
            <a:r>
              <a:rPr lang="ru-RU" sz="2800" dirty="0"/>
              <a:t> </a:t>
            </a:r>
            <a:r>
              <a:rPr lang="ru-RU" sz="2800" dirty="0" err="1"/>
              <a:t>сузір'я</a:t>
            </a:r>
            <a:r>
              <a:rPr lang="ru-RU" sz="2800" dirty="0"/>
              <a:t> - </a:t>
            </a:r>
            <a:r>
              <a:rPr lang="ru-RU" sz="2800" dirty="0" err="1"/>
              <a:t>сузір'я</a:t>
            </a:r>
            <a:r>
              <a:rPr lang="ru-RU" sz="2800" dirty="0"/>
              <a:t> </a:t>
            </a:r>
            <a:r>
              <a:rPr lang="ru-RU" sz="2800" dirty="0" err="1"/>
              <a:t>Зодіаку</a:t>
            </a:r>
            <a:r>
              <a:rPr lang="ru-RU" sz="2800" dirty="0"/>
              <a:t>.</a:t>
            </a:r>
          </a:p>
        </p:txBody>
      </p:sp>
      <p:pic>
        <p:nvPicPr>
          <p:cNvPr id="10" name="Picture 2" descr="http://home.lu.lv/~iga/zodiac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40" y="2408854"/>
            <a:ext cx="7532077" cy="410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-128811"/>
            <a:ext cx="10515600" cy="1325563"/>
          </a:xfrm>
        </p:spPr>
        <p:txBody>
          <a:bodyPr>
            <a:noAutofit/>
          </a:bodyPr>
          <a:lstStyle/>
          <a:p>
            <a:r>
              <a:rPr lang="uk-UA" dirty="0">
                <a:solidFill>
                  <a:srgbClr val="FF0000"/>
                </a:solidFill>
                <a:latin typeface="Monotype Corsiva" panose="03010101010201010101" pitchFamily="66" charset="0"/>
              </a:rPr>
              <a:t>Циклічні процеси в школі</a:t>
            </a:r>
            <a:endParaRPr lang="uk-UA" dirty="0"/>
          </a:p>
        </p:txBody>
      </p:sp>
      <p:sp>
        <p:nvSpPr>
          <p:cNvPr id="12" name="Горизонтальный свиток 3"/>
          <p:cNvSpPr/>
          <p:nvPr/>
        </p:nvSpPr>
        <p:spPr>
          <a:xfrm>
            <a:off x="720039" y="730620"/>
            <a:ext cx="11197306" cy="148966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Процеси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повторюються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називаються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циклічними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Прямоугольник 6"/>
          <p:cNvSpPr/>
          <p:nvPr/>
        </p:nvSpPr>
        <p:spPr>
          <a:xfrm>
            <a:off x="448734" y="2286000"/>
            <a:ext cx="1160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Кожний</a:t>
            </a:r>
            <a:r>
              <a:rPr lang="ru-RU" dirty="0"/>
              <a:t> з вас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циклічних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. Так, у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одного семестру </a:t>
            </a:r>
            <a:r>
              <a:rPr lang="ru-RU" dirty="0" err="1"/>
              <a:t>щотижня</a:t>
            </a:r>
            <a:r>
              <a:rPr lang="ru-RU" dirty="0"/>
              <a:t> в </a:t>
            </a:r>
            <a:r>
              <a:rPr lang="ru-RU" dirty="0" err="1"/>
              <a:t>одні</a:t>
            </a:r>
            <a:r>
              <a:rPr lang="ru-RU" dirty="0"/>
              <a:t> й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 </a:t>
            </a:r>
            <a:r>
              <a:rPr lang="ru-RU" dirty="0" err="1"/>
              <a:t>дні</a:t>
            </a:r>
            <a:r>
              <a:rPr lang="ru-RU" dirty="0"/>
              <a:t>  </a:t>
            </a:r>
            <a:r>
              <a:rPr lang="ru-RU" dirty="0" err="1"/>
              <a:t>відбуваються</a:t>
            </a:r>
            <a:r>
              <a:rPr lang="ru-RU" dirty="0"/>
              <a:t>  </a:t>
            </a:r>
            <a:r>
              <a:rPr lang="ru-RU" dirty="0" err="1"/>
              <a:t>одні</a:t>
            </a:r>
            <a:r>
              <a:rPr lang="ru-RU" dirty="0"/>
              <a:t>  й </a:t>
            </a:r>
            <a:r>
              <a:rPr lang="ru-RU" dirty="0" err="1"/>
              <a:t>ті</a:t>
            </a:r>
            <a:r>
              <a:rPr lang="ru-RU" dirty="0"/>
              <a:t>  </a:t>
            </a:r>
            <a:r>
              <a:rPr lang="ru-RU" dirty="0" err="1"/>
              <a:t>самі</a:t>
            </a:r>
            <a:r>
              <a:rPr lang="ru-RU" dirty="0"/>
              <a:t> уроки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розкладом</a:t>
            </a:r>
            <a:r>
              <a:rPr lang="ru-RU" dirty="0"/>
              <a:t>. Кожного </a:t>
            </a:r>
            <a:r>
              <a:rPr lang="ru-RU" dirty="0" err="1"/>
              <a:t>робочого</a:t>
            </a:r>
            <a:r>
              <a:rPr lang="ru-RU" dirty="0"/>
              <a:t> дня в </a:t>
            </a:r>
            <a:r>
              <a:rPr lang="ru-RU" dirty="0" err="1"/>
              <a:t>школі</a:t>
            </a:r>
            <a:r>
              <a:rPr lang="ru-RU" dirty="0"/>
              <a:t> уроки й перерви </a:t>
            </a:r>
            <a:r>
              <a:rPr lang="ru-RU" dirty="0" err="1"/>
              <a:t>тривають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одних і тих самих </a:t>
            </a:r>
            <a:r>
              <a:rPr lang="ru-RU" dirty="0" err="1"/>
              <a:t>інтервалів</a:t>
            </a:r>
            <a:r>
              <a:rPr lang="ru-RU" dirty="0"/>
              <a:t> часу.</a:t>
            </a:r>
          </a:p>
        </p:txBody>
      </p:sp>
      <p:pic>
        <p:nvPicPr>
          <p:cNvPr id="16" name="Picture 2" descr="http://dneprschool23.klasna.com/uploads/editor/2538/97925/sitepage_18/images/uch__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12" y="3411684"/>
            <a:ext cx="3955270" cy="29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kzshn5.dnepredu.com/uploads/editor/1865/92740/sitepage_17/images/7_k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2" y="3411684"/>
            <a:ext cx="4456641" cy="29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7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5733" y="1445105"/>
            <a:ext cx="866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 уроках математики при </a:t>
            </a:r>
            <a:r>
              <a:rPr lang="ru-RU" dirty="0" err="1"/>
              <a:t>піднесенні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числа 2 до </a:t>
            </a:r>
            <a:r>
              <a:rPr lang="ru-RU" dirty="0" err="1"/>
              <a:t>п'ятого</a:t>
            </a:r>
            <a:r>
              <a:rPr lang="ru-RU" dirty="0"/>
              <a:t> </a:t>
            </a:r>
            <a:r>
              <a:rPr lang="ru-RU" dirty="0" err="1"/>
              <a:t>степеня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добуток</a:t>
            </a:r>
            <a:r>
              <a:rPr lang="ru-RU" dirty="0"/>
              <a:t> чисел 2 і 2,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3 рази </a:t>
            </a:r>
            <a:r>
              <a:rPr lang="ru-RU" dirty="0" err="1"/>
              <a:t>помножити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добуток</a:t>
            </a:r>
            <a:r>
              <a:rPr lang="ru-RU" dirty="0"/>
              <a:t> на число 2. На уроках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розбираючи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 за </a:t>
            </a:r>
            <a:r>
              <a:rPr lang="ru-RU" dirty="0" err="1"/>
              <a:t>будовою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кожного разу </a:t>
            </a:r>
            <a:r>
              <a:rPr lang="ru-RU" dirty="0" err="1"/>
              <a:t>виконуєте</a:t>
            </a:r>
            <a:r>
              <a:rPr lang="ru-RU" dirty="0"/>
              <a:t> одну и ту саму </a:t>
            </a:r>
            <a:r>
              <a:rPr lang="ru-RU" dirty="0" err="1"/>
              <a:t>послідовність</a:t>
            </a:r>
            <a:r>
              <a:rPr lang="ru-RU" dirty="0"/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74202" y="302105"/>
            <a:ext cx="6512511" cy="1143000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Циклічні процеси в школі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1" y="3015060"/>
            <a:ext cx="3578292" cy="28269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98" name="Picture 2" descr="http://shkola25-kursk.ucoz.ru/foto/8aedd1be0bf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9" y="2588105"/>
            <a:ext cx="5791382" cy="39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1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909" y="-218026"/>
            <a:ext cx="10515600" cy="1118943"/>
          </a:xfrm>
        </p:spPr>
        <p:txBody>
          <a:bodyPr>
            <a:noAutofit/>
          </a:bodyPr>
          <a:lstStyle/>
          <a:p>
            <a:r>
              <a:rPr lang="uk-UA" sz="4000" dirty="0"/>
              <a:t>Алгоритми з повтореннями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127" y="1115366"/>
            <a:ext cx="11036928" cy="2246769"/>
          </a:xfrm>
          <a:prstGeom prst="rect">
            <a:avLst/>
          </a:prstGeom>
          <a:solidFill>
            <a:srgbClr val="00B050"/>
          </a:solidFill>
          <a:ln>
            <a:gradFill flip="none" rotWithShape="1">
              <a:gsLst>
                <a:gs pos="46842">
                  <a:srgbClr val="CDE1F2"/>
                </a:gs>
                <a:gs pos="0">
                  <a:schemeClr val="accent1">
                    <a:lumMod val="5000"/>
                    <a:lumOff val="9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miter lim="800000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Кожного разу, коли вам потрібно закип'ятити воду в чайнику, ви виконуєте одну й ту саму послідовність дій. Найчастіше ви йдете або ідете з дому до спортивної секції або музичної школи одним і тим самим маршрутом.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909" y="3739378"/>
            <a:ext cx="3749040" cy="281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3739378"/>
            <a:ext cx="2590800" cy="277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1266" y="290919"/>
            <a:ext cx="9055100" cy="53340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розв'язування багатьох задач потрібно виконати одну або кілька команд більше ніж один раз.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5997" y="3246614"/>
            <a:ext cx="9988060" cy="181588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такі алгоритми мають містити команди, які визначатимуть, які команди повинні виконатися неодноразово і скільки саме разів.</a:t>
            </a:r>
          </a:p>
        </p:txBody>
      </p:sp>
    </p:spTree>
    <p:extLst>
      <p:ext uri="{BB962C8B-B14F-4D97-AF65-F5344CB8AC3E}">
        <p14:creationId xmlns:p14="http://schemas.microsoft.com/office/powerpoint/2010/main" val="2703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65468" y="84667"/>
            <a:ext cx="7460594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(цикл) в алгоритмах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5706" y="1132912"/>
            <a:ext cx="103899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алгоритмах </a:t>
            </a:r>
            <a:r>
              <a:rPr lang="ru-RU" dirty="0" err="1"/>
              <a:t>розв'язування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задач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одну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команд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один раз. 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визначатимуть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виконатися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і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задачу.</a:t>
            </a:r>
          </a:p>
          <a:p>
            <a:pPr algn="just"/>
            <a:r>
              <a:rPr lang="ru-RU" b="1" u="sng" dirty="0"/>
              <a:t>Задача. </a:t>
            </a:r>
            <a:r>
              <a:rPr lang="ru-RU" i="1" dirty="0"/>
              <a:t>У </a:t>
            </a:r>
            <a:r>
              <a:rPr lang="ru-RU" i="1" dirty="0" err="1"/>
              <a:t>дворі</a:t>
            </a:r>
            <a:r>
              <a:rPr lang="ru-RU" i="1" dirty="0"/>
              <a:t> є </a:t>
            </a:r>
            <a:r>
              <a:rPr lang="ru-RU" i="1" dirty="0" err="1"/>
              <a:t>порожні</a:t>
            </a:r>
            <a:r>
              <a:rPr lang="ru-RU" i="1" dirty="0"/>
              <a:t> </a:t>
            </a:r>
            <a:r>
              <a:rPr lang="ru-RU" i="1" dirty="0" err="1"/>
              <a:t>діжка</a:t>
            </a:r>
            <a:r>
              <a:rPr lang="ru-RU" i="1" dirty="0"/>
              <a:t> і </a:t>
            </a:r>
            <a:r>
              <a:rPr lang="ru-RU" i="1" dirty="0" err="1"/>
              <a:t>відро</a:t>
            </a:r>
            <a:r>
              <a:rPr lang="ru-RU" i="1" dirty="0"/>
              <a:t> </a:t>
            </a:r>
            <a:r>
              <a:rPr lang="ru-RU" i="1" dirty="0" err="1"/>
              <a:t>ємністю</a:t>
            </a:r>
            <a:r>
              <a:rPr lang="ru-RU" i="1" dirty="0"/>
              <a:t> 50 л і 10 л </a:t>
            </a:r>
            <a:r>
              <a:rPr lang="ru-RU" i="1" dirty="0" err="1"/>
              <a:t>відповідно</a:t>
            </a:r>
            <a:r>
              <a:rPr lang="ru-RU" i="1" dirty="0"/>
              <a:t> та </a:t>
            </a:r>
            <a:r>
              <a:rPr lang="ru-RU" i="1" dirty="0" err="1"/>
              <a:t>колодязь</a:t>
            </a:r>
            <a:r>
              <a:rPr lang="ru-RU" i="1" dirty="0"/>
              <a:t>. </a:t>
            </a:r>
            <a:r>
              <a:rPr lang="ru-RU" i="1" dirty="0" err="1"/>
              <a:t>Потрібно</a:t>
            </a:r>
            <a:r>
              <a:rPr lang="ru-RU" i="1" dirty="0"/>
              <a:t> </a:t>
            </a:r>
            <a:r>
              <a:rPr lang="ru-RU" i="1" dirty="0" err="1"/>
              <a:t>наповнити</a:t>
            </a:r>
            <a:r>
              <a:rPr lang="ru-RU" i="1" dirty="0"/>
              <a:t> </a:t>
            </a:r>
            <a:r>
              <a:rPr lang="ru-RU" i="1" dirty="0" err="1"/>
              <a:t>діжку</a:t>
            </a:r>
            <a:r>
              <a:rPr lang="ru-RU" i="1" dirty="0"/>
              <a:t> водою.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69" y="3171304"/>
            <a:ext cx="9035863" cy="29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4780" y="963952"/>
            <a:ext cx="770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Очевидно, для </a:t>
            </a:r>
            <a:r>
              <a:rPr lang="ru-RU" dirty="0" err="1"/>
              <a:t>розв'язування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алгоритм: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65468" y="84667"/>
            <a:ext cx="7460594" cy="1143000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(цикл) в алгоритмах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948172" y="1754697"/>
            <a:ext cx="7599543" cy="4573137"/>
            <a:chOff x="600479" y="1895373"/>
            <a:chExt cx="7599543" cy="4573137"/>
          </a:xfrm>
        </p:grpSpPr>
        <p:sp>
          <p:nvSpPr>
            <p:cNvPr id="6" name="Прямокутник 14"/>
            <p:cNvSpPr/>
            <p:nvPr/>
          </p:nvSpPr>
          <p:spPr>
            <a:xfrm>
              <a:off x="808645" y="1895373"/>
              <a:ext cx="21050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/>
              </a:pPr>
              <a:r>
                <a:rPr lang="uk-UA" dirty="0"/>
                <a:t>Узяти відро.</a:t>
              </a:r>
            </a:p>
          </p:txBody>
        </p:sp>
        <p:sp>
          <p:nvSpPr>
            <p:cNvPr id="7" name="Прямокутник 15"/>
            <p:cNvSpPr/>
            <p:nvPr/>
          </p:nvSpPr>
          <p:spPr>
            <a:xfrm>
              <a:off x="755264" y="2239777"/>
              <a:ext cx="2820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 startAt="2"/>
              </a:pPr>
              <a:r>
                <a:rPr lang="uk-UA" dirty="0"/>
                <a:t>Повторити 5 разів</a:t>
              </a:r>
            </a:p>
          </p:txBody>
        </p:sp>
        <p:sp>
          <p:nvSpPr>
            <p:cNvPr id="8" name="Прямокутник 16"/>
            <p:cNvSpPr/>
            <p:nvPr/>
          </p:nvSpPr>
          <p:spPr>
            <a:xfrm>
              <a:off x="993905" y="2513387"/>
              <a:ext cx="3130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/>
              </a:pPr>
              <a:r>
                <a:rPr lang="uk-UA" dirty="0"/>
                <a:t>Підійти до колодязя.</a:t>
              </a:r>
            </a:p>
          </p:txBody>
        </p:sp>
        <p:sp>
          <p:nvSpPr>
            <p:cNvPr id="9" name="Прямокутник 17"/>
            <p:cNvSpPr/>
            <p:nvPr/>
          </p:nvSpPr>
          <p:spPr>
            <a:xfrm>
              <a:off x="1214414" y="2895505"/>
              <a:ext cx="6786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 startAt="2"/>
              </a:pPr>
              <a:r>
                <a:rPr lang="uk-UA" dirty="0"/>
                <a:t>Набрати з колодязя повне відро води.</a:t>
              </a:r>
            </a:p>
          </p:txBody>
        </p:sp>
        <p:sp>
          <p:nvSpPr>
            <p:cNvPr id="10" name="Прямокутник 18"/>
            <p:cNvSpPr/>
            <p:nvPr/>
          </p:nvSpPr>
          <p:spPr>
            <a:xfrm>
              <a:off x="1214414" y="3252695"/>
              <a:ext cx="67151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 startAt="3"/>
              </a:pPr>
              <a:r>
                <a:rPr lang="uk-UA" dirty="0"/>
                <a:t>Підійти з повним відром води до діжки.</a:t>
              </a:r>
            </a:p>
          </p:txBody>
        </p:sp>
        <p:sp>
          <p:nvSpPr>
            <p:cNvPr id="11" name="Прямокутник 19"/>
            <p:cNvSpPr/>
            <p:nvPr/>
          </p:nvSpPr>
          <p:spPr>
            <a:xfrm>
              <a:off x="893653" y="3609885"/>
              <a:ext cx="4107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 startAt="4"/>
              </a:pPr>
              <a:r>
                <a:rPr lang="uk-UA" dirty="0"/>
                <a:t>Вилити воду з відра в діжку.</a:t>
              </a:r>
            </a:p>
          </p:txBody>
        </p:sp>
        <p:sp>
          <p:nvSpPr>
            <p:cNvPr id="12" name="Прямокутник 20"/>
            <p:cNvSpPr/>
            <p:nvPr/>
          </p:nvSpPr>
          <p:spPr>
            <a:xfrm>
              <a:off x="762158" y="3949593"/>
              <a:ext cx="26757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 startAt="3"/>
              </a:pPr>
              <a:r>
                <a:rPr lang="uk-UA" dirty="0"/>
                <a:t>Поставити відро.</a:t>
              </a:r>
            </a:p>
          </p:txBody>
        </p:sp>
        <p:sp>
          <p:nvSpPr>
            <p:cNvPr id="13" name="Прямокутник 21"/>
            <p:cNvSpPr/>
            <p:nvPr/>
          </p:nvSpPr>
          <p:spPr>
            <a:xfrm>
              <a:off x="600479" y="4461825"/>
              <a:ext cx="4176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/>
              <a:r>
                <a:rPr lang="uk-UA" dirty="0"/>
                <a:t>Цей алгоритм містить команду 2:</a:t>
              </a:r>
            </a:p>
          </p:txBody>
        </p:sp>
        <p:sp>
          <p:nvSpPr>
            <p:cNvPr id="14" name="Прямокутник 22"/>
            <p:cNvSpPr/>
            <p:nvPr/>
          </p:nvSpPr>
          <p:spPr>
            <a:xfrm>
              <a:off x="755264" y="4801533"/>
              <a:ext cx="2358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/>
              <a:r>
                <a:rPr lang="uk-UA" dirty="0"/>
                <a:t>Повторити 5 разів</a:t>
              </a:r>
            </a:p>
          </p:txBody>
        </p:sp>
        <p:sp>
          <p:nvSpPr>
            <p:cNvPr id="15" name="Прямокутник 31"/>
            <p:cNvSpPr/>
            <p:nvPr/>
          </p:nvSpPr>
          <p:spPr>
            <a:xfrm>
              <a:off x="1208899" y="5110083"/>
              <a:ext cx="3130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/>
              </a:pPr>
              <a:r>
                <a:rPr lang="uk-UA" dirty="0"/>
                <a:t>Підійти до колодязя.</a:t>
              </a:r>
            </a:p>
          </p:txBody>
        </p:sp>
        <p:sp>
          <p:nvSpPr>
            <p:cNvPr id="16" name="Прямокутник 32"/>
            <p:cNvSpPr/>
            <p:nvPr/>
          </p:nvSpPr>
          <p:spPr>
            <a:xfrm>
              <a:off x="1413412" y="5401339"/>
              <a:ext cx="6786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 startAt="2"/>
              </a:pPr>
              <a:r>
                <a:rPr lang="uk-UA" dirty="0"/>
                <a:t>Набрати з колодязя повне відро води.</a:t>
              </a:r>
            </a:p>
          </p:txBody>
        </p:sp>
        <p:sp>
          <p:nvSpPr>
            <p:cNvPr id="17" name="Прямокутник 33"/>
            <p:cNvSpPr/>
            <p:nvPr/>
          </p:nvSpPr>
          <p:spPr>
            <a:xfrm>
              <a:off x="1413412" y="5741047"/>
              <a:ext cx="67151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+mj-lt"/>
                <a:buAutoNum type="arabicPeriod" startAt="3"/>
              </a:pPr>
              <a:r>
                <a:rPr lang="uk-UA" dirty="0"/>
                <a:t>Підійти з повним відром води до діжки.</a:t>
              </a:r>
            </a:p>
          </p:txBody>
        </p:sp>
        <p:sp>
          <p:nvSpPr>
            <p:cNvPr id="18" name="Прямокутник 34"/>
            <p:cNvSpPr/>
            <p:nvPr/>
          </p:nvSpPr>
          <p:spPr>
            <a:xfrm>
              <a:off x="1108647" y="6099178"/>
              <a:ext cx="4107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+mj-lt"/>
                <a:buAutoNum type="arabicPeriod" startAt="4"/>
              </a:pPr>
              <a:r>
                <a:rPr lang="uk-UA" dirty="0"/>
                <a:t>Вилити воду з відра в діжку.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90" y="963953"/>
            <a:ext cx="2450343" cy="513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88490</TotalTime>
  <Words>938</Words>
  <Application>Microsoft Office PowerPoint</Application>
  <PresentationFormat>Широкий екран</PresentationFormat>
  <Paragraphs>85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9" baseType="lpstr">
      <vt:lpstr>Arial</vt:lpstr>
      <vt:lpstr>Arial Nova Cond</vt:lpstr>
      <vt:lpstr>Arial Nova Cond Light</vt:lpstr>
      <vt:lpstr>Calibri</vt:lpstr>
      <vt:lpstr>Microsoft New Tai Lue</vt:lpstr>
      <vt:lpstr>Monotype Corsiva</vt:lpstr>
      <vt:lpstr>Trebuchet MS</vt:lpstr>
      <vt:lpstr>Verdana</vt:lpstr>
      <vt:lpstr>Wingdings</vt:lpstr>
      <vt:lpstr>Тема Office</vt:lpstr>
      <vt:lpstr>Алгоритми з повтореннями</vt:lpstr>
      <vt:lpstr>Алгоритми з повтореннями</vt:lpstr>
      <vt:lpstr>Алгоритми з повтореннями</vt:lpstr>
      <vt:lpstr>Циклічні процеси в школі</vt:lpstr>
      <vt:lpstr>Циклічні процеси в школі</vt:lpstr>
      <vt:lpstr>Алгоритми з повтореннями</vt:lpstr>
      <vt:lpstr>Алгоритми з повтореннями</vt:lpstr>
      <vt:lpstr>Повторення (цикл) в алгоритмах</vt:lpstr>
      <vt:lpstr>Повторення (цикл) в алгоритмах</vt:lpstr>
      <vt:lpstr>Повторення (цикл) в алгоритмах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Дайте відповіді на запитання</vt:lpstr>
      <vt:lpstr>Працюємо за комп’ютером</vt:lpstr>
      <vt:lpstr>Запам’ятай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Користвач</cp:lastModifiedBy>
  <cp:revision>470</cp:revision>
  <dcterms:created xsi:type="dcterms:W3CDTF">2016-06-06T19:48:43Z</dcterms:created>
  <dcterms:modified xsi:type="dcterms:W3CDTF">2022-06-23T08:13:07Z</dcterms:modified>
</cp:coreProperties>
</file>