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9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1" r:id="rId16"/>
    <p:sldId id="274" r:id="rId17"/>
    <p:sldId id="275" r:id="rId18"/>
    <p:sldId id="281" r:id="rId19"/>
    <p:sldId id="282" r:id="rId20"/>
    <p:sldId id="284" r:id="rId21"/>
    <p:sldId id="279" r:id="rId22"/>
    <p:sldId id="280" r:id="rId23"/>
    <p:sldId id="294" r:id="rId24"/>
    <p:sldId id="290" r:id="rId25"/>
    <p:sldId id="288" r:id="rId26"/>
    <p:sldId id="289" r:id="rId27"/>
    <p:sldId id="292" r:id="rId28"/>
    <p:sldId id="293" r:id="rId29"/>
    <p:sldId id="296" r:id="rId30"/>
    <p:sldId id="29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72" autoAdjust="0"/>
    <p:restoredTop sz="90139" autoAdjust="0"/>
  </p:normalViewPr>
  <p:slideViewPr>
    <p:cSldViewPr>
      <p:cViewPr>
        <p:scale>
          <a:sx n="75" d="100"/>
          <a:sy n="75" d="100"/>
        </p:scale>
        <p:origin x="-2904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34EB60-B1EB-4D28-B3F9-7CC881655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8501-65BD-41EA-8576-537A098FB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B4FC9-C1FA-49D6-A190-C1D8782F3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2F1AF-E865-4FA5-9B4F-6A8CB6AB4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5A5B0-4724-4F00-B31A-981E03A7A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C8A84-616E-41A4-BD42-CD5F2473F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27450644-5DB3-400A-8F65-63E32C7FC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91E71-52B3-4413-B28A-23866866D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6A96-08C7-44A1-84AC-B5BF794D3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FCC764CA-2FE3-4E87-9BE7-A43A5F32A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4A8A3294-BBA6-4B72-BC19-3333D7949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674139A-DF32-45E0-A975-2D28B8320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79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&amp;Ocy;&amp;tcy;&amp;kcy;&amp;rcy;&amp;ycy;&amp;tcy;&amp;acy;&amp;yacy; &amp;acy;&amp;rcy;&amp;khcy;&amp;icy;&amp;tcy;&amp;iecy;&amp;kcy;&amp;tcy;&amp;ucy;&amp;rcy;&amp;acy; &amp;kcy;&amp;ocy;&amp;mcy;&amp;pcy;&amp;softcy;&amp;yucy;&amp;tcy;&amp;iecy;&amp;r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010025"/>
            <a:ext cx="3810000" cy="284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>
                <a:solidFill>
                  <a:schemeClr val="accent1">
                    <a:tint val="83000"/>
                    <a:satMod val="150000"/>
                  </a:schemeClr>
                </a:solidFill>
              </a:rPr>
              <a:t>Архітектура комп</a:t>
            </a: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’</a:t>
            </a:r>
            <a:r>
              <a:rPr lang="uk-UA">
                <a:solidFill>
                  <a:schemeClr val="accent1">
                    <a:tint val="83000"/>
                    <a:satMod val="150000"/>
                  </a:schemeClr>
                </a:solidFill>
              </a:rPr>
              <a:t>ютера</a:t>
            </a: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9220" name="Rectangle 5"/>
          <p:cNvSpPr>
            <a:spLocks noGrp="1" noChangeArrowheads="1"/>
          </p:cNvSpPr>
          <p:nvPr>
            <p:ph idx="1"/>
          </p:nvPr>
        </p:nvSpPr>
        <p:spPr>
          <a:xfrm>
            <a:off x="142875" y="785813"/>
            <a:ext cx="8229600" cy="5400675"/>
          </a:xfrm>
        </p:spPr>
        <p:txBody>
          <a:bodyPr/>
          <a:lstStyle/>
          <a:p>
            <a:pPr algn="just">
              <a:buFontTx/>
              <a:buNone/>
            </a:pPr>
            <a:r>
              <a:rPr lang="uk-UA" smtClean="0"/>
              <a:t>      Архітектура комп'ютера - це опис загальних принципів побудови комп</a:t>
            </a:r>
            <a:r>
              <a:rPr lang="en-US" smtClean="0"/>
              <a:t>’</a:t>
            </a:r>
            <a:r>
              <a:rPr lang="uk-UA" smtClean="0"/>
              <a:t>ютера,  а також принципів функціонування, взаємодії і керування роботою його структурних елементів (функціональних вузлів) та програмного забезпечення.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Типи комп</a:t>
            </a:r>
            <a:r>
              <a:rPr lang="en-US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’</a:t>
            </a: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ютерів</a:t>
            </a:r>
            <a:endParaRPr lang="ru-RU" sz="360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uk-UA" smtClean="0"/>
              <a:t>      Залежно від типу даних, що опрацьовуються, обчислювальні машини поділяються на: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uk-UA" sz="2400" b="1" smtClean="0"/>
          </a:p>
          <a:p>
            <a:pPr algn="just">
              <a:lnSpc>
                <a:spcPct val="90000"/>
              </a:lnSpc>
            </a:pPr>
            <a:r>
              <a:rPr lang="uk-UA" sz="2400" smtClean="0"/>
              <a:t>Аналогові - це обчислювальні машини, що оперують даними, поданими у вигляді неперервних змін деяких фізичних величин.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uk-UA" sz="2000" smtClean="0"/>
          </a:p>
          <a:p>
            <a:pPr algn="just">
              <a:lnSpc>
                <a:spcPct val="90000"/>
              </a:lnSpc>
            </a:pPr>
            <a:r>
              <a:rPr lang="uk-UA" sz="2400" smtClean="0"/>
              <a:t>Цифрові - це обчислювальні машини, що оперують даними, поданими в дискретному вигляді (у вигляді набору чисел).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Аналогові комп</a:t>
            </a:r>
            <a:r>
              <a:rPr lang="en-US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’</a:t>
            </a: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ютери</a:t>
            </a:r>
            <a:endParaRPr lang="ru-RU" sz="360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23850" y="1412875"/>
            <a:ext cx="8424863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uk-UA" sz="2400"/>
              <a:t>   При роботі аналоговий комп'ютер </a:t>
            </a:r>
            <a:r>
              <a:rPr lang="uk-UA" sz="2400" i="1"/>
              <a:t>імітує</a:t>
            </a:r>
            <a:r>
              <a:rPr lang="uk-UA" sz="2400"/>
              <a:t> процес обчислення, при цьому характеристики, що представляють числові дані, постійно змінюються з часом.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uk-UA" sz="2400"/>
              <a:t>   Результатом роботи аналогового комп'ютера є графіки, зображені на папері чи на екрані осцилографа, або деякий сигнал, що використовується для контролю процесу або роботи механізму.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uk-UA" sz="2400"/>
              <a:t>  Аналогові комп</a:t>
            </a:r>
            <a:r>
              <a:rPr lang="en-US" sz="2400"/>
              <a:t>’</a:t>
            </a:r>
            <a:r>
              <a:rPr lang="uk-UA" sz="2400"/>
              <a:t>ютери можуть виконувати операції додавання, віднімання, множення, ділення, диференціювання, інтегрування та інвертування.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Аналогові комп</a:t>
            </a:r>
            <a:r>
              <a:rPr lang="en-US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’</a:t>
            </a: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ютери</a:t>
            </a:r>
            <a:endParaRPr lang="ru-RU" sz="360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uk-UA" b="1" smtClean="0"/>
              <a:t>Всі АОМ можна поділити на дві основні групи: </a:t>
            </a:r>
            <a:br>
              <a:rPr lang="uk-UA" b="1" smtClean="0"/>
            </a:br>
            <a:endParaRPr lang="uk-UA" b="1" smtClean="0"/>
          </a:p>
          <a:p>
            <a:pPr algn="just">
              <a:spcBef>
                <a:spcPct val="0"/>
              </a:spcBef>
            </a:pPr>
            <a:r>
              <a:rPr lang="uk-UA" smtClean="0"/>
              <a:t>Спеціалізовані - призначені для вирішення заданого вузького класу задач або одного завдання;</a:t>
            </a:r>
          </a:p>
          <a:p>
            <a:pPr algn="just">
              <a:spcBef>
                <a:spcPct val="0"/>
              </a:spcBef>
            </a:pPr>
            <a:endParaRPr lang="uk-UA" smtClean="0"/>
          </a:p>
          <a:p>
            <a:pPr algn="just">
              <a:spcBef>
                <a:spcPct val="0"/>
              </a:spcBef>
            </a:pPr>
            <a:r>
              <a:rPr lang="uk-UA" smtClean="0"/>
              <a:t>Універсальні - призначені для вирішення широкого спектру завдань.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Аналогові комп</a:t>
            </a:r>
            <a:r>
              <a:rPr lang="en-US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’</a:t>
            </a: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ютери</a:t>
            </a:r>
            <a:endParaRPr lang="ru-RU" sz="360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uk-UA" b="1" smtClean="0"/>
              <a:t>В залежності від типу робочого тіла  АОМ поділяються на:</a:t>
            </a:r>
          </a:p>
          <a:p>
            <a:pPr algn="just">
              <a:spcBef>
                <a:spcPct val="0"/>
              </a:spcBef>
            </a:pP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Механічні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– машинні змінні відтворюються механічними переміщеннями, значеннями змінних виступають довжина, швидкість, кількість обертів, кут повороту тощо.</a:t>
            </a:r>
          </a:p>
          <a:p>
            <a:pPr lvl="1" algn="just">
              <a:spcBef>
                <a:spcPct val="0"/>
              </a:spcBef>
              <a:buFontTx/>
              <a:buNone/>
            </a:pPr>
            <a:r>
              <a:rPr lang="uk-UA" sz="1800" b="1" smtClean="0"/>
              <a:t>Перевага – надійність; </a:t>
            </a:r>
          </a:p>
          <a:p>
            <a:pPr lvl="1" algn="just">
              <a:spcBef>
                <a:spcPct val="0"/>
              </a:spcBef>
              <a:buFontTx/>
              <a:buNone/>
            </a:pPr>
            <a:r>
              <a:rPr lang="uk-UA" sz="1800" b="1" smtClean="0"/>
              <a:t>недоліки – висока вартість, низька ефективність.</a:t>
            </a:r>
          </a:p>
          <a:p>
            <a:pPr algn="just">
              <a:spcBef>
                <a:spcPct val="0"/>
              </a:spcBef>
            </a:pPr>
            <a:endParaRPr lang="uk-UA" sz="2000" smtClean="0"/>
          </a:p>
          <a:p>
            <a:pPr algn="just">
              <a:spcBef>
                <a:spcPct val="0"/>
              </a:spcBef>
            </a:pP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Пневматичні та гідравлічні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– машинні змінні подані у вигляді тиску рідини або газу.</a:t>
            </a:r>
          </a:p>
          <a:p>
            <a:pPr lvl="1" algn="just">
              <a:spcBef>
                <a:spcPct val="0"/>
              </a:spcBef>
              <a:buFontTx/>
              <a:buNone/>
            </a:pPr>
            <a:r>
              <a:rPr lang="uk-UA" sz="1800" b="1" smtClean="0"/>
              <a:t>Переваги – низька вартість, висока надійність; </a:t>
            </a:r>
          </a:p>
          <a:p>
            <a:pPr lvl="1" algn="just">
              <a:spcBef>
                <a:spcPct val="0"/>
              </a:spcBef>
              <a:buFontTx/>
              <a:buNone/>
            </a:pPr>
            <a:r>
              <a:rPr lang="uk-UA" sz="1800" b="1" smtClean="0"/>
              <a:t>недолік – великі похибки вимірювань.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9Hydravl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620713"/>
            <a:ext cx="43053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0" descr="120123_water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8688" y="620713"/>
            <a:ext cx="4297362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Аналогові комп</a:t>
            </a:r>
            <a:r>
              <a:rPr lang="en-US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’</a:t>
            </a: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ютери</a:t>
            </a:r>
            <a:endParaRPr lang="ru-RU" sz="360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uk-UA" b="1" smtClean="0"/>
              <a:t>В залежності від типу робочого тіла  АОМ поділяються на:</a:t>
            </a:r>
            <a:br>
              <a:rPr lang="uk-UA" b="1" smtClean="0"/>
            </a:br>
            <a:endParaRPr lang="uk-UA" b="1" smtClean="0"/>
          </a:p>
          <a:p>
            <a:pPr algn="just">
              <a:spcBef>
                <a:spcPct val="0"/>
              </a:spcBef>
            </a:pP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Електр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ичн</a:t>
            </a: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– машинні змінні відтворюються електричною напругою постійного струму.</a:t>
            </a:r>
          </a:p>
          <a:p>
            <a:pPr lvl="1" algn="just">
              <a:spcBef>
                <a:spcPct val="0"/>
              </a:spcBef>
              <a:buFontTx/>
              <a:buNone/>
            </a:pPr>
            <a:r>
              <a:rPr lang="uk-UA" sz="1800" b="1" smtClean="0"/>
              <a:t>Переваги – висока надійність, швидкодія, </a:t>
            </a:r>
            <a:endParaRPr lang="en-US" sz="1800" b="1" smtClean="0"/>
          </a:p>
          <a:p>
            <a:pPr lvl="1" algn="just">
              <a:spcBef>
                <a:spcPct val="0"/>
              </a:spcBef>
              <a:buFontTx/>
              <a:buNone/>
            </a:pPr>
            <a:r>
              <a:rPr lang="uk-UA" sz="1800" b="1" smtClean="0"/>
              <a:t>зручність керування та отримання результатів.</a:t>
            </a:r>
          </a:p>
          <a:p>
            <a:pPr algn="just">
              <a:spcBef>
                <a:spcPct val="0"/>
              </a:spcBef>
            </a:pPr>
            <a:endParaRPr lang="uk-UA" sz="20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Електромеханічні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комбіновані) – машинні змінні подані у вигляді механічних та електричних величин (кут повороту – напруга).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Аналогові комп</a:t>
            </a:r>
            <a:r>
              <a:rPr lang="en-US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’</a:t>
            </a: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ютери</a:t>
            </a:r>
            <a:endParaRPr lang="ru-RU" sz="360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473700"/>
          </a:xfrm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sz="2400" b="1" smtClean="0"/>
              <a:t>В залежності від способу функціонування  АОМ поділяються на:</a:t>
            </a:r>
            <a:br>
              <a:rPr lang="uk-UA" sz="2400" b="1" smtClean="0"/>
            </a:br>
            <a:endParaRPr lang="uk-UA" sz="2400" b="1" smtClean="0"/>
          </a:p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uk-UA" sz="2000" b="1" smtClean="0"/>
              <a:t>Швидкі</a:t>
            </a:r>
            <a:r>
              <a:rPr lang="en-US" sz="2000" smtClean="0"/>
              <a:t> - </a:t>
            </a:r>
            <a:r>
              <a:rPr lang="uk-UA" sz="2000" smtClean="0"/>
              <a:t>етапи розв</a:t>
            </a:r>
            <a:r>
              <a:rPr lang="en-US" sz="2000" smtClean="0"/>
              <a:t>’</a:t>
            </a:r>
            <a:r>
              <a:rPr lang="ru-RU" sz="2000" smtClean="0"/>
              <a:t>я</a:t>
            </a:r>
            <a:r>
              <a:rPr lang="uk-UA" sz="2000" smtClean="0"/>
              <a:t>зування автоматично повторюються за допомогою системи комутацій. Найбільша перевага - можливість спостерігати зміну результату в залежності від параметрів в реальному часі (використовуються для для розв</a:t>
            </a:r>
            <a:r>
              <a:rPr lang="en-US" sz="2000" smtClean="0"/>
              <a:t>’</a:t>
            </a:r>
            <a:r>
              <a:rPr lang="ru-RU" sz="2000" smtClean="0"/>
              <a:t>я</a:t>
            </a:r>
            <a:r>
              <a:rPr lang="uk-UA" sz="2000" smtClean="0"/>
              <a:t>зування краєвих задач, обчислення інтегралу Фур'є, кореляційного аналізу).</a:t>
            </a: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endParaRPr lang="uk-UA" sz="2000" smtClean="0"/>
          </a:p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uk-UA" sz="2000" b="1" smtClean="0"/>
              <a:t>Повільні</a:t>
            </a:r>
            <a:r>
              <a:rPr lang="uk-UA" sz="2000" smtClean="0"/>
              <a:t> - машини одноразової дії, в яких використовуються інтегратори з відносно великими константами часу. Розв</a:t>
            </a:r>
            <a:r>
              <a:rPr lang="en-US" sz="2000" smtClean="0"/>
              <a:t>’</a:t>
            </a:r>
            <a:r>
              <a:rPr lang="ru-RU" sz="2000" smtClean="0"/>
              <a:t>я</a:t>
            </a:r>
            <a:r>
              <a:rPr lang="uk-UA" sz="2000" smtClean="0"/>
              <a:t>зування завдань триває від декількох секунд до декількох хвилин. При цьому результат зміни параметрів може бути зафіксований тільки після завершення всіх обчислювальних циклів.</a:t>
            </a: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endParaRPr lang="uk-UA" sz="2000" smtClean="0"/>
          </a:p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uk-UA" sz="2000" b="1" smtClean="0"/>
              <a:t>Ітеративні</a:t>
            </a:r>
            <a:r>
              <a:rPr lang="uk-UA" sz="2000" smtClean="0"/>
              <a:t> - машини, що здійснюють процес розв</a:t>
            </a:r>
            <a:r>
              <a:rPr lang="en-US" sz="2000" smtClean="0"/>
              <a:t>’</a:t>
            </a:r>
            <a:r>
              <a:rPr lang="ru-RU" sz="2000" smtClean="0"/>
              <a:t>я</a:t>
            </a:r>
            <a:r>
              <a:rPr lang="uk-UA" sz="2000" smtClean="0"/>
              <a:t>зування  завдання ітераційним способом протягом певного числа ітерацій. Специфіка такої АВМ дозволяє управляти ходом обчислень в задані моменти часу.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Цифрові комп</a:t>
            </a:r>
            <a:r>
              <a:rPr lang="en-US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’</a:t>
            </a: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ютери</a:t>
            </a:r>
            <a:endParaRPr lang="ru-RU" sz="360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23850" y="1231900"/>
            <a:ext cx="8424863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altLang="zh-CN" sz="2800" b="1">
                <a:cs typeface="幼圆"/>
              </a:rPr>
              <a:t>Цифровий</a:t>
            </a:r>
            <a:r>
              <a:rPr lang="uk-UA" altLang="zh-CN" sz="2800">
                <a:cs typeface="幼圆"/>
              </a:rPr>
              <a:t> - комп'ютер, що опрацьовує дискретні дані, тобто дані, представлені у вигляді набору цифр.</a:t>
            </a:r>
          </a:p>
          <a:p>
            <a:r>
              <a:rPr lang="uk-UA" altLang="zh-CN" sz="2400">
                <a:cs typeface="幼圆"/>
              </a:rPr>
              <a:t>Переважна більшість сучасних комп'ютерів є цифровими.</a:t>
            </a:r>
            <a:endParaRPr lang="uk-UA" altLang="zh-CN" sz="2800">
              <a:cs typeface="幼圆"/>
            </a:endParaRPr>
          </a:p>
          <a:p>
            <a:r>
              <a:rPr lang="uk-UA" altLang="zh-CN" sz="2800">
                <a:cs typeface="幼圆"/>
              </a:rPr>
              <a:t>Неперервні сигнали перетворюються в дискретні (</a:t>
            </a:r>
            <a:r>
              <a:rPr lang="uk-UA" altLang="zh-CN" sz="2800" i="1">
                <a:cs typeface="幼圆"/>
              </a:rPr>
              <a:t>оцифровуються</a:t>
            </a:r>
            <a:r>
              <a:rPr lang="uk-UA" altLang="zh-CN" sz="2800">
                <a:cs typeface="幼圆"/>
              </a:rPr>
              <a:t>) з певною точністю перетворення (</a:t>
            </a:r>
            <a:r>
              <a:rPr lang="uk-UA" altLang="zh-CN" sz="2800" i="1">
                <a:cs typeface="幼圆"/>
              </a:rPr>
              <a:t>дискретизації</a:t>
            </a:r>
            <a:r>
              <a:rPr lang="uk-UA" altLang="zh-CN" sz="2800">
                <a:cs typeface="幼圆"/>
              </a:rPr>
              <a:t>).</a:t>
            </a:r>
          </a:p>
          <a:p>
            <a:pPr algn="just"/>
            <a:r>
              <a:rPr lang="uk-UA" altLang="zh-CN" sz="2800">
                <a:cs typeface="幼圆"/>
              </a:rPr>
              <a:t>Більшість сучасних цифрових комп'ютерів працюють на базі двійкової системи числення.</a:t>
            </a:r>
          </a:p>
          <a:p>
            <a:pPr algn="just"/>
            <a:r>
              <a:rPr lang="uk-UA" altLang="zh-CN" sz="2800">
                <a:cs typeface="幼圆"/>
              </a:rPr>
              <a:t>Майже всі цифрові комп'ютери є електронними.</a:t>
            </a:r>
            <a:r>
              <a:rPr lang="ru-RU" altLang="zh-CN" sz="2800">
                <a:cs typeface="幼圆"/>
              </a:rPr>
              <a:t> </a:t>
            </a:r>
            <a:endParaRPr lang="uk-UA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777875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Цифрові комп</a:t>
            </a:r>
            <a:r>
              <a:rPr lang="en-US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’</a:t>
            </a: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ютери</a:t>
            </a:r>
            <a:endParaRPr lang="ru-RU" sz="360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771775" y="928688"/>
            <a:ext cx="597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solidFill>
                  <a:schemeClr val="tx2"/>
                </a:solidFill>
              </a:rPr>
              <a:t>Комп</a:t>
            </a:r>
            <a:r>
              <a:rPr lang="en-US" sz="2400">
                <a:solidFill>
                  <a:schemeClr val="tx2"/>
                </a:solidFill>
              </a:rPr>
              <a:t>’</a:t>
            </a:r>
            <a:r>
              <a:rPr lang="uk-UA" sz="2400">
                <a:solidFill>
                  <a:schemeClr val="tx2"/>
                </a:solidFill>
              </a:rPr>
              <a:t>ютер фон-Нейманівського типу</a:t>
            </a:r>
            <a:endParaRPr lang="uk-UA">
              <a:solidFill>
                <a:schemeClr val="tx2"/>
              </a:solidFill>
            </a:endParaRPr>
          </a:p>
        </p:txBody>
      </p:sp>
      <p:grpSp>
        <p:nvGrpSpPr>
          <p:cNvPr id="26628" name="Group 20"/>
          <p:cNvGrpSpPr>
            <a:grpSpLocks/>
          </p:cNvGrpSpPr>
          <p:nvPr/>
        </p:nvGrpSpPr>
        <p:grpSpPr bwMode="auto">
          <a:xfrm>
            <a:off x="2555875" y="1857375"/>
            <a:ext cx="6337300" cy="4249738"/>
            <a:chOff x="657" y="1026"/>
            <a:chExt cx="4446" cy="2994"/>
          </a:xfrm>
        </p:grpSpPr>
        <p:sp>
          <p:nvSpPr>
            <p:cNvPr id="26631" name="Rectangle 21"/>
            <p:cNvSpPr>
              <a:spLocks noChangeArrowheads="1"/>
            </p:cNvSpPr>
            <p:nvPr/>
          </p:nvSpPr>
          <p:spPr bwMode="auto">
            <a:xfrm>
              <a:off x="657" y="1026"/>
              <a:ext cx="1452" cy="63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1600" b="1"/>
                <a:t>Пристрій</a:t>
              </a:r>
            </a:p>
            <a:p>
              <a:pPr algn="ctr"/>
              <a:r>
                <a:rPr lang="uk-UA" sz="1600" b="1"/>
                <a:t>введення-</a:t>
              </a:r>
            </a:p>
            <a:p>
              <a:pPr algn="ctr"/>
              <a:r>
                <a:rPr lang="uk-UA" sz="1600" b="1"/>
                <a:t>виведення</a:t>
              </a:r>
              <a:endParaRPr lang="ru-RU" sz="1600" b="1"/>
            </a:p>
          </p:txBody>
        </p:sp>
        <p:sp>
          <p:nvSpPr>
            <p:cNvPr id="26632" name="Rectangle 22"/>
            <p:cNvSpPr>
              <a:spLocks noChangeArrowheads="1"/>
            </p:cNvSpPr>
            <p:nvPr/>
          </p:nvSpPr>
          <p:spPr bwMode="auto">
            <a:xfrm>
              <a:off x="657" y="2387"/>
              <a:ext cx="1724" cy="127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1600" b="1"/>
                <a:t>Пристрій управління</a:t>
              </a:r>
            </a:p>
            <a:p>
              <a:pPr algn="ctr"/>
              <a:endParaRPr lang="uk-UA" sz="2000"/>
            </a:p>
            <a:p>
              <a:pPr algn="ctr"/>
              <a:endParaRPr lang="uk-UA" sz="2000"/>
            </a:p>
            <a:p>
              <a:pPr algn="ctr"/>
              <a:endParaRPr lang="uk-UA" sz="2000"/>
            </a:p>
            <a:p>
              <a:pPr algn="ctr"/>
              <a:endParaRPr lang="ru-RU" sz="2000"/>
            </a:p>
          </p:txBody>
        </p:sp>
        <p:sp>
          <p:nvSpPr>
            <p:cNvPr id="26633" name="Rectangle 23"/>
            <p:cNvSpPr>
              <a:spLocks noChangeArrowheads="1"/>
            </p:cNvSpPr>
            <p:nvPr/>
          </p:nvSpPr>
          <p:spPr bwMode="auto">
            <a:xfrm>
              <a:off x="3334" y="1026"/>
              <a:ext cx="1769" cy="90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1600" b="1"/>
                <a:t>Арифметико-</a:t>
              </a:r>
            </a:p>
            <a:p>
              <a:pPr algn="ctr"/>
              <a:r>
                <a:rPr lang="uk-UA" sz="1600" b="1"/>
                <a:t>логічний</a:t>
              </a:r>
            </a:p>
            <a:p>
              <a:pPr algn="ctr"/>
              <a:r>
                <a:rPr lang="uk-UA" sz="1600" b="1"/>
                <a:t>пристрій</a:t>
              </a:r>
              <a:endParaRPr lang="ru-RU" sz="1600" b="1"/>
            </a:p>
          </p:txBody>
        </p:sp>
        <p:sp>
          <p:nvSpPr>
            <p:cNvPr id="26634" name="Rectangle 24"/>
            <p:cNvSpPr>
              <a:spLocks noChangeArrowheads="1"/>
            </p:cNvSpPr>
            <p:nvPr/>
          </p:nvSpPr>
          <p:spPr bwMode="auto">
            <a:xfrm>
              <a:off x="3334" y="2432"/>
              <a:ext cx="1769" cy="15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b="1"/>
                <a:t>Пам</a:t>
              </a:r>
              <a:r>
                <a:rPr lang="en-US" b="1"/>
                <a:t>’</a:t>
              </a:r>
              <a:r>
                <a:rPr lang="uk-UA" b="1"/>
                <a:t>ять</a:t>
              </a:r>
            </a:p>
            <a:p>
              <a:pPr algn="ctr"/>
              <a:endParaRPr lang="en-US" b="1"/>
            </a:p>
            <a:p>
              <a:pPr algn="ctr"/>
              <a:endParaRPr lang="en-US" sz="2000"/>
            </a:p>
            <a:p>
              <a:pPr algn="ctr"/>
              <a:endParaRPr lang="en-US" sz="2000"/>
            </a:p>
            <a:p>
              <a:pPr algn="ctr"/>
              <a:endParaRPr lang="en-US" sz="2000"/>
            </a:p>
            <a:p>
              <a:pPr algn="ctr"/>
              <a:endParaRPr lang="en-US" sz="2000"/>
            </a:p>
            <a:p>
              <a:pPr algn="ctr"/>
              <a:endParaRPr lang="ru-RU" sz="2000"/>
            </a:p>
          </p:txBody>
        </p:sp>
        <p:sp>
          <p:nvSpPr>
            <p:cNvPr id="26635" name="Rectangle 25"/>
            <p:cNvSpPr>
              <a:spLocks noChangeArrowheads="1"/>
            </p:cNvSpPr>
            <p:nvPr/>
          </p:nvSpPr>
          <p:spPr bwMode="auto">
            <a:xfrm>
              <a:off x="793" y="2795"/>
              <a:ext cx="1452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1600" b="1"/>
                <a:t>Лічильник команд</a:t>
              </a:r>
              <a:endParaRPr lang="ru-RU" sz="1600" b="1"/>
            </a:p>
          </p:txBody>
        </p:sp>
        <p:sp>
          <p:nvSpPr>
            <p:cNvPr id="26636" name="Rectangle 26"/>
            <p:cNvSpPr>
              <a:spLocks noChangeArrowheads="1"/>
            </p:cNvSpPr>
            <p:nvPr/>
          </p:nvSpPr>
          <p:spPr bwMode="auto">
            <a:xfrm>
              <a:off x="793" y="3203"/>
              <a:ext cx="1452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1600" b="1"/>
                <a:t>Регістр команд</a:t>
              </a:r>
              <a:endParaRPr lang="ru-RU" sz="1600" b="1"/>
            </a:p>
          </p:txBody>
        </p:sp>
        <p:sp>
          <p:nvSpPr>
            <p:cNvPr id="26637" name="Rectangle 27"/>
            <p:cNvSpPr>
              <a:spLocks noChangeArrowheads="1"/>
            </p:cNvSpPr>
            <p:nvPr/>
          </p:nvSpPr>
          <p:spPr bwMode="auto">
            <a:xfrm>
              <a:off x="3334" y="2750"/>
              <a:ext cx="1769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/>
                <a:t>Команда 1</a:t>
              </a:r>
            </a:p>
          </p:txBody>
        </p:sp>
        <p:sp>
          <p:nvSpPr>
            <p:cNvPr id="26638" name="Rectangle 28"/>
            <p:cNvSpPr>
              <a:spLocks noChangeArrowheads="1"/>
            </p:cNvSpPr>
            <p:nvPr/>
          </p:nvSpPr>
          <p:spPr bwMode="auto">
            <a:xfrm>
              <a:off x="3334" y="3067"/>
              <a:ext cx="1769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/>
                <a:t>Команда 2</a:t>
              </a:r>
            </a:p>
          </p:txBody>
        </p:sp>
        <p:sp>
          <p:nvSpPr>
            <p:cNvPr id="26639" name="Rectangle 29"/>
            <p:cNvSpPr>
              <a:spLocks noChangeArrowheads="1"/>
            </p:cNvSpPr>
            <p:nvPr/>
          </p:nvSpPr>
          <p:spPr bwMode="auto">
            <a:xfrm>
              <a:off x="3334" y="3385"/>
              <a:ext cx="1769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/>
                <a:t>Команда 3</a:t>
              </a:r>
            </a:p>
          </p:txBody>
        </p:sp>
        <p:sp>
          <p:nvSpPr>
            <p:cNvPr id="26640" name="Rectangle 30"/>
            <p:cNvSpPr>
              <a:spLocks noChangeArrowheads="1"/>
            </p:cNvSpPr>
            <p:nvPr/>
          </p:nvSpPr>
          <p:spPr bwMode="auto">
            <a:xfrm>
              <a:off x="3334" y="3702"/>
              <a:ext cx="1769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/>
                <a:t>…</a:t>
              </a:r>
            </a:p>
          </p:txBody>
        </p:sp>
        <p:sp>
          <p:nvSpPr>
            <p:cNvPr id="26641" name="Line 31"/>
            <p:cNvSpPr>
              <a:spLocks noChangeShapeType="1"/>
            </p:cNvSpPr>
            <p:nvPr/>
          </p:nvSpPr>
          <p:spPr bwMode="auto">
            <a:xfrm flipV="1">
              <a:off x="1474" y="1661"/>
              <a:ext cx="0" cy="7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2" name="Line 32"/>
            <p:cNvSpPr>
              <a:spLocks noChangeShapeType="1"/>
            </p:cNvSpPr>
            <p:nvPr/>
          </p:nvSpPr>
          <p:spPr bwMode="auto">
            <a:xfrm flipV="1">
              <a:off x="2381" y="1933"/>
              <a:ext cx="953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3" name="Line 33"/>
            <p:cNvSpPr>
              <a:spLocks noChangeShapeType="1"/>
            </p:cNvSpPr>
            <p:nvPr/>
          </p:nvSpPr>
          <p:spPr bwMode="auto">
            <a:xfrm flipV="1">
              <a:off x="2381" y="2614"/>
              <a:ext cx="953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4" name="AutoShape 34"/>
            <p:cNvSpPr>
              <a:spLocks noChangeArrowheads="1"/>
            </p:cNvSpPr>
            <p:nvPr/>
          </p:nvSpPr>
          <p:spPr bwMode="auto">
            <a:xfrm>
              <a:off x="2109" y="1207"/>
              <a:ext cx="1225" cy="318"/>
            </a:xfrm>
            <a:prstGeom prst="leftRightArrow">
              <a:avLst>
                <a:gd name="adj1" fmla="val 50000"/>
                <a:gd name="adj2" fmla="val 7704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5" name="AutoShape 35"/>
            <p:cNvSpPr>
              <a:spLocks noChangeArrowheads="1"/>
            </p:cNvSpPr>
            <p:nvPr/>
          </p:nvSpPr>
          <p:spPr bwMode="auto">
            <a:xfrm>
              <a:off x="4105" y="1933"/>
              <a:ext cx="272" cy="499"/>
            </a:xfrm>
            <a:prstGeom prst="upDownArrow">
              <a:avLst>
                <a:gd name="adj1" fmla="val 50000"/>
                <a:gd name="adj2" fmla="val 3669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6629" name="Picture 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7323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41"/>
          <p:cNvSpPr>
            <a:spLocks noChangeArrowheads="1"/>
          </p:cNvSpPr>
          <p:nvPr/>
        </p:nvSpPr>
        <p:spPr bwMode="auto">
          <a:xfrm>
            <a:off x="323850" y="4005263"/>
            <a:ext cx="1944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solidFill>
                  <a:schemeClr val="tx2"/>
                </a:solidFill>
              </a:rPr>
              <a:t>Джон фон Нейман</a:t>
            </a:r>
            <a:endParaRPr lang="uk-UA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chemeClr val="tx2"/>
                </a:solidFill>
              </a:rPr>
              <a:t>Принципи фон Неймана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50825" y="1057275"/>
            <a:ext cx="864235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sz="2600"/>
              <a:t>Використання двійкової системи числення</a:t>
            </a:r>
          </a:p>
          <a:p>
            <a:pPr algn="just">
              <a:buFont typeface="Wingdings" pitchFamily="2" charset="2"/>
              <a:buChar char="Ø"/>
            </a:pPr>
            <a:endParaRPr lang="uk-UA" sz="2600"/>
          </a:p>
          <a:p>
            <a:pPr algn="just">
              <a:buFont typeface="Wingdings" pitchFamily="2" charset="2"/>
              <a:buChar char="Ø"/>
            </a:pPr>
            <a:r>
              <a:rPr lang="uk-UA" sz="2600"/>
              <a:t>Однорідінсть пам'яті - команди зберігаються в оперативній пам'яті разом з даними</a:t>
            </a:r>
          </a:p>
          <a:p>
            <a:pPr algn="just">
              <a:buFont typeface="Wingdings" pitchFamily="2" charset="2"/>
              <a:buChar char="Ø"/>
            </a:pPr>
            <a:endParaRPr lang="uk-UA" sz="2600"/>
          </a:p>
          <a:p>
            <a:pPr algn="just">
              <a:buFont typeface="Wingdings" pitchFamily="2" charset="2"/>
              <a:buChar char="Ø"/>
            </a:pPr>
            <a:r>
              <a:rPr lang="uk-UA" sz="2600"/>
              <a:t>Адресність пам'яті - кожна комірка пам'яті має унікальну адресу (номер), що однозначно її ідентифікує. Доступ до даних здійснюється за цією адресою</a:t>
            </a:r>
          </a:p>
          <a:p>
            <a:pPr algn="just">
              <a:buFont typeface="Wingdings" pitchFamily="2" charset="2"/>
              <a:buChar char="Ø"/>
            </a:pPr>
            <a:endParaRPr lang="uk-UA" sz="2600"/>
          </a:p>
          <a:p>
            <a:pPr algn="just">
              <a:buFont typeface="Wingdings" pitchFamily="2" charset="2"/>
              <a:buChar char="Ø"/>
            </a:pPr>
            <a:r>
              <a:rPr lang="uk-UA" sz="2600"/>
              <a:t>Послідовне програмне управління - всі програми складаються з набору команд, що виконуються послідовно, починаючи з першої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>
                <a:solidFill>
                  <a:schemeClr val="accent1">
                    <a:tint val="83000"/>
                    <a:satMod val="150000"/>
                  </a:schemeClr>
                </a:solidFill>
              </a:rPr>
              <a:t>Рівні подання комп</a:t>
            </a: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’</a:t>
            </a:r>
            <a:r>
              <a:rPr lang="uk-UA">
                <a:solidFill>
                  <a:schemeClr val="accent1">
                    <a:tint val="83000"/>
                    <a:satMod val="150000"/>
                  </a:schemeClr>
                </a:solidFill>
              </a:rPr>
              <a:t>ютера</a:t>
            </a: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968875"/>
          </a:xfrm>
        </p:spPr>
        <p:txBody>
          <a:bodyPr>
            <a:normAutofit lnSpcReduction="10000"/>
          </a:bodyPr>
          <a:lstStyle/>
          <a:p>
            <a:pPr marL="448056" indent="-384048" algn="just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i="1"/>
              <a:t>Ц</a:t>
            </a:r>
            <a:r>
              <a:rPr lang="uk-UA" sz="2800" b="1" i="1"/>
              <a:t>ифровий логічний рівень</a:t>
            </a:r>
            <a:r>
              <a:rPr lang="uk-UA" sz="2800"/>
              <a:t> – рівень логічних схем базової системи елементів.</a:t>
            </a:r>
            <a:endParaRPr lang="en-US" sz="2800"/>
          </a:p>
          <a:p>
            <a:pPr marL="448056" indent="-384048" algn="just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uk-UA" sz="1600"/>
          </a:p>
          <a:p>
            <a:pPr marL="448056" indent="-384048" algn="just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800" b="1" i="1"/>
              <a:t>Мікроархітектурний рівень</a:t>
            </a:r>
            <a:r>
              <a:rPr lang="uk-UA" sz="2800"/>
              <a:t> – рівень організації опрацювання даних всередині функціонального вузла.</a:t>
            </a:r>
            <a:endParaRPr lang="en-US" sz="2800"/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uk-UA" sz="1600"/>
          </a:p>
          <a:p>
            <a:pPr marL="448056" indent="-384048" algn="just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800" b="1" i="1"/>
              <a:t>Командний рівень</a:t>
            </a:r>
            <a:r>
              <a:rPr lang="uk-UA" sz="2800"/>
              <a:t> – набір функціональних вузлів та зв</a:t>
            </a:r>
            <a:r>
              <a:rPr lang="en-US" sz="2800"/>
              <a:t>’</a:t>
            </a:r>
            <a:r>
              <a:rPr lang="uk-UA" sz="2800"/>
              <a:t>язки між ними, система команд та даних, що передаються між пристроями.</a:t>
            </a:r>
            <a:endParaRPr lang="en-US" sz="2800"/>
          </a:p>
          <a:p>
            <a:pPr marL="448056" indent="-384048" algn="just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1600" b="1" i="1"/>
          </a:p>
          <a:p>
            <a:pPr marL="448056" indent="-384048" algn="just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800" b="1" i="1"/>
              <a:t>Рівень операційної системи</a:t>
            </a:r>
            <a:r>
              <a:rPr lang="uk-UA" sz="2800"/>
              <a:t> – структурна організація ОС та управління функціональними вузлами.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000">
                <a:solidFill>
                  <a:schemeClr val="tx2"/>
                </a:solidFill>
              </a:rPr>
              <a:t>Цифрові комп</a:t>
            </a:r>
            <a:r>
              <a:rPr lang="en-US" sz="4000">
                <a:solidFill>
                  <a:schemeClr val="tx2"/>
                </a:solidFill>
              </a:rPr>
              <a:t>’</a:t>
            </a:r>
            <a:r>
              <a:rPr lang="uk-UA" sz="4000">
                <a:solidFill>
                  <a:schemeClr val="tx2"/>
                </a:solidFill>
              </a:rPr>
              <a:t>ютери</a:t>
            </a:r>
            <a:endParaRPr lang="ru-RU" sz="4000">
              <a:solidFill>
                <a:schemeClr val="tx2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50825" y="1057275"/>
            <a:ext cx="86423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uk-UA" sz="2600"/>
              <a:t>Використання недвійкових систем числення</a:t>
            </a:r>
          </a:p>
          <a:p>
            <a:pPr algn="just">
              <a:buFont typeface="Wingdings" pitchFamily="2" charset="2"/>
              <a:buNone/>
            </a:pPr>
            <a:endParaRPr lang="uk-UA" sz="2600"/>
          </a:p>
          <a:p>
            <a:pPr algn="just">
              <a:buFont typeface="Wingdings" pitchFamily="2" charset="2"/>
              <a:buChar char="Ø"/>
            </a:pPr>
            <a:r>
              <a:rPr lang="uk-UA" sz="2600"/>
              <a:t>Десяткова</a:t>
            </a:r>
          </a:p>
          <a:p>
            <a:pPr algn="just">
              <a:buFont typeface="Wingdings" pitchFamily="2" charset="2"/>
              <a:buChar char="Ø"/>
            </a:pPr>
            <a:endParaRPr lang="uk-UA" sz="2600"/>
          </a:p>
          <a:p>
            <a:pPr algn="just">
              <a:buFont typeface="Wingdings" pitchFamily="2" charset="2"/>
              <a:buChar char="Ø"/>
            </a:pPr>
            <a:r>
              <a:rPr lang="uk-UA" sz="2600"/>
              <a:t>Двійково-десяткова</a:t>
            </a:r>
          </a:p>
          <a:p>
            <a:pPr algn="just">
              <a:buFont typeface="Wingdings" pitchFamily="2" charset="2"/>
              <a:buChar char="Ø"/>
            </a:pPr>
            <a:endParaRPr lang="uk-UA" sz="2600"/>
          </a:p>
          <a:p>
            <a:pPr algn="just">
              <a:buFont typeface="Wingdings" pitchFamily="2" charset="2"/>
              <a:buChar char="Ø"/>
            </a:pPr>
            <a:r>
              <a:rPr lang="uk-UA" sz="2600"/>
              <a:t>Трійкова						</a:t>
            </a:r>
            <a:endParaRPr lang="uk-UA"/>
          </a:p>
          <a:p>
            <a:pPr algn="just">
              <a:buFont typeface="Wingdings" pitchFamily="2" charset="2"/>
              <a:buNone/>
            </a:pPr>
            <a:r>
              <a:rPr lang="en-US" sz="2000"/>
              <a:t>	</a:t>
            </a:r>
            <a:r>
              <a:rPr lang="ru-RU" sz="2000"/>
              <a:t>Тріт – найменша одиниця тр</a:t>
            </a:r>
            <a:r>
              <a:rPr lang="uk-UA" sz="2000"/>
              <a:t>ійкового коду</a:t>
            </a:r>
          </a:p>
          <a:p>
            <a:pPr algn="just">
              <a:buFont typeface="Wingdings" pitchFamily="2" charset="2"/>
              <a:buNone/>
            </a:pPr>
            <a:r>
              <a:rPr lang="uk-UA" sz="2000"/>
              <a:t>	Трайт – похідна, 1 трайт = 6 тріт </a:t>
            </a:r>
            <a:r>
              <a:rPr lang="uk-UA" altLang="zh-CN">
                <a:cs typeface="幼圆"/>
              </a:rPr>
              <a:t>(~ 9,5 біта,</a:t>
            </a:r>
            <a:endParaRPr lang="en-US" sz="2000"/>
          </a:p>
          <a:p>
            <a:pPr algn="just">
              <a:buFont typeface="Wingdings" pitchFamily="2" charset="2"/>
              <a:buNone/>
            </a:pPr>
            <a:r>
              <a:rPr lang="uk-UA" altLang="zh-CN">
                <a:cs typeface="幼圆"/>
              </a:rPr>
              <a:t>	(здатний приймати значення в діапазоні ± 364)</a:t>
            </a:r>
            <a:endParaRPr lang="en-US" sz="2000"/>
          </a:p>
          <a:p>
            <a:pPr algn="just">
              <a:buFont typeface="Wingdings" pitchFamily="2" charset="2"/>
              <a:buChar char="Ø"/>
            </a:pPr>
            <a:endParaRPr lang="uk-UA" sz="2600"/>
          </a:p>
          <a:p>
            <a:pPr algn="just">
              <a:buFont typeface="Wingdings" pitchFamily="2" charset="2"/>
              <a:buChar char="Ø"/>
            </a:pPr>
            <a:r>
              <a:rPr lang="uk-UA" sz="2600"/>
              <a:t>Інші системи числення</a:t>
            </a:r>
          </a:p>
          <a:p>
            <a:pPr lvl="1" algn="just">
              <a:buFont typeface="Wingdings" pitchFamily="2" charset="2"/>
              <a:buNone/>
            </a:pPr>
            <a:r>
              <a:rPr lang="uk-UA" altLang="zh-CN">
                <a:cs typeface="幼圆"/>
              </a:rPr>
              <a:t>Вибір внутрішньої системи подання даних не змінює базових принципів роботи комп'ютера. Будь-який комп'ютер одного типу може емулювати роботу будь-якого комп'ютера іншого типу.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777875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Гібридні комп</a:t>
            </a:r>
            <a:r>
              <a:rPr lang="en-US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’</a:t>
            </a: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ютери</a:t>
            </a:r>
            <a:endParaRPr lang="ru-RU" sz="360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23850" y="930275"/>
            <a:ext cx="849630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200" b="1"/>
              <a:t>Гібридна обчислювальна система</a:t>
            </a:r>
            <a:r>
              <a:rPr lang="uk-UA" sz="2200"/>
              <a:t> (аналогово-цифрова система) – обчислювальна система, що поєднує властивості цифрового та аналогового пристроїв.</a:t>
            </a:r>
          </a:p>
          <a:p>
            <a:pPr algn="just"/>
            <a:endParaRPr lang="uk-UA" sz="2200"/>
          </a:p>
          <a:p>
            <a:pPr algn="just"/>
            <a:r>
              <a:rPr lang="uk-UA" sz="2200" i="1"/>
              <a:t>Передумова виникнення</a:t>
            </a:r>
            <a:r>
              <a:rPr lang="uk-UA" sz="2200"/>
              <a:t>: для ряду задач  моделювання складних систем не вистачало можливостей ні аналогових, ні цифрових пристроїв, наприклад:</a:t>
            </a:r>
          </a:p>
          <a:p>
            <a:pPr lvl="1" algn="just"/>
            <a:r>
              <a:rPr lang="uk-UA"/>
              <a:t>• автоматичне управління об'єктами, що швидко рухаються;</a:t>
            </a:r>
          </a:p>
          <a:p>
            <a:pPr lvl="1" algn="just"/>
            <a:r>
              <a:rPr lang="uk-UA"/>
              <a:t>• оптимізація систем управління;</a:t>
            </a:r>
          </a:p>
          <a:p>
            <a:pPr lvl="1" algn="just"/>
            <a:r>
              <a:rPr lang="uk-UA"/>
              <a:t>• тренажери бойової техніки, зокрема авіаційної.</a:t>
            </a:r>
          </a:p>
          <a:p>
            <a:pPr lvl="1" algn="just"/>
            <a:endParaRPr lang="uk-UA"/>
          </a:p>
          <a:p>
            <a:pPr algn="just"/>
            <a:r>
              <a:rPr lang="uk-UA" sz="2200"/>
              <a:t>Гібридними системами ефективно </a:t>
            </a:r>
            <a:r>
              <a:rPr lang="uk-UA" sz="2200" i="1"/>
              <a:t>вирішуються</a:t>
            </a:r>
            <a:r>
              <a:rPr lang="uk-UA" sz="2200"/>
              <a:t> такі основні групи завдань:</a:t>
            </a:r>
          </a:p>
          <a:p>
            <a:pPr lvl="1" algn="just"/>
            <a:r>
              <a:rPr lang="uk-UA"/>
              <a:t>• моделювання в реальному масштабі часу автоматичних систем управління, що містять як аналогові, так і цифрові пристрої (тренажери, системи самонаведення тощо);</a:t>
            </a:r>
          </a:p>
          <a:p>
            <a:pPr lvl="1" algn="just"/>
            <a:r>
              <a:rPr lang="uk-UA"/>
              <a:t>• статистичне моделювання та моделювання біологічних систем;</a:t>
            </a:r>
          </a:p>
          <a:p>
            <a:pPr lvl="1" algn="just"/>
            <a:r>
              <a:rPr lang="uk-UA"/>
              <a:t>• розв</a:t>
            </a:r>
            <a:r>
              <a:rPr lang="en-US"/>
              <a:t>’</a:t>
            </a:r>
            <a:r>
              <a:rPr lang="uk-UA"/>
              <a:t>язування рівнянь в частинних похідних;</a:t>
            </a:r>
          </a:p>
          <a:p>
            <a:pPr lvl="1" algn="just"/>
            <a:r>
              <a:rPr lang="uk-UA"/>
              <a:t>• оптимізація систем управління.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777875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Гібридні комп</a:t>
            </a:r>
            <a:r>
              <a:rPr lang="en-US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’</a:t>
            </a: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ютери</a:t>
            </a:r>
            <a:endParaRPr lang="ru-RU" sz="360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23850" y="930275"/>
            <a:ext cx="84963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400"/>
              <a:t>Для взаємодії аналогових і цифрових вузлів ГОМ застосовуються спеціальні пристрої перетворення, зокрема, </a:t>
            </a:r>
            <a:r>
              <a:rPr lang="uk-UA" sz="2400" b="1"/>
              <a:t>аналогово-цифровий перетворювач</a:t>
            </a:r>
            <a:r>
              <a:rPr lang="uk-UA" sz="2400"/>
              <a:t> (АЦП) та </a:t>
            </a:r>
            <a:r>
              <a:rPr lang="uk-UA" sz="2400" b="1"/>
              <a:t>цифрово-аналоговий перетворювач</a:t>
            </a:r>
            <a:r>
              <a:rPr lang="uk-UA" sz="2400"/>
              <a:t> (ЦАП), керовані підсилювачі, комутатори і т. п.</a:t>
            </a:r>
          </a:p>
          <a:p>
            <a:pPr algn="just"/>
            <a:r>
              <a:rPr lang="uk-UA" sz="2400"/>
              <a:t/>
            </a:r>
            <a:br>
              <a:rPr lang="uk-UA" sz="2400"/>
            </a:br>
            <a:r>
              <a:rPr lang="uk-UA" sz="2400" b="1"/>
              <a:t>АЦП</a:t>
            </a:r>
            <a:r>
              <a:rPr lang="uk-UA" sz="2400"/>
              <a:t> - електронний пристрій, що перетворює напругу в двійковий цифровий код.</a:t>
            </a:r>
          </a:p>
          <a:p>
            <a:pPr algn="just"/>
            <a:endParaRPr lang="uk-UA" sz="2400"/>
          </a:p>
          <a:p>
            <a:pPr algn="just"/>
            <a:r>
              <a:rPr lang="uk-UA" sz="2400" b="1"/>
              <a:t>ЦАП</a:t>
            </a:r>
            <a:r>
              <a:rPr lang="uk-UA" sz="2400"/>
              <a:t> - пристрій для перетворення цифрового коду в аналоговий сигнал (струм, напругу або заряд).</a:t>
            </a:r>
          </a:p>
          <a:p>
            <a:pPr algn="ctr"/>
            <a:r>
              <a:rPr lang="uk-UA" sz="2400"/>
              <a:t/>
            </a:r>
            <a:br>
              <a:rPr lang="uk-UA" sz="2400"/>
            </a:br>
            <a:r>
              <a:rPr lang="uk-UA" sz="2400"/>
              <a:t>Аналогово-цифрове перетворення використовується скрізь, де потрібно приймати аналоговий сигнал та опрацьовувати його в цифровій формі.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92189"/>
            <a:ext cx="9144000" cy="836613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Тенденції в розвитку сучасних </a:t>
            </a:r>
            <a:r>
              <a:rPr lang="uk-UA" sz="3200" b="1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комп</a:t>
            </a:r>
            <a:r>
              <a:rPr lang="en-US" sz="32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’</a:t>
            </a:r>
            <a:r>
              <a:rPr lang="uk-UA" sz="3200" b="1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ютерів</a:t>
            </a:r>
            <a:endParaRPr lang="ru-RU" sz="32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50825" y="1052513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endParaRPr lang="uk-UA" altLang="zh-CN" sz="2400">
              <a:cs typeface="幼圆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50825" y="2644775"/>
            <a:ext cx="8642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altLang="zh-CN" sz="2400" b="1">
                <a:cs typeface="幼圆"/>
              </a:rPr>
              <a:t>Оптичний комп'ютер</a:t>
            </a:r>
            <a:r>
              <a:rPr lang="uk-UA" altLang="zh-CN" sz="2400">
                <a:cs typeface="幼圆"/>
              </a:rPr>
              <a:t> - комп'ютер, заснований на використанні оптичних процесорів (операції виконуються шляхом маніпуляції потоками оптичного випромінювання, тобто фотонів, згенерованих лазерами або діодами).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3200" b="1">
                <a:solidFill>
                  <a:schemeClr val="accent1">
                    <a:tint val="83000"/>
                    <a:satMod val="150000"/>
                  </a:schemeClr>
                </a:solidFill>
              </a:rPr>
              <a:t>Тенденції в розвитку сучасних комп</a:t>
            </a:r>
            <a:r>
              <a:rPr lang="en-US" sz="3200" b="1">
                <a:solidFill>
                  <a:schemeClr val="accent1">
                    <a:tint val="83000"/>
                    <a:satMod val="150000"/>
                  </a:schemeClr>
                </a:solidFill>
              </a:rPr>
              <a:t>’</a:t>
            </a:r>
            <a:r>
              <a:rPr lang="uk-UA" sz="3200" b="1">
                <a:solidFill>
                  <a:schemeClr val="accent1">
                    <a:tint val="83000"/>
                    <a:satMod val="150000"/>
                  </a:schemeClr>
                </a:solidFill>
              </a:rPr>
              <a:t>ютерів</a:t>
            </a:r>
            <a:endParaRPr lang="ru-RU" sz="3200" b="1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50825" y="981075"/>
            <a:ext cx="864235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uk-UA" altLang="zh-CN" sz="2200" b="1">
                <a:cs typeface="幼圆"/>
              </a:rPr>
              <a:t>Молекулярні комп'ютери</a:t>
            </a:r>
            <a:r>
              <a:rPr lang="uk-UA" altLang="zh-CN" sz="2200">
                <a:cs typeface="幼圆"/>
              </a:rPr>
              <a:t> - обчислювальні системи, що використовують обчислювальні можливості молекул (переважно органічних). Під молекулярним комп'ютером звичайно розуміють такі системи, які використовують окремі молекули в якості обчислювальних елементів</a:t>
            </a:r>
            <a:r>
              <a:rPr lang="en-US" altLang="zh-CN" sz="2200">
                <a:ea typeface="SimSun" pitchFamily="2" charset="-122"/>
              </a:rPr>
              <a:t> (</a:t>
            </a:r>
            <a:r>
              <a:rPr lang="uk-UA" altLang="zh-CN" sz="2200">
                <a:cs typeface="幼圆"/>
              </a:rPr>
              <a:t>логічні електричні ланцюги, складені з окремих молекул; транзистори, керовані однією молекулою тощо). </a:t>
            </a:r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076700"/>
            <a:ext cx="2371725" cy="16843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250825" y="3716338"/>
            <a:ext cx="6121400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uk-UA" altLang="zh-CN" sz="2200" b="1">
                <a:cs typeface="幼圆"/>
              </a:rPr>
              <a:t>Біокомп'ютер</a:t>
            </a:r>
            <a:r>
              <a:rPr lang="uk-UA" altLang="zh-CN" sz="2200">
                <a:cs typeface="幼圆"/>
              </a:rPr>
              <a:t> - комп'ютер, що функціонує як живий організм або містить біологічні компоненти. Створення біокомп'ютерів грунтується на молекулярних обчисленнях, де в якості обчислювальних елементів використовуються білки та нуклеїнові кислоти, що реагують один з одним.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3200" b="1">
                <a:solidFill>
                  <a:schemeClr val="accent1">
                    <a:tint val="83000"/>
                    <a:satMod val="150000"/>
                  </a:schemeClr>
                </a:solidFill>
              </a:rPr>
              <a:t>Тенденції в розвитку сучасних комп</a:t>
            </a:r>
            <a:r>
              <a:rPr lang="en-US" sz="3200" b="1">
                <a:solidFill>
                  <a:schemeClr val="accent1">
                    <a:tint val="83000"/>
                    <a:satMod val="150000"/>
                  </a:schemeClr>
                </a:solidFill>
              </a:rPr>
              <a:t>’</a:t>
            </a:r>
            <a:r>
              <a:rPr lang="uk-UA" sz="3200" b="1">
                <a:solidFill>
                  <a:schemeClr val="accent1">
                    <a:tint val="83000"/>
                    <a:satMod val="150000"/>
                  </a:schemeClr>
                </a:solidFill>
              </a:rPr>
              <a:t>ютерів</a:t>
            </a:r>
            <a:endParaRPr lang="ru-RU" sz="3200" b="1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50825" y="981075"/>
            <a:ext cx="84963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CN" sz="2400" b="1">
                <a:cs typeface="幼圆"/>
              </a:rPr>
              <a:t>     </a:t>
            </a:r>
            <a:r>
              <a:rPr lang="uk-UA" altLang="zh-CN" sz="2400" b="1">
                <a:cs typeface="幼圆"/>
              </a:rPr>
              <a:t>Нейрокомп'ютер</a:t>
            </a:r>
            <a:r>
              <a:rPr lang="uk-UA" altLang="zh-CN" sz="2400">
                <a:cs typeface="幼圆"/>
              </a:rPr>
              <a:t> - пристрій опрацювання даних на основі принципів роботи природних нейронних систем - програмні або апаратні реалізації, побудовані за принципом організації та функціонування біологічних нейронних мереж - мереж нервових клітин живого організму.</a:t>
            </a:r>
          </a:p>
          <a:p>
            <a:pPr algn="just"/>
            <a:r>
              <a:rPr lang="en-US" altLang="zh-CN" sz="2400">
                <a:cs typeface="幼圆"/>
              </a:rPr>
              <a:t>      </a:t>
            </a:r>
            <a:r>
              <a:rPr lang="uk-UA" altLang="zh-CN" sz="2400">
                <a:cs typeface="幼圆"/>
              </a:rPr>
              <a:t>Представляють собою систему з'єднаних і взаємодіючих між собою простих процесорів (штучних нейронів). Кожен процесор має справу тільки з сигналами, які він періодично отримує, і сигналами, які він періодично посилає іншим процесорам. Будучи з'єднаними в досить велику мережу з керованою взаємодією, такі прості процесори разом здатні виконувати досить складні завдання.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3200" b="1">
                <a:solidFill>
                  <a:schemeClr val="accent1">
                    <a:tint val="83000"/>
                    <a:satMod val="150000"/>
                  </a:schemeClr>
                </a:solidFill>
              </a:rPr>
              <a:t>Тенденції в розвитку сучасних комп</a:t>
            </a:r>
            <a:r>
              <a:rPr lang="en-US" sz="3200" b="1">
                <a:solidFill>
                  <a:schemeClr val="accent1">
                    <a:tint val="83000"/>
                    <a:satMod val="150000"/>
                  </a:schemeClr>
                </a:solidFill>
              </a:rPr>
              <a:t>’</a:t>
            </a:r>
            <a:r>
              <a:rPr lang="uk-UA" sz="3200" b="1">
                <a:solidFill>
                  <a:schemeClr val="accent1">
                    <a:tint val="83000"/>
                    <a:satMod val="150000"/>
                  </a:schemeClr>
                </a:solidFill>
              </a:rPr>
              <a:t>ютерів</a:t>
            </a:r>
            <a:endParaRPr lang="ru-RU" sz="3200" b="1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50825" y="981075"/>
            <a:ext cx="846455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uk-UA" altLang="zh-CN" sz="2400">
                <a:cs typeface="幼圆"/>
              </a:rPr>
              <a:t>Основні переваги нейрокомп'ютерів:</a:t>
            </a:r>
          </a:p>
          <a:p>
            <a:pPr marL="342900" indent="-342900" algn="just"/>
            <a:endParaRPr lang="uk-UA" altLang="zh-CN" sz="2400">
              <a:cs typeface="幼圆"/>
            </a:endParaRPr>
          </a:p>
          <a:p>
            <a:pPr marL="342900" indent="-342900" algn="just">
              <a:buFontTx/>
              <a:buAutoNum type="arabicPeriod"/>
            </a:pPr>
            <a:r>
              <a:rPr lang="uk-UA" altLang="zh-CN" sz="2400">
                <a:cs typeface="幼圆"/>
              </a:rPr>
              <a:t>Всі алгоритми нейроінформатики високопараллельні, що є запорукою високої швидкодії.</a:t>
            </a:r>
          </a:p>
          <a:p>
            <a:pPr marL="342900" indent="-342900" algn="just">
              <a:buFontTx/>
              <a:buAutoNum type="arabicPeriod"/>
            </a:pPr>
            <a:endParaRPr lang="uk-UA" altLang="zh-CN" sz="2400">
              <a:cs typeface="幼圆"/>
            </a:endParaRPr>
          </a:p>
          <a:p>
            <a:pPr marL="342900" indent="-342900" algn="just">
              <a:buFontTx/>
              <a:buAutoNum type="arabicPeriod"/>
            </a:pPr>
            <a:r>
              <a:rPr lang="uk-UA" altLang="zh-CN" sz="2400">
                <a:cs typeface="幼圆"/>
              </a:rPr>
              <a:t>Нейросистеми можна легко зробити дуже стійкими до перешкод і руйнувань.</a:t>
            </a:r>
          </a:p>
          <a:p>
            <a:pPr marL="342900" indent="-342900" algn="just">
              <a:buFontTx/>
              <a:buAutoNum type="arabicPeriod"/>
            </a:pPr>
            <a:endParaRPr lang="uk-UA" altLang="zh-CN" sz="2400">
              <a:cs typeface="幼圆"/>
            </a:endParaRPr>
          </a:p>
          <a:p>
            <a:pPr marL="342900" indent="-342900" algn="just">
              <a:buFontTx/>
              <a:buAutoNum type="arabicPeriod"/>
            </a:pPr>
            <a:r>
              <a:rPr lang="uk-UA" altLang="zh-CN" sz="2400">
                <a:cs typeface="幼圆"/>
              </a:rPr>
              <a:t>Стійкі і надійні нейросистеми можуть створюватися із ненадійних елементів, що можуть значно відрізнятись за параметрами.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3200" b="1">
                <a:solidFill>
                  <a:schemeClr val="accent1">
                    <a:tint val="83000"/>
                    <a:satMod val="150000"/>
                  </a:schemeClr>
                </a:solidFill>
              </a:rPr>
              <a:t>Тенденції в розвитку сучасних комп</a:t>
            </a:r>
            <a:r>
              <a:rPr lang="en-US" sz="3200" b="1">
                <a:solidFill>
                  <a:schemeClr val="accent1">
                    <a:tint val="83000"/>
                    <a:satMod val="150000"/>
                  </a:schemeClr>
                </a:solidFill>
              </a:rPr>
              <a:t>’</a:t>
            </a:r>
            <a:r>
              <a:rPr lang="uk-UA" sz="3200" b="1">
                <a:solidFill>
                  <a:schemeClr val="accent1">
                    <a:tint val="83000"/>
                    <a:satMod val="150000"/>
                  </a:schemeClr>
                </a:solidFill>
              </a:rPr>
              <a:t>ютерів</a:t>
            </a:r>
            <a:endParaRPr lang="ru-RU" sz="3200" b="1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50825" y="928688"/>
            <a:ext cx="5184775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uk-UA" altLang="zh-CN" sz="2400" b="1">
                <a:cs typeface="幼圆"/>
              </a:rPr>
              <a:t>Вуглецеві нанотрубки</a:t>
            </a:r>
            <a:r>
              <a:rPr lang="uk-UA" altLang="zh-CN" sz="2400">
                <a:cs typeface="幼圆"/>
              </a:rPr>
              <a:t> - це протяжні циліндричні структури, що складаються з однієї або декількох згорнутих в трубку графенових площин.</a:t>
            </a:r>
          </a:p>
          <a:p>
            <a:pPr marL="342900" indent="-342900" algn="just"/>
            <a:r>
              <a:rPr lang="uk-UA" altLang="zh-CN" sz="2400">
                <a:cs typeface="幼圆"/>
              </a:rPr>
              <a:t>Графен - двовимірна алотропна модифікація вуглецю, утворена шаром завтовшки в один атом</a:t>
            </a:r>
            <a:r>
              <a:rPr lang="en-US" altLang="zh-CN" sz="2400">
                <a:ea typeface="SimSun" pitchFamily="2" charset="-122"/>
              </a:rPr>
              <a:t>)</a:t>
            </a:r>
            <a:r>
              <a:rPr lang="uk-UA" altLang="zh-CN" sz="2400">
                <a:cs typeface="幼圆"/>
              </a:rPr>
              <a:t>.</a:t>
            </a:r>
          </a:p>
          <a:p>
            <a:pPr marL="342900" indent="-342900" algn="just"/>
            <a:r>
              <a:rPr lang="uk-UA" altLang="zh-CN" sz="2400">
                <a:cs typeface="幼圆"/>
              </a:rPr>
              <a:t>Трубка має діаметр від одного до декількох десятків нанометрів і довжину до декількох сантиметрів (існують технології, що дозволяють сплітати нанотрубки у нитки необмеженої довжини).</a:t>
            </a:r>
            <a:endParaRPr lang="en-US" altLang="zh-CN" sz="2400">
              <a:ea typeface="SimSun" pitchFamily="2" charset="-122"/>
            </a:endParaRPr>
          </a:p>
        </p:txBody>
      </p:sp>
      <p:pic>
        <p:nvPicPr>
          <p:cNvPr id="35844" name="Picture 6" descr="File:Graph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75" y="1235075"/>
            <a:ext cx="3289300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 descr="300px-Nanotube_6_9-sphe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221163"/>
            <a:ext cx="3313113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3200" b="1">
                <a:solidFill>
                  <a:schemeClr val="accent1">
                    <a:tint val="83000"/>
                    <a:satMod val="150000"/>
                  </a:schemeClr>
                </a:solidFill>
              </a:rPr>
              <a:t>Тенденції в розвитку сучасних комп</a:t>
            </a:r>
            <a:r>
              <a:rPr lang="en-US" sz="3200" b="1">
                <a:solidFill>
                  <a:schemeClr val="accent1">
                    <a:tint val="83000"/>
                    <a:satMod val="150000"/>
                  </a:schemeClr>
                </a:solidFill>
              </a:rPr>
              <a:t>’</a:t>
            </a:r>
            <a:r>
              <a:rPr lang="uk-UA" sz="3200" b="1">
                <a:solidFill>
                  <a:schemeClr val="accent1">
                    <a:tint val="83000"/>
                    <a:satMod val="150000"/>
                  </a:schemeClr>
                </a:solidFill>
              </a:rPr>
              <a:t>ютерів</a:t>
            </a:r>
            <a:endParaRPr lang="ru-RU" sz="3200" b="1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50825" y="1052513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endParaRPr lang="uk-UA" altLang="zh-CN" sz="2400">
              <a:cs typeface="幼圆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50825" y="908050"/>
            <a:ext cx="86423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zh-CN" sz="2400" b="1">
                <a:cs typeface="幼圆"/>
              </a:rPr>
              <a:t>Потенційні переваги:</a:t>
            </a:r>
          </a:p>
          <a:p>
            <a:pPr algn="just"/>
            <a:r>
              <a:rPr lang="uk-UA" altLang="zh-CN" sz="2400">
                <a:cs typeface="幼圆"/>
              </a:rPr>
              <a:t>1. За допомогою ВНТ можна створити польовий транзистор, що може працювати на частоті в 1 ТГц (в даний час вже створені пристрої на основі нанотрубок, що працюють на частотах до 30 ГГц).</a:t>
            </a:r>
          </a:p>
        </p:txBody>
      </p:sp>
      <p:sp>
        <p:nvSpPr>
          <p:cNvPr id="36869" name="Rectangle 12"/>
          <p:cNvSpPr>
            <a:spLocks noChangeArrowheads="1"/>
          </p:cNvSpPr>
          <p:nvPr/>
        </p:nvSpPr>
        <p:spPr bwMode="auto">
          <a:xfrm>
            <a:off x="323850" y="2924175"/>
            <a:ext cx="84629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altLang="zh-CN" sz="2400">
                <a:cs typeface="幼圆"/>
              </a:rPr>
              <a:t>2.</a:t>
            </a:r>
            <a:r>
              <a:rPr lang="en-US" altLang="zh-CN" sz="2400">
                <a:cs typeface="幼圆"/>
              </a:rPr>
              <a:t> </a:t>
            </a:r>
            <a:r>
              <a:rPr lang="uk-UA" altLang="zh-CN" sz="2400">
                <a:cs typeface="幼圆"/>
              </a:rPr>
              <a:t>Зменшення</a:t>
            </a:r>
            <a:r>
              <a:rPr lang="en-US" altLang="zh-CN" sz="2400">
                <a:cs typeface="幼圆"/>
              </a:rPr>
              <a:t> </a:t>
            </a:r>
            <a:r>
              <a:rPr lang="uk-UA" altLang="zh-CN" sz="2400">
                <a:cs typeface="幼圆"/>
              </a:rPr>
              <a:t>розмірів (теоретична межа для мініатюризації кремнієвих елементів становить 12 нм., елементів на ВНТ – кілька молекул).</a:t>
            </a:r>
          </a:p>
          <a:p>
            <a:pPr algn="just"/>
            <a:endParaRPr lang="uk-UA" altLang="zh-CN" sz="2400">
              <a:cs typeface="幼圆"/>
            </a:endParaRPr>
          </a:p>
          <a:p>
            <a:pPr algn="just"/>
            <a:r>
              <a:rPr lang="uk-UA" altLang="zh-CN" sz="2400">
                <a:cs typeface="幼圆"/>
              </a:rPr>
              <a:t>3. Зменшення викиду шкідливих речовин та енергоспоживання до 90%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3200" b="1">
                <a:solidFill>
                  <a:schemeClr val="accent1">
                    <a:tint val="83000"/>
                    <a:satMod val="150000"/>
                  </a:schemeClr>
                </a:solidFill>
              </a:rPr>
              <a:t>Тенденції в розвитку сучасних комп</a:t>
            </a:r>
            <a:r>
              <a:rPr lang="en-US" sz="3200" b="1">
                <a:solidFill>
                  <a:schemeClr val="accent1">
                    <a:tint val="83000"/>
                    <a:satMod val="150000"/>
                  </a:schemeClr>
                </a:solidFill>
              </a:rPr>
              <a:t>’</a:t>
            </a:r>
            <a:r>
              <a:rPr lang="uk-UA" sz="3200" b="1">
                <a:solidFill>
                  <a:schemeClr val="accent1">
                    <a:tint val="83000"/>
                    <a:satMod val="150000"/>
                  </a:schemeClr>
                </a:solidFill>
              </a:rPr>
              <a:t>ютерів</a:t>
            </a:r>
            <a:endParaRPr lang="ru-RU" sz="3200" b="1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50825" y="1052513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endParaRPr lang="uk-UA" altLang="zh-CN" sz="2400">
              <a:cs typeface="幼圆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50825" y="908050"/>
            <a:ext cx="86423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uk-UA" altLang="zh-CN" sz="2400" b="1">
                <a:cs typeface="幼圆"/>
              </a:rPr>
              <a:t>Квантовий комп'ютер</a:t>
            </a:r>
            <a:r>
              <a:rPr lang="uk-UA" altLang="zh-CN" sz="2400">
                <a:cs typeface="幼圆"/>
              </a:rPr>
              <a:t> - обчислювальний пристрій, що працює на основі квантової механіки (цифровий пристрій з аналоговою природою</a:t>
            </a:r>
            <a:r>
              <a:rPr lang="en-US" altLang="zh-CN" sz="2400">
                <a:ea typeface="SimSun" pitchFamily="2" charset="-122"/>
              </a:rPr>
              <a:t>)</a:t>
            </a:r>
            <a:endParaRPr lang="ru-RU" altLang="zh-CN" sz="2400">
              <a:cs typeface="幼圆"/>
            </a:endParaRPr>
          </a:p>
          <a:p>
            <a:pPr marL="342900" indent="-342900" algn="just"/>
            <a:endParaRPr lang="uk-UA" altLang="zh-CN" sz="2400">
              <a:cs typeface="幼圆"/>
            </a:endParaRPr>
          </a:p>
          <a:p>
            <a:pPr marL="342900" indent="-342900" algn="just"/>
            <a:r>
              <a:rPr lang="uk-UA" altLang="zh-CN" sz="2400" i="1">
                <a:cs typeface="幼圆"/>
              </a:rPr>
              <a:t>Для побудови будь-якого обчислення достатньо двох базових операцій.</a:t>
            </a:r>
          </a:p>
          <a:p>
            <a:pPr marL="342900" indent="-342900" algn="just"/>
            <a:endParaRPr lang="uk-UA" altLang="zh-CN" sz="2400" i="1">
              <a:cs typeface="幼圆"/>
            </a:endParaRPr>
          </a:p>
          <a:p>
            <a:pPr marL="342900" indent="-342900" algn="just"/>
            <a:r>
              <a:rPr lang="uk-UA" altLang="zh-CN" sz="2400" i="1">
                <a:cs typeface="幼圆"/>
              </a:rPr>
              <a:t>Квантовий комп'ютер принципово відрізняється від класичних комп'ютерів, що працюють на основі класичної механіки.</a:t>
            </a:r>
          </a:p>
        </p:txBody>
      </p:sp>
      <p:pic>
        <p:nvPicPr>
          <p:cNvPr id="37893" name="Picture 6" descr="&amp;Fcy;&amp;acy;&amp;jcy;&amp;lcy;:Qregi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2013" y="4797425"/>
            <a:ext cx="4887912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Розвиток комп</a:t>
            </a:r>
            <a:r>
              <a:rPr lang="en-US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’</a:t>
            </a: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ютерної архітектури</a:t>
            </a:r>
            <a:endParaRPr lang="ru-RU" sz="360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r>
              <a:rPr lang="uk-UA" smtClean="0">
                <a:latin typeface="Bahnschrift SemiLight" pitchFamily="34" charset="0"/>
              </a:rPr>
              <a:t>Нульове покоління – механічні		  (до н.е. – </a:t>
            </a:r>
            <a:r>
              <a:rPr lang="uk-UA" i="1" smtClean="0">
                <a:latin typeface="Bahnschrift SemiLight" pitchFamily="34" charset="0"/>
              </a:rPr>
              <a:t>1642</a:t>
            </a:r>
            <a:r>
              <a:rPr lang="uk-UA" smtClean="0">
                <a:latin typeface="Bahnschrift SemiLight" pitchFamily="34" charset="0"/>
              </a:rPr>
              <a:t> – 1945)</a:t>
            </a:r>
          </a:p>
          <a:p>
            <a:r>
              <a:rPr lang="uk-UA" smtClean="0">
                <a:latin typeface="Bahnschrift SemiLight" pitchFamily="34" charset="0"/>
              </a:rPr>
              <a:t>Перше покоління – електронні лампи (1945 – 1955)</a:t>
            </a:r>
          </a:p>
          <a:p>
            <a:r>
              <a:rPr lang="uk-UA" smtClean="0">
                <a:latin typeface="Bahnschrift SemiLight" pitchFamily="34" charset="0"/>
              </a:rPr>
              <a:t>Друге покоління (транзистори)         (1955 – 1965)</a:t>
            </a:r>
          </a:p>
          <a:p>
            <a:r>
              <a:rPr lang="uk-UA" smtClean="0">
                <a:latin typeface="Bahnschrift SemiLight" pitchFamily="34" charset="0"/>
              </a:rPr>
              <a:t>Третє покоління – інтегральні схеми (1965 – 1980)</a:t>
            </a:r>
          </a:p>
          <a:p>
            <a:r>
              <a:rPr lang="uk-UA" smtClean="0">
                <a:latin typeface="Bahnschrift SemiLight" pitchFamily="34" charset="0"/>
              </a:rPr>
              <a:t>Четверте покоління – надвеликі інтегральні схеми(1980 – 20..)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3200" b="1">
                <a:solidFill>
                  <a:schemeClr val="accent1">
                    <a:tint val="83000"/>
                    <a:satMod val="150000"/>
                  </a:schemeClr>
                </a:solidFill>
              </a:rPr>
              <a:t>Тенденції в розвитку сучасних комп</a:t>
            </a:r>
            <a:r>
              <a:rPr lang="en-US" sz="3200" b="1">
                <a:solidFill>
                  <a:schemeClr val="accent1">
                    <a:tint val="83000"/>
                    <a:satMod val="150000"/>
                  </a:schemeClr>
                </a:solidFill>
              </a:rPr>
              <a:t>’</a:t>
            </a:r>
            <a:r>
              <a:rPr lang="uk-UA" sz="3200" b="1">
                <a:solidFill>
                  <a:schemeClr val="accent1">
                    <a:tint val="83000"/>
                    <a:satMod val="150000"/>
                  </a:schemeClr>
                </a:solidFill>
              </a:rPr>
              <a:t>ютерів</a:t>
            </a:r>
            <a:endParaRPr lang="ru-RU" sz="3200" b="1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50825" y="1052513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endParaRPr lang="uk-UA" altLang="zh-CN" sz="2400">
              <a:cs typeface="幼圆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50825" y="1104900"/>
            <a:ext cx="86423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altLang="zh-CN" sz="2400">
                <a:cs typeface="幼圆"/>
              </a:rPr>
              <a:t>Перетворення заданого нормованого простору називається </a:t>
            </a:r>
            <a:r>
              <a:rPr lang="uk-UA" altLang="zh-CN" sz="2400" b="1" i="1">
                <a:cs typeface="幼圆"/>
              </a:rPr>
              <a:t>унітарним</a:t>
            </a:r>
            <a:r>
              <a:rPr lang="uk-UA" altLang="zh-CN" sz="2400">
                <a:cs typeface="幼圆"/>
              </a:rPr>
              <a:t>, якщо воно зберігає </a:t>
            </a:r>
            <a:r>
              <a:rPr lang="uk-UA" altLang="zh-CN" sz="2400" b="1" i="1">
                <a:cs typeface="幼圆"/>
              </a:rPr>
              <a:t>норму вектора</a:t>
            </a:r>
            <a:r>
              <a:rPr lang="uk-UA" altLang="zh-CN" sz="2400">
                <a:cs typeface="幼圆"/>
              </a:rPr>
              <a:t>.</a:t>
            </a:r>
          </a:p>
          <a:p>
            <a:endParaRPr lang="uk-UA" altLang="zh-CN" sz="2400">
              <a:cs typeface="幼圆"/>
            </a:endParaRPr>
          </a:p>
          <a:p>
            <a:pPr algn="just"/>
            <a:r>
              <a:rPr lang="uk-UA" altLang="zh-CN" sz="2400">
                <a:cs typeface="幼圆"/>
              </a:rPr>
              <a:t>Квантова система дає результат, який тільки </a:t>
            </a:r>
            <a:r>
              <a:rPr lang="uk-UA" altLang="zh-CN" sz="2400" b="1" i="1">
                <a:cs typeface="幼圆"/>
              </a:rPr>
              <a:t>з деякою вірогідністю</a:t>
            </a:r>
            <a:r>
              <a:rPr lang="uk-UA" altLang="zh-CN" sz="2400">
                <a:cs typeface="幼圆"/>
              </a:rPr>
              <a:t> є правильним. За рахунок невеликого збільшення операцій в алгоритмі можна як завгодно наблизити ймовірність отримання правильного результату до одиниці.</a:t>
            </a:r>
          </a:p>
        </p:txBody>
      </p:sp>
      <p:pic>
        <p:nvPicPr>
          <p:cNvPr id="38917" name="Picture 10" descr="http://www.popmech.ru/images/upload/article/13989_1234965180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0" y="4581525"/>
            <a:ext cx="28575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2" descr="http://www.popmech.ru/images/upload/article/13986_1234965179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429125"/>
            <a:ext cx="2382838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Rectangle 13"/>
          <p:cNvSpPr>
            <a:spLocks noChangeArrowheads="1"/>
          </p:cNvSpPr>
          <p:nvPr/>
        </p:nvSpPr>
        <p:spPr bwMode="auto">
          <a:xfrm>
            <a:off x="3571875" y="4581525"/>
            <a:ext cx="250031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1400">
              <a:solidFill>
                <a:schemeClr val="tx2"/>
              </a:solidFill>
            </a:endParaRPr>
          </a:p>
          <a:p>
            <a:r>
              <a:rPr lang="uk-UA" sz="1400">
                <a:solidFill>
                  <a:schemeClr val="tx2"/>
                </a:solidFill>
              </a:rPr>
              <a:t>Мікросхема</a:t>
            </a:r>
            <a:endParaRPr lang="en-US" sz="1400">
              <a:solidFill>
                <a:schemeClr val="tx2"/>
              </a:solidFill>
            </a:endParaRPr>
          </a:p>
          <a:p>
            <a:r>
              <a:rPr lang="uk-UA" sz="1400">
                <a:solidFill>
                  <a:schemeClr val="tx2"/>
                </a:solidFill>
              </a:rPr>
              <a:t> з квантовою</a:t>
            </a:r>
            <a:endParaRPr lang="en-US" sz="1400">
              <a:solidFill>
                <a:schemeClr val="tx2"/>
              </a:solidFill>
            </a:endParaRPr>
          </a:p>
          <a:p>
            <a:r>
              <a:rPr lang="uk-UA" sz="1400">
                <a:solidFill>
                  <a:schemeClr val="tx2"/>
                </a:solidFill>
              </a:rPr>
              <a:t> точкою</a:t>
            </a:r>
          </a:p>
          <a:p>
            <a:pPr algn="ctr"/>
            <a:endParaRPr lang="uk-UA" sz="1400">
              <a:solidFill>
                <a:schemeClr val="tx2"/>
              </a:solidFill>
            </a:endParaRPr>
          </a:p>
          <a:p>
            <a:pPr algn="ctr"/>
            <a:endParaRPr lang="uk-UA" sz="1400">
              <a:solidFill>
                <a:schemeClr val="tx2"/>
              </a:solidFill>
            </a:endParaRPr>
          </a:p>
          <a:p>
            <a:pPr algn="r"/>
            <a:r>
              <a:rPr lang="uk-UA" sz="1400">
                <a:solidFill>
                  <a:schemeClr val="tx2"/>
                </a:solidFill>
              </a:rPr>
              <a:t>Штучна молекула, що являє собою</a:t>
            </a:r>
            <a:br>
              <a:rPr lang="uk-UA" sz="1400">
                <a:solidFill>
                  <a:schemeClr val="tx2"/>
                </a:solidFill>
              </a:rPr>
            </a:br>
            <a:r>
              <a:rPr lang="en-US" sz="1400">
                <a:solidFill>
                  <a:schemeClr val="tx2"/>
                </a:solidFill>
              </a:rPr>
              <a:t>7-q-</a:t>
            </a:r>
            <a:r>
              <a:rPr lang="uk-UA" sz="1400">
                <a:solidFill>
                  <a:schemeClr val="tx2"/>
                </a:solidFill>
              </a:rPr>
              <a:t>бітовий регістр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Механічні комп</a:t>
            </a:r>
            <a:r>
              <a:rPr lang="en-US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’</a:t>
            </a: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ютери </a:t>
            </a:r>
            <a:endParaRPr lang="ru-RU" sz="360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63493" name="Picture 5" descr="%D0%90%D0%B1%D0%B0%D0%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36613"/>
            <a:ext cx="4248150" cy="283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7" name="Picture 9" descr="7008499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57232"/>
            <a:ext cx="4321175" cy="2765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9" name="Picture 11" descr="7200379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857628"/>
            <a:ext cx="3457575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Механічні комп</a:t>
            </a:r>
            <a:r>
              <a:rPr lang="en-US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’</a:t>
            </a: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ютери </a:t>
            </a:r>
            <a:endParaRPr lang="ru-RU" sz="360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3315" name="Picture 8" descr="1astroPlanispheric_astrola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692150"/>
            <a:ext cx="301148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2astropost-3-130388279356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785813"/>
            <a:ext cx="285273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1" descr="6Sexta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4143375"/>
            <a:ext cx="2652712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Механічні комп</a:t>
            </a:r>
            <a:r>
              <a:rPr lang="en-US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’</a:t>
            </a: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ютери </a:t>
            </a:r>
            <a:endParaRPr lang="ru-RU" sz="360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4339" name="Picture 10" descr="pasca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71563"/>
            <a:ext cx="49149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5214938" y="2000250"/>
            <a:ext cx="36004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/>
              <a:t>Паскаліна – механічний калькулятор для виконання операцій додавання та віднімання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Механічні комп</a:t>
            </a:r>
            <a:r>
              <a:rPr lang="en-US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’</a:t>
            </a: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ютери </a:t>
            </a:r>
            <a:endParaRPr lang="ru-RU" sz="360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5363" name="Picture 9" descr="ANd9GcQgQKx92S3tLBVMUxfpsXVKeg2Vf-N4esS3lr3SXZu_M_UVGf6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3214688"/>
            <a:ext cx="4643437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285750" y="1000125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/>
              <a:t>Машина Бебіджа</a:t>
            </a:r>
          </a:p>
        </p:txBody>
      </p:sp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4929188" y="2500313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/>
              <a:t>Арифмометр Орднера</a:t>
            </a:r>
          </a:p>
        </p:txBody>
      </p:sp>
      <p:pic>
        <p:nvPicPr>
          <p:cNvPr id="15366" name="Picture 21" descr="ANd9GcSEedvWyV0GL74ec8cdaXoIR3OJ7sjFVOZbhWtMcSVHWZ-oEGuEr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71625"/>
            <a:ext cx="40005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Електромеханічні комп</a:t>
            </a:r>
            <a:r>
              <a:rPr lang="en-US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’</a:t>
            </a: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ютери </a:t>
            </a:r>
            <a:endParaRPr lang="ru-RU" sz="360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6387" name="Picture 21" descr="&amp;Kcy;&amp;ocy;&amp;ncy;&amp;rcy;&amp;acy;&amp;dcy; &amp;TScy;&amp;ucy;&amp;zcy;&amp;iecy; &amp;rcy;&amp;yacy;&amp;dcy;&amp;ocy;&amp;mcy; &amp;scy; &amp;vcy;&amp;ocy;&amp;scy;&amp;scy;&amp;tcy;&amp;acy;&amp;ncy;&amp;ocy;&amp;vcy;&amp;lcy;&amp;iecy;&amp;ncy;&amp;ncy;&amp;ycy;&amp;mcy; Z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643188"/>
            <a:ext cx="44053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22"/>
          <p:cNvSpPr txBox="1">
            <a:spLocks noChangeArrowheads="1"/>
          </p:cNvSpPr>
          <p:nvPr/>
        </p:nvSpPr>
        <p:spPr bwMode="auto">
          <a:xfrm>
            <a:off x="2643188" y="1071563"/>
            <a:ext cx="3600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/>
              <a:t>Машина Конрада Цузе, що використовувала двійковий код</a:t>
            </a:r>
          </a:p>
        </p:txBody>
      </p:sp>
      <p:pic>
        <p:nvPicPr>
          <p:cNvPr id="16389" name="Picture 24" descr="Z3. &amp;Pcy;&amp;iecy;&amp;rcy;&amp;vcy;&amp;ycy;&amp;jcy; &amp;rcy;&amp;acy;&amp;bcy;&amp;ocy;&amp;tcy;&amp;ocy;&amp;scy;&amp;pcy;&amp;ocy;&amp;scy;&amp;ocy;&amp;bcy;&amp;ncy;&amp;ycy;&amp;jcy; &amp;icy; &amp;scy;&amp;vcy;&amp;ocy;&amp;bcy;&amp;ocy;&amp;dcy;&amp;ncy;&amp;ocy; &amp;pcy;&amp;rcy;&amp;ocy;&amp;gcy;&amp;rcy;&amp;acy;&amp;mcy;&amp;mcy;&amp;icy;&amp;rcy;&amp;ucy;&amp;iecy;&amp;mcy;&amp;ycy;&amp;jcy; &amp;kcy;&amp;ocy;&amp;mcy;&amp;pcy;&amp;softcy;&amp;yucy;&amp;tcy;&amp;iecy;&amp;rcy; &amp;vcy; &amp;mcy;&amp;icy;&amp;r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571750"/>
            <a:ext cx="423703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Електронні комп</a:t>
            </a:r>
            <a:r>
              <a:rPr lang="en-US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’</a:t>
            </a:r>
            <a:r>
              <a:rPr lang="uk-UA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ютери </a:t>
            </a:r>
            <a:endParaRPr lang="ru-RU" sz="360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125538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785813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241800"/>
            <a:ext cx="28575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1372857565_kak-sdelat-kompyuter-neuyazvimym-foto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4235450"/>
            <a:ext cx="32385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38" y="4643438"/>
            <a:ext cx="184785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1125538"/>
            <a:ext cx="3744913" cy="22145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1179</TotalTime>
  <Words>1273</Words>
  <PresentationFormat>Экран (4:3)</PresentationFormat>
  <Paragraphs>177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Arial</vt:lpstr>
      <vt:lpstr>Century Gothic</vt:lpstr>
      <vt:lpstr>Wingdings 2</vt:lpstr>
      <vt:lpstr>Verdana</vt:lpstr>
      <vt:lpstr>Calibri</vt:lpstr>
      <vt:lpstr>Bahnschrift SemiLight</vt:lpstr>
      <vt:lpstr>Times New Roman</vt:lpstr>
      <vt:lpstr>幼圆</vt:lpstr>
      <vt:lpstr>Wingdings</vt:lpstr>
      <vt:lpstr>SimSun</vt:lpstr>
      <vt:lpstr>Яркая</vt:lpstr>
      <vt:lpstr>Архітектура комп’ютера</vt:lpstr>
      <vt:lpstr>Рівні подання комп’ютера</vt:lpstr>
      <vt:lpstr>Розвиток комп’ютерної архітектури</vt:lpstr>
      <vt:lpstr>Механічні комп’ютери </vt:lpstr>
      <vt:lpstr>Механічні комп’ютери </vt:lpstr>
      <vt:lpstr>Механічні комп’ютери </vt:lpstr>
      <vt:lpstr>Механічні комп’ютери </vt:lpstr>
      <vt:lpstr>Електромеханічні комп’ютери </vt:lpstr>
      <vt:lpstr>Електронні комп’ютери </vt:lpstr>
      <vt:lpstr>Типи комп’ютерів</vt:lpstr>
      <vt:lpstr>Аналогові комп’ютери</vt:lpstr>
      <vt:lpstr>Аналогові комп’ютери</vt:lpstr>
      <vt:lpstr>Аналогові комп’ютери</vt:lpstr>
      <vt:lpstr>Слайд 14</vt:lpstr>
      <vt:lpstr>Аналогові комп’ютери</vt:lpstr>
      <vt:lpstr>Аналогові комп’ютери</vt:lpstr>
      <vt:lpstr>Цифрові комп’ютери</vt:lpstr>
      <vt:lpstr>Цифрові комп’ютери</vt:lpstr>
      <vt:lpstr>Слайд 19</vt:lpstr>
      <vt:lpstr>Слайд 20</vt:lpstr>
      <vt:lpstr>Гібридні комп’ютери</vt:lpstr>
      <vt:lpstr>Гібридні комп’ютери</vt:lpstr>
      <vt:lpstr>Тенденції в розвитку сучасних комп’ютерів</vt:lpstr>
      <vt:lpstr>Тенденції в розвитку сучасних комп’ютерів</vt:lpstr>
      <vt:lpstr>Тенденції в розвитку сучасних комп’ютерів</vt:lpstr>
      <vt:lpstr>Тенденції в розвитку сучасних комп’ютерів</vt:lpstr>
      <vt:lpstr>Тенденції в розвитку сучасних комп’ютерів</vt:lpstr>
      <vt:lpstr>Тенденції в розвитку сучасних комп’ютерів</vt:lpstr>
      <vt:lpstr>Тенденції в розвитку сучасних комп’ютерів</vt:lpstr>
      <vt:lpstr>Тенденції в розвитку сучасних комп’ютерів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комп’ютера</dc:title>
  <dc:creator>Asus</dc:creator>
  <cp:lastModifiedBy>Asus</cp:lastModifiedBy>
  <dcterms:created xsi:type="dcterms:W3CDTF">2022-06-22T06:46:33Z</dcterms:created>
  <dcterms:modified xsi:type="dcterms:W3CDTF">2022-06-22T07:30:49Z</dcterms:modified>
</cp:coreProperties>
</file>