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LZMSiIj1iVXYbSCqaewUcgKw9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233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I-pSCmbcK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1ehd5p7n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Практична робота №5</a:t>
            </a:r>
            <a:br>
              <a:rPr lang="ru-RU"/>
            </a:br>
            <a:r>
              <a:rPr lang="ru-RU"/>
              <a:t>«Виконання обчислень і форматування даних у середовищі табличного процесора»</a:t>
            </a:r>
            <a:br>
              <a:rPr lang="ru-RU"/>
            </a:br>
            <a:r>
              <a:rPr lang="ru-RU"/>
              <a:t>7 клас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За підручником «Інформатика 7 клас»,</a:t>
            </a:r>
            <a:endParaRPr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автори Ривкінд Й.Я., Лисенко Т.І., Чернікова Л.А., Шакотько В.В.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Виконання завдань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457200" y="836712"/>
            <a:ext cx="8363272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1. Завантажте та відкрийте файл (</a:t>
            </a:r>
            <a:r>
              <a:rPr lang="ru-RU" sz="1400" u="sng">
                <a:solidFill>
                  <a:schemeClr val="hlink"/>
                </a:solidFill>
                <a:hlinkClick r:id="rId3"/>
              </a:rPr>
              <a:t>практична 5-1.xlsx</a:t>
            </a:r>
            <a:r>
              <a:rPr lang="ru-RU" sz="1400"/>
              <a:t>).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2. На аркуші Аркуш1 створено таблицю нарахування заробітної плати співробітникам фірми за місяць. Оформте її за наведеним зразком (мал. 3.59). 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2955" y="1988840"/>
            <a:ext cx="6738090" cy="44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body" idx="1"/>
          </p:nvPr>
        </p:nvSpPr>
        <p:spPr>
          <a:xfrm>
            <a:off x="323528" y="89248"/>
            <a:ext cx="8568952" cy="676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3. Обчисліть, використавши </a:t>
            </a:r>
            <a:r>
              <a:rPr lang="ru-RU" sz="1400" b="1"/>
              <a:t>формули</a:t>
            </a:r>
            <a:r>
              <a:rPr lang="ru-RU" sz="1400"/>
              <a:t>: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а) </a:t>
            </a:r>
            <a:r>
              <a:rPr lang="ru-RU" sz="1400" b="1"/>
              <a:t>суму премії</a:t>
            </a:r>
            <a:r>
              <a:rPr lang="ru-RU" sz="1400"/>
              <a:t>, яку нараховано кожному співробітнику за місяць, як зазначений відсоток від окладу;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б) </a:t>
            </a:r>
            <a:r>
              <a:rPr lang="ru-RU" sz="1400" b="1"/>
              <a:t>заробітну плату </a:t>
            </a:r>
            <a:r>
              <a:rPr lang="ru-RU" sz="1400"/>
              <a:t>кожного співробітника за місяць, як суму окладу та премії;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в) </a:t>
            </a:r>
            <a:r>
              <a:rPr lang="ru-RU" sz="1400" b="1"/>
              <a:t>максимальний і мінімальний оклади </a:t>
            </a:r>
            <a:r>
              <a:rPr lang="ru-RU" sz="1400"/>
              <a:t>співробітників на фірмі;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г) </a:t>
            </a:r>
            <a:r>
              <a:rPr lang="ru-RU" sz="1400" b="1"/>
              <a:t>середній відсоток премії</a:t>
            </a:r>
            <a:r>
              <a:rPr lang="ru-RU" sz="1400"/>
              <a:t> на фірмі.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4. Установіть для клітинок таблиці такі формати даних: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а) у стовпці А - Текстовий,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б) у стовпці В - Грошовий з двома десятковими розрядами та знаком (грн) після числа;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в) у стовпці С - Відсотковий',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г) у діапазоні стовпців D:G - Числовий з одним десятковим розрядом.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5. У клітинці В1 розміщено значення розміру податків, які сплачують усі, хто працює. Надайте клітинці ім'я Податок.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6. Обчисліть, використавши значення розміру </a:t>
            </a:r>
            <a:r>
              <a:rPr lang="ru-RU" sz="1400" b="1"/>
              <a:t>податків</a:t>
            </a:r>
            <a:r>
              <a:rPr lang="ru-RU" sz="1400"/>
              <a:t> з клітинки В1: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а) </a:t>
            </a:r>
            <a:r>
              <a:rPr lang="ru-RU" sz="1400" b="1"/>
              <a:t>суму податків</a:t>
            </a:r>
            <a:r>
              <a:rPr lang="ru-RU" sz="1400"/>
              <a:t>, які виплачує кожен співробітник фірми;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б) </a:t>
            </a:r>
            <a:r>
              <a:rPr lang="ru-RU" sz="1400" b="1"/>
              <a:t>заробітну плату, </a:t>
            </a:r>
            <a:r>
              <a:rPr lang="ru-RU" sz="1400"/>
              <a:t>яку отримує кожен працівник після виплати податків;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в) </a:t>
            </a:r>
            <a:r>
              <a:rPr lang="ru-RU" sz="1400" b="1"/>
              <a:t>середньомісячну заробітну </a:t>
            </a:r>
            <a:r>
              <a:rPr lang="ru-RU" sz="1400"/>
              <a:t>плату фірми після сплати податків;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г) </a:t>
            </a:r>
            <a:r>
              <a:rPr lang="ru-RU" sz="1400" b="1"/>
              <a:t>максимальну та мінімальну місячну заробітну </a:t>
            </a:r>
            <a:r>
              <a:rPr lang="ru-RU" sz="1400"/>
              <a:t>плату на фірмі після виплати податків.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7. Збережіть електронну книгу у вашій папці у файлі з іменем </a:t>
            </a:r>
            <a:r>
              <a:rPr lang="ru-RU" sz="1400" b="1" i="1"/>
              <a:t>практична 5.xlsx.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8. Відкрийте Аркуш2 та ознайомтеся зі змістом наведеної електронної таблиці.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9. Сформулюйте, для розв’язування якої задачі було створено цю електронну таблицю. Побудуйте й запишіть на Аркуш 3 математичну модель цієї задачі: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а) які вхідні дані використовуються і в яких клітинках вони розміщені;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б) які проміжні та кінцеві результати отримуються і в яких клітинках вони розміщені;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в) за якими формулами здійснюються обчислення?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10. Закрийте табличний процесор Excel.</a:t>
            </a:r>
            <a:endParaRPr sz="14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/>
              <a:t>11. Надішліть файл </a:t>
            </a:r>
            <a:r>
              <a:rPr lang="ru-RU" sz="1400" b="1" i="1"/>
              <a:t>практична 5.xlsx на електронну адресу вчителя.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 i="1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З вдячністю використовую відео з каналу Task Informatics</a:t>
            </a:r>
            <a:endParaRPr/>
          </a:p>
        </p:txBody>
      </p:sp>
      <p:pic>
        <p:nvPicPr>
          <p:cNvPr id="199" name="Google Shape;199;p12" descr="7 клас. Практичні завдання з інформатики за підручником Й.Я.Ривкінда 2020 року.&#10;&#10;Практична робота № 5. Виконання обчислень і форматування даних у середовищі табличного процесора.&#10;&#10;1. Відкрийте вказаний учителем/учителькою файл (наприклад, Розділ 3\практична 5.xlsx).&#10;2. На аркуші Аркуш1 створено таблицю нарахування заробітної плати співробітникам фірми за місяць. Оформте її за наведеним зразком (мал. 3.59). &#10;3. Обчисліть, використавши формули:&#10;а) суму премії, яку нараховано кожному співробітнику за місяць, як зазначений відсоток від окладу;&#10;б) заробітну плату кожного співробітника за місяць, як суму окладу та премії;&#10;в) максимальний і мінімальний оклади співробітників на фірмі;&#10;г) середній відсоток премії на фірмі.&#10;4. Установіть для клітинок таблиці такі формати даних:&#10;а) у стовпці А - Текстовий,&#10;б) у стовпці В - Грошовий з двома десятковими розрядами та знаком 8 (грн) після числа;&#10;в) у стовпці С - Відсотковий',&#10;г) у діапазоні стовпців D:G - Числовий з одним десятковим розрядом.&#10;5. У клітинці В1 розміщено значення розміру податків, які сплачують усі, хто працює. Надайте клітинці ім'я Податок.&#10;6. Обчисліть, використавши значення розміру податків з клітинки В1:&#10;а) суму податків, які виплачує кожен співробітник фірми;&#10;б) заробітну плату, яку отримує кожен працівник після виплати податків;&#10;в) середньомісячну заробітну плату фірми після сплати податків;&#10;г) максимальну та мінімальну місячну заробітну плату на фірмі після виплати податків.&#10;7. Збережіть електронну книгу у вашій папці у файлі з іменем практична 5.xlsx.&#10;8. Відкрийте Аркуш2 та ознайомтеся зі змістом наведеної електронної таблиці.&#10;9. Сформулюйте, для розв’язування якої задачі було створено цю електронну таблицю. Побудуйте й запишіть у зошит математичну модель цієї задачі:&#10;а) які вхідні дані використовуються і в яких клітинках вони розміщені;&#10;б) які проміжні та кінцеві результати отримуються і в яких клітинках вони розміщені;&#10;в) за якими формулами здійснюються обчислення?&#10;10. Закрийте табличний процесор Excel.&#10;&#10;Підтримати мою роботу: https://donatello.to/TaskInformatics&#10;&#10;Підтримати мою роботу на Patreon: https://www.patreon.com/TaskInformatics&#10;&#10;Завантажити текст практичного завдання у форматі docx: https://drive.google.com/file/d/1UQXdTHX8Aap89L-m2sFyk_Gu93kqEiT5/view?usp=sharing&#10;&#10;Завантажити файли-заготовки необхідні для виконання практичного завдання (взято з сайту авторів підручника): https://drive.google.com/drive/folders/1F19PNfut6UZWi3yfatPpHsAQc4x2iGDz?usp=sharing" title="Практична робота № 5. Виконання обчислень і форматування даних у Excel | 7 клас | Ривкін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8617" y="2376942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низ 1"/>
          <p:cNvSpPr/>
          <p:nvPr/>
        </p:nvSpPr>
        <p:spPr>
          <a:xfrm>
            <a:off x="4409161" y="1578279"/>
            <a:ext cx="501041" cy="501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Повторюємо основні поняття</a:t>
            </a:r>
            <a:endParaRPr/>
          </a:p>
        </p:txBody>
      </p:sp>
      <p:grpSp>
        <p:nvGrpSpPr>
          <p:cNvPr id="91" name="Google Shape;91;p2"/>
          <p:cNvGrpSpPr/>
          <p:nvPr/>
        </p:nvGrpSpPr>
        <p:grpSpPr>
          <a:xfrm>
            <a:off x="471651" y="1561359"/>
            <a:ext cx="8236193" cy="4167329"/>
            <a:chOff x="4107" y="148583"/>
            <a:chExt cx="8236193" cy="4167329"/>
          </a:xfrm>
        </p:grpSpPr>
        <p:sp>
          <p:nvSpPr>
            <p:cNvPr id="92" name="Google Shape;92;p2"/>
            <p:cNvSpPr/>
            <p:nvPr/>
          </p:nvSpPr>
          <p:spPr>
            <a:xfrm>
              <a:off x="4028407" y="1220674"/>
              <a:ext cx="3095276" cy="4910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608"/>
                  </a:lnTo>
                  <a:lnTo>
                    <a:pt x="128557" y="87608"/>
                  </a:lnTo>
                  <a:lnTo>
                    <a:pt x="128557" y="128557"/>
                  </a:ln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3" name="Google Shape;93;p2"/>
            <p:cNvSpPr/>
            <p:nvPr/>
          </p:nvSpPr>
          <p:spPr>
            <a:xfrm>
              <a:off x="4028407" y="1220674"/>
              <a:ext cx="1031758" cy="4910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608"/>
                  </a:lnTo>
                  <a:lnTo>
                    <a:pt x="128557" y="87608"/>
                  </a:lnTo>
                  <a:lnTo>
                    <a:pt x="128557" y="128557"/>
                  </a:ln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2996649" y="1220674"/>
              <a:ext cx="1031758" cy="4910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8557" y="0"/>
                  </a:moveTo>
                  <a:lnTo>
                    <a:pt x="128557" y="87608"/>
                  </a:lnTo>
                  <a:lnTo>
                    <a:pt x="0" y="87608"/>
                  </a:lnTo>
                  <a:lnTo>
                    <a:pt x="0" y="128557"/>
                  </a:ln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5" name="Google Shape;95;p2"/>
            <p:cNvSpPr/>
            <p:nvPr/>
          </p:nvSpPr>
          <p:spPr>
            <a:xfrm>
              <a:off x="933131" y="1220674"/>
              <a:ext cx="3095276" cy="4910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8557" y="0"/>
                  </a:moveTo>
                  <a:lnTo>
                    <a:pt x="128557" y="87608"/>
                  </a:lnTo>
                  <a:lnTo>
                    <a:pt x="0" y="87608"/>
                  </a:lnTo>
                  <a:lnTo>
                    <a:pt x="0" y="128557"/>
                  </a:lnTo>
                </a:path>
              </a:pathLst>
            </a:custGeom>
            <a:noFill/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96" name="Google Shape;96;p2"/>
            <p:cNvSpPr/>
            <p:nvPr/>
          </p:nvSpPr>
          <p:spPr>
            <a:xfrm>
              <a:off x="4107" y="148583"/>
              <a:ext cx="8048601" cy="107209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1699" y="326795"/>
              <a:ext cx="8048601" cy="1072091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223099" y="358195"/>
              <a:ext cx="7985801" cy="100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Verdana"/>
                <a:buNone/>
              </a:pPr>
              <a:r>
                <a:rPr lang="ru-RU" sz="2400" b="1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Табличний процесор - </a:t>
              </a:r>
              <a:r>
                <a:rPr lang="ru-RU" sz="2400" b="0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це прикладна програма, яка призначена для опрацювання даних, поданих в електронних таблицях</a:t>
              </a:r>
              <a:endParaRPr sz="24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8965" y="1711697"/>
              <a:ext cx="1688332" cy="24260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6558" y="1889910"/>
              <a:ext cx="1688332" cy="242600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326008" y="1939360"/>
              <a:ext cx="1589432" cy="23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r>
                <a:rPr lang="ru-RU" sz="1800" b="0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Уведення, редагування, форматування даних</a:t>
              </a:r>
              <a:endParaRPr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52482" y="1711697"/>
              <a:ext cx="1688332" cy="24260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40075" y="1889910"/>
              <a:ext cx="1688332" cy="242600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2389525" y="1939360"/>
              <a:ext cx="1589432" cy="23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r>
                <a:rPr lang="ru-RU" sz="1800" b="0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Обчислен-ня за формулами</a:t>
              </a:r>
              <a:endParaRPr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16000" y="1711697"/>
              <a:ext cx="1688332" cy="24260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03592" y="1889910"/>
              <a:ext cx="1688332" cy="242600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4453042" y="1939360"/>
              <a:ext cx="1589432" cy="23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r>
                <a:rPr lang="ru-RU" sz="1800" b="0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Побудова діаграм і графіків</a:t>
              </a:r>
              <a:endParaRPr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279517" y="1711697"/>
              <a:ext cx="1688332" cy="242600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7110" y="1889910"/>
              <a:ext cx="1688332" cy="242600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16560" y="1939360"/>
              <a:ext cx="1589432" cy="23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r>
                <a:rPr lang="ru-RU" sz="1800" b="0" i="1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Робота з файлами</a:t>
              </a:r>
              <a:endParaRPr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611560" y="9683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Завдання</a:t>
            </a:r>
            <a:endParaRPr/>
          </a:p>
        </p:txBody>
      </p:sp>
      <p:pic>
        <p:nvPicPr>
          <p:cNvPr id="116" name="Google Shape;11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55776" y="2060848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260234" y="82162"/>
            <a:ext cx="4110869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A04400"/>
                    </a:gs>
                    <a:gs pos="78000">
                      <a:srgbClr val="FF8A16"/>
                    </a:gs>
                    <a:gs pos="100000">
                      <a:srgbClr val="FFF1E6"/>
                    </a:gs>
                  </a:gsLst>
                  <a:lin ang="5400000" scaled="0"/>
                </a:gradFill>
                <a:latin typeface="Calibri"/>
              </a:rPr>
              <a:t>ВИКОНУЄМО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Структурована сукупність даних, розміщених по рядках і стовпцях</a:t>
            </a:r>
            <a:endParaRPr/>
          </a:p>
        </p:txBody>
      </p:sp>
      <p:pic>
        <p:nvPicPr>
          <p:cNvPr id="123" name="Google Shape;12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0567" y="1844824"/>
            <a:ext cx="60388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827584" y="260648"/>
            <a:ext cx="73448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ВІДГАДУЄМО РЕБУСИ</a:t>
            </a:r>
            <a:endParaRPr sz="5400" b="1" i="0" u="none" strike="noStrike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У клітинки ЕТ можна вводити:</a:t>
            </a:r>
            <a:endParaRPr/>
          </a:p>
        </p:txBody>
      </p:sp>
      <p:pic>
        <p:nvPicPr>
          <p:cNvPr id="130" name="Google Shape;13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412776"/>
            <a:ext cx="5704237" cy="213396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4365104"/>
            <a:ext cx="5184576" cy="2219512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0112" y="3933056"/>
            <a:ext cx="3377927" cy="2081187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8373616" cy="190770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Формула — це вираз, який задає операції над даними в клітинках електронної таблиці та порядок їх виконання</a:t>
            </a:r>
            <a:b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67544" y="2780928"/>
            <a:ext cx="8496944" cy="1368152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 час копіювання формули відбувається її модифікація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2"/>
          </p:nvPr>
        </p:nvSpPr>
        <p:spPr>
          <a:xfrm>
            <a:off x="611560" y="4437112"/>
            <a:ext cx="8280920" cy="2049091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Починається формула зі знака = і може містити числа, тексти, адреси клітинок і діапазонів клітинок, знаки математичних дій </a:t>
            </a:r>
            <a:r>
              <a:rPr lang="ru-RU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ru-RU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оператори), дужки та імена функцій.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 i="1"/>
              <a:t>Порядок виконання арифметичних дій у формулах визначається пріоритетом операцій за правилами математики</a:t>
            </a:r>
            <a:br>
              <a:rPr lang="ru-RU" sz="2400" b="1" i="1"/>
            </a:br>
            <a:endParaRPr sz="2400"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i="1"/>
              <a:t>Знак арифметичної операції / Арифметична операція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i="1"/>
              <a:t>^  Піднесення до степеня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i="1"/>
              <a:t>* Множення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i="1"/>
              <a:t>/ Ділення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i="1"/>
              <a:t>+ Додавання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i="1"/>
              <a:t>-  Віднімання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Форматування </a:t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395534" y="1268760"/>
            <a:ext cx="8064897" cy="4323409"/>
            <a:chOff x="288031" y="0"/>
            <a:chExt cx="8064897" cy="4323409"/>
          </a:xfrm>
        </p:grpSpPr>
        <p:sp>
          <p:nvSpPr>
            <p:cNvPr id="152" name="Google Shape;152;p8"/>
            <p:cNvSpPr/>
            <p:nvPr/>
          </p:nvSpPr>
          <p:spPr>
            <a:xfrm>
              <a:off x="288031" y="0"/>
              <a:ext cx="2496094" cy="34973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298274" y="10243"/>
              <a:ext cx="2475608" cy="329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Вміст клітинок</a:t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432050" y="349738"/>
              <a:ext cx="105590" cy="7341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359"/>
                  </a:lnTo>
                  <a:lnTo>
                    <a:pt x="192664" y="91359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5" name="Google Shape;155;p8"/>
            <p:cNvSpPr/>
            <p:nvPr/>
          </p:nvSpPr>
          <p:spPr>
            <a:xfrm>
              <a:off x="432050" y="717935"/>
              <a:ext cx="5001892" cy="731837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 txBox="1"/>
            <p:nvPr/>
          </p:nvSpPr>
          <p:spPr>
            <a:xfrm>
              <a:off x="453485" y="739370"/>
              <a:ext cx="4959022" cy="68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Формат даних: Загальний, Числовий, Грошовий, Фінансовий, Дата, Час, Відсотковий, Дробовий, Текстовий</a:t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432050" y="349738"/>
              <a:ext cx="105590" cy="15574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9968"/>
                  </a:lnTo>
                  <a:lnTo>
                    <a:pt x="192664" y="109968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8" name="Google Shape;158;p8"/>
            <p:cNvSpPr/>
            <p:nvPr/>
          </p:nvSpPr>
          <p:spPr>
            <a:xfrm>
              <a:off x="432050" y="1656184"/>
              <a:ext cx="5001892" cy="502014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446753" y="1670887"/>
              <a:ext cx="4972486" cy="472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Вирівнювання: вздовж горизонталі, вздовж вертикалі, відображення</a:t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32050" y="349738"/>
              <a:ext cx="105590" cy="2326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8928"/>
                  </a:lnTo>
                  <a:lnTo>
                    <a:pt x="192664" y="118928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1" name="Google Shape;161;p8"/>
            <p:cNvSpPr/>
            <p:nvPr/>
          </p:nvSpPr>
          <p:spPr>
            <a:xfrm>
              <a:off x="432050" y="2302112"/>
              <a:ext cx="5001892" cy="748226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453965" y="2324027"/>
              <a:ext cx="4958062" cy="704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Шрифт: шрифт, накреслення, розмір, підкреслення, колір, ефекти</a:t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432050" y="349738"/>
              <a:ext cx="105590" cy="317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2762"/>
                  </a:lnTo>
                  <a:lnTo>
                    <a:pt x="192664" y="112762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4" name="Google Shape;164;p8"/>
            <p:cNvSpPr/>
            <p:nvPr/>
          </p:nvSpPr>
          <p:spPr>
            <a:xfrm>
              <a:off x="432050" y="3238217"/>
              <a:ext cx="5001892" cy="578208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 txBox="1"/>
            <p:nvPr/>
          </p:nvSpPr>
          <p:spPr>
            <a:xfrm>
              <a:off x="448985" y="3255152"/>
              <a:ext cx="4968022" cy="544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Межі: тип та колір лінії</a:t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32050" y="349738"/>
              <a:ext cx="105590" cy="37921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4935"/>
                  </a:lnTo>
                  <a:lnTo>
                    <a:pt x="192664" y="104935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7" name="Google Shape;167;p8"/>
            <p:cNvSpPr/>
            <p:nvPr/>
          </p:nvSpPr>
          <p:spPr>
            <a:xfrm>
              <a:off x="432050" y="3960441"/>
              <a:ext cx="5001892" cy="362968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 txBox="1"/>
            <p:nvPr/>
          </p:nvSpPr>
          <p:spPr>
            <a:xfrm>
              <a:off x="442681" y="3971072"/>
              <a:ext cx="4980630" cy="341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Вигляд: заливка клітинки</a:t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5616628" y="0"/>
              <a:ext cx="2496094" cy="34973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5626871" y="10243"/>
              <a:ext cx="2475608" cy="329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Структура</a:t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5687034" y="349738"/>
              <a:ext cx="179203" cy="811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6368"/>
                  </a:lnTo>
                  <a:lnTo>
                    <a:pt x="456402" y="96368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2" name="Google Shape;172;p8"/>
            <p:cNvSpPr/>
            <p:nvPr/>
          </p:nvSpPr>
          <p:spPr>
            <a:xfrm>
              <a:off x="5687034" y="720082"/>
              <a:ext cx="2665894" cy="882469"/>
            </a:xfrm>
            <a:prstGeom prst="roundRect">
              <a:avLst>
                <a:gd name="adj" fmla="val 10000"/>
              </a:avLst>
            </a:prstGeom>
            <a:solidFill>
              <a:srgbClr val="0070C0">
                <a:alpha val="89803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5712881" y="745929"/>
              <a:ext cx="2614200" cy="830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1" u="none" strike="noStrike" cap="non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Рядок та стовпець: Висота, Ширина, Автодобір висоти (ширини)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Працюємо за комп'ютером </a:t>
            </a:r>
            <a:endParaRPr/>
          </a:p>
        </p:txBody>
      </p:sp>
      <p:pic>
        <p:nvPicPr>
          <p:cNvPr id="179" name="Google Shape;179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2227" y="1772816"/>
            <a:ext cx="3410133" cy="43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С. 118-119</a:t>
            </a:r>
            <a:endParaRPr/>
          </a:p>
        </p:txBody>
      </p:sp>
      <p:pic>
        <p:nvPicPr>
          <p:cNvPr id="181" name="Google Shape;181;p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2204864"/>
            <a:ext cx="3528392" cy="404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Экран (4:3)</PresentationFormat>
  <Paragraphs>65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Практична робота №5 «Виконання обчислень і форматування даних у середовищі табличного процесора» 7 клас</vt:lpstr>
      <vt:lpstr>Повторюємо основні поняття</vt:lpstr>
      <vt:lpstr>Завдання</vt:lpstr>
      <vt:lpstr>Структурована сукупність даних, розміщених по рядках і стовпцях</vt:lpstr>
      <vt:lpstr>У клітинки ЕТ можна вводити:</vt:lpstr>
      <vt:lpstr>Формула — це вираз, який задає операції над даними в клітинках електронної таблиці та порядок їх виконання </vt:lpstr>
      <vt:lpstr>Порядок виконання арифметичних дій у формулах визначається пріоритетом операцій за правилами математики </vt:lpstr>
      <vt:lpstr>Форматування </vt:lpstr>
      <vt:lpstr>Працюємо за комп'ютером </vt:lpstr>
      <vt:lpstr>Виконання завдань</vt:lpstr>
      <vt:lpstr>Презентация PowerPoint</vt:lpstr>
      <vt:lpstr>З вдячністю використовую відео з каналу Task Informatics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№5 «Виконання обчислень і форматування даних у середовищі табличного процесора» 7 клас</dc:title>
  <dc:creator>Божинська</dc:creator>
  <cp:lastModifiedBy>Оксана</cp:lastModifiedBy>
  <cp:revision>1</cp:revision>
  <dcterms:created xsi:type="dcterms:W3CDTF">2022-06-21T08:01:55Z</dcterms:created>
  <dcterms:modified xsi:type="dcterms:W3CDTF">2022-06-21T18:20:59Z</dcterms:modified>
</cp:coreProperties>
</file>