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34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>
  <p:cSld name="Титульни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4400"/>
              <a:buFont typeface="Verdana"/>
              <a:buNone/>
              <a:defRPr sz="4400" b="1" i="0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і вміст">
  <p:cSld name="1_Заголовок і вміст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міст">
  <p:cSld name="Заголовок і вміст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ctrTitle"/>
          </p:nvPr>
        </p:nvSpPr>
        <p:spPr>
          <a:xfrm>
            <a:off x="3855598" y="2709334"/>
            <a:ext cx="7137066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6000"/>
              <a:buFont typeface="Verdana"/>
              <a:buNone/>
            </a:pPr>
            <a:r>
              <a:rPr lang="uk-UA" sz="6000" dirty="0">
                <a:solidFill>
                  <a:srgbClr val="7030A0"/>
                </a:solidFill>
              </a:rPr>
              <a:t>Алгоритми з повтореннями</a:t>
            </a:r>
            <a:endParaRPr dirty="0">
              <a:solidFill>
                <a:srgbClr val="7030A0"/>
              </a:solidFill>
              <a:latin typeface="Showcard Gothic" pitchFamily="82" charset="0"/>
            </a:endParaRPr>
          </a:p>
        </p:txBody>
      </p:sp>
      <p:pic>
        <p:nvPicPr>
          <p:cNvPr id="123" name="Google Shape;1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0923" y="388943"/>
            <a:ext cx="1981636" cy="210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 descr="arrows, change, connection, direction, recycle, refresh, repeat icon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5238" y="1890008"/>
            <a:ext cx="3240360" cy="32403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9600000" lon="9600000" rev="0"/>
            </a:camera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>
            <a:spLocks noGrp="1"/>
          </p:cNvSpPr>
          <p:nvPr>
            <p:ph type="title"/>
          </p:nvPr>
        </p:nvSpPr>
        <p:spPr>
          <a:xfrm>
            <a:off x="1890354" y="602778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dirty="0">
                <a:solidFill>
                  <a:srgbClr val="7030A0"/>
                </a:solidFill>
              </a:rPr>
              <a:t>Які бувають циклічні алгоритми?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72008" y="1907963"/>
            <a:ext cx="11967592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Припинення виконання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команд циклу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відбудеться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у випадку,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коли висловлювання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5342098" y="3186616"/>
            <a:ext cx="684990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цвях не забито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4605867" y="4521200"/>
            <a:ext cx="7586133" cy="23315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Є хибним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: цвях можна забивати як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з першого чи другого разу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 так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і через скінченну </a:t>
            </a:r>
            <a:r>
              <a:rPr lang="uk-UA" sz="2800" b="1" i="1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кількість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повторень,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аж поки цвях не буде забитий.</a:t>
            </a:r>
            <a:endParaRPr u="sng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32947"/>
            <a:ext cx="4038601" cy="3025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1557866" y="465667"/>
            <a:ext cx="9211733" cy="7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dirty="0">
                <a:solidFill>
                  <a:srgbClr val="7030A0"/>
                </a:solidFill>
              </a:rPr>
              <a:t>Як реалізувати цикл із невідомою кількістю повторень у середовищі </a:t>
            </a:r>
            <a:r>
              <a:rPr lang="uk-UA" sz="2800" dirty="0" err="1">
                <a:solidFill>
                  <a:srgbClr val="7030A0"/>
                </a:solidFill>
              </a:rPr>
              <a:t>Скретч</a:t>
            </a:r>
            <a:r>
              <a:rPr lang="uk-UA" sz="2800" dirty="0">
                <a:solidFill>
                  <a:srgbClr val="7030A0"/>
                </a:solidFill>
              </a:rPr>
              <a:t>?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72008" y="1950296"/>
            <a:ext cx="12050142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У випадку, коли в алгоритмі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кількість повторів 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заздалегідь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не відома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 у середовищі </a:t>
            </a:r>
            <a:r>
              <a:rPr lang="uk-UA" sz="2800" b="1" i="1" u="none" strike="noStrike" cap="none" dirty="0" err="1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Скретч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використовують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команду</a:t>
            </a:r>
            <a:r>
              <a:rPr lang="uk-UA" sz="2800" b="1" i="1" u="sng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sz="2800" b="1" i="1" u="sng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Завжди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800" b="1" i="1" u="none" strike="noStrike" cap="none" dirty="0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7" name="Google Shape;24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3457361"/>
            <a:ext cx="5537201" cy="340063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/>
          <p:nvPr/>
        </p:nvSpPr>
        <p:spPr>
          <a:xfrm>
            <a:off x="10551309" y="4383594"/>
            <a:ext cx="1548172" cy="1548172"/>
          </a:xfrm>
          <a:prstGeom prst="octagon">
            <a:avLst>
              <a:gd name="adj" fmla="val 29289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5"/>
          <p:cNvSpPr txBox="1"/>
          <p:nvPr/>
        </p:nvSpPr>
        <p:spPr>
          <a:xfrm>
            <a:off x="6097079" y="3457361"/>
            <a:ext cx="4348670" cy="33622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Щоб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зупинити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виконання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команд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 розміщених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у тілі 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такого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циклу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 користувачу слід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натиснути кнопку </a:t>
            </a:r>
            <a:r>
              <a:rPr lang="uk-UA" sz="2800" b="1" i="1" u="sng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Зупинити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800" b="1" i="1" u="none" strike="noStrike" cap="none" dirty="0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>
            <a:spLocks noGrp="1"/>
          </p:cNvSpPr>
          <p:nvPr>
            <p:ph type="title"/>
          </p:nvPr>
        </p:nvSpPr>
        <p:spPr>
          <a:xfrm>
            <a:off x="1959569" y="440266"/>
            <a:ext cx="9053954" cy="76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dirty="0">
                <a:solidFill>
                  <a:srgbClr val="7030A0"/>
                </a:solidFill>
              </a:rPr>
              <a:t>Як реалізувати цикл із невідомою кількістю повторень у середовищі </a:t>
            </a:r>
            <a:r>
              <a:rPr lang="uk-UA" sz="2800" dirty="0" err="1">
                <a:solidFill>
                  <a:srgbClr val="7030A0"/>
                </a:solidFill>
              </a:rPr>
              <a:t>Скретч</a:t>
            </a:r>
            <a:r>
              <a:rPr lang="uk-UA" sz="2800" dirty="0">
                <a:solidFill>
                  <a:srgbClr val="7030A0"/>
                </a:solidFill>
              </a:rPr>
              <a:t>?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0" y="1540214"/>
            <a:ext cx="12050142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Алгоритми з повтореннями в середовищі </a:t>
            </a:r>
            <a:r>
              <a:rPr lang="uk-UA" sz="2800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Скретч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258" name="Google Shape;25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1767" y="2243978"/>
            <a:ext cx="9254112" cy="461402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6"/>
          <p:cNvSpPr/>
          <p:nvPr/>
        </p:nvSpPr>
        <p:spPr>
          <a:xfrm>
            <a:off x="8898528" y="3198014"/>
            <a:ext cx="1248772" cy="383386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0" name="Google Shape;260;p26"/>
          <p:cNvSpPr/>
          <p:nvPr/>
        </p:nvSpPr>
        <p:spPr>
          <a:xfrm rot="-2700000">
            <a:off x="9200900" y="2533844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7542565" y="5727188"/>
            <a:ext cx="1249010" cy="698569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Google Shape;262;p26"/>
          <p:cNvSpPr/>
          <p:nvPr/>
        </p:nvSpPr>
        <p:spPr>
          <a:xfrm rot="-2700000">
            <a:off x="8520078" y="5115970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>
            <a:spLocks noGrp="1"/>
          </p:cNvSpPr>
          <p:nvPr>
            <p:ph type="title"/>
          </p:nvPr>
        </p:nvSpPr>
        <p:spPr>
          <a:xfrm>
            <a:off x="2034288" y="304799"/>
            <a:ext cx="9053954" cy="72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dirty="0">
                <a:solidFill>
                  <a:srgbClr val="7030A0"/>
                </a:solidFill>
              </a:rPr>
              <a:t>Як реалізувати цикл із невідомою кількістю повторень у середовищі </a:t>
            </a:r>
            <a:r>
              <a:rPr lang="uk-UA" sz="2800" dirty="0" err="1">
                <a:solidFill>
                  <a:srgbClr val="7030A0"/>
                </a:solidFill>
              </a:rPr>
              <a:t>Скретч</a:t>
            </a:r>
            <a:r>
              <a:rPr lang="uk-UA" sz="2800" dirty="0">
                <a:solidFill>
                  <a:srgbClr val="7030A0"/>
                </a:solidFill>
              </a:rPr>
              <a:t>?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70" name="Google Shape;270;p27"/>
          <p:cNvSpPr txBox="1"/>
          <p:nvPr/>
        </p:nvSpPr>
        <p:spPr>
          <a:xfrm>
            <a:off x="7306733" y="3030591"/>
            <a:ext cx="4495800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Алгоритм, за яким виконавець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буде виконувати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команду «ходити по сцені»,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поки не буде натиснута кнопка </a:t>
            </a:r>
            <a:r>
              <a:rPr lang="uk-UA" sz="2800" b="1" i="1" u="sng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Зупинити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 можна подати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графічно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271" name="Google Shape;27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70025"/>
            <a:ext cx="6752289" cy="53879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>
            <a:spLocks noGrp="1"/>
          </p:cNvSpPr>
          <p:nvPr>
            <p:ph type="title"/>
          </p:nvPr>
        </p:nvSpPr>
        <p:spPr>
          <a:xfrm>
            <a:off x="1788755" y="414867"/>
            <a:ext cx="9053954" cy="781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dirty="0">
                <a:solidFill>
                  <a:srgbClr val="7030A0"/>
                </a:solidFill>
              </a:rPr>
              <a:t>Як реалізувати цикл із невідомою кількістю повторень у середовищі </a:t>
            </a:r>
            <a:r>
              <a:rPr lang="uk-UA" sz="2800" dirty="0" err="1">
                <a:solidFill>
                  <a:srgbClr val="7030A0"/>
                </a:solidFill>
              </a:rPr>
              <a:t>Скретч</a:t>
            </a:r>
            <a:r>
              <a:rPr lang="uk-UA" sz="2800" dirty="0">
                <a:solidFill>
                  <a:srgbClr val="7030A0"/>
                </a:solidFill>
              </a:rPr>
              <a:t>?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72008" y="5326692"/>
            <a:ext cx="12050142" cy="14282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7200" algn="ctr"/>
            <a:r>
              <a:rPr lang="uk-UA" sz="2800" b="1" i="1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Подання такого </a:t>
            </a:r>
          </a:p>
          <a:p>
            <a:pPr lvl="0" indent="457200" algn="ctr"/>
            <a:r>
              <a:rPr lang="uk-UA" sz="2800" b="1" i="1" u="sng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циклічного алгоритму у вигляді програми</a:t>
            </a:r>
            <a:r>
              <a:rPr lang="uk-UA" sz="2800" b="1" i="1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indent="457200" algn="ctr"/>
            <a:r>
              <a:rPr lang="uk-UA" sz="2800" b="1" i="1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у 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середовищі </a:t>
            </a:r>
            <a:r>
              <a:rPr lang="uk-UA" sz="2800" b="1" i="1" u="none" strike="noStrike" cap="none" dirty="0" err="1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Скретч</a:t>
            </a:r>
            <a:r>
              <a:rPr lang="uk-UA" sz="2800" b="1" i="1" u="none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280" name="Google Shape;28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0960" y="1199683"/>
            <a:ext cx="7152235" cy="4127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>
            <a:spLocks noGrp="1"/>
          </p:cNvSpPr>
          <p:nvPr>
            <p:ph type="title"/>
          </p:nvPr>
        </p:nvSpPr>
        <p:spPr>
          <a:xfrm>
            <a:off x="1915755" y="535045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dirty="0">
                <a:solidFill>
                  <a:srgbClr val="7030A0"/>
                </a:solidFill>
              </a:rPr>
              <a:t>Дайте відповіді на запитання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98" name="Google Shape;298;p3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uk-UA" sz="2800" b="1" i="1" u="none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1. Які 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ситуації у твоєму повсякденному житті можна описати за допомогою циклів з відомою й невідомою кількостями повторень? Наведи приклади.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00" name="Google Shape;300;p30"/>
          <p:cNvSpPr txBox="1"/>
          <p:nvPr/>
        </p:nvSpPr>
        <p:spPr>
          <a:xfrm>
            <a:off x="70929" y="2663076"/>
            <a:ext cx="12050142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</a:pPr>
            <a:r>
              <a:rPr lang="uk-UA" sz="2800" b="1" i="1" u="none" strike="noStrike" cap="none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2. Як </a:t>
            </a:r>
            <a:r>
              <a:rPr lang="uk-UA" sz="2800" b="1" i="1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команду повторень можна використати при складанні проектів у середовищі </a:t>
            </a:r>
            <a:r>
              <a:rPr lang="uk-UA" sz="2800" b="1" i="1" u="none" strike="noStrike" cap="none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Скретч</a:t>
            </a:r>
            <a:r>
              <a:rPr lang="uk-UA" sz="2800" b="1" i="1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? Наведи приклади проектів.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70929" y="4129391"/>
            <a:ext cx="12051221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uk-UA" sz="2800" b="1" i="1" u="none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3. Структуру 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повторення якого виду можна описати за допомогою команди Завжди?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02" name="Google Shape;302;p30"/>
          <p:cNvSpPr txBox="1"/>
          <p:nvPr/>
        </p:nvSpPr>
        <p:spPr>
          <a:xfrm>
            <a:off x="72008" y="5161739"/>
            <a:ext cx="12049063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</a:pPr>
            <a:r>
              <a:rPr lang="uk-UA" sz="2800" b="1" i="1" u="none" strike="noStrike" cap="none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4. Як </a:t>
            </a:r>
            <a:r>
              <a:rPr lang="uk-UA" sz="2800" b="1" i="1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зупинити виконання команди Завжди?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3" name="Google Shape;303;p30"/>
          <p:cNvSpPr txBox="1"/>
          <p:nvPr/>
        </p:nvSpPr>
        <p:spPr>
          <a:xfrm>
            <a:off x="70929" y="5763200"/>
            <a:ext cx="12050142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uk-UA" sz="2800" b="1" i="1" u="none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5. Як 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можна змінити розташування виконавця на сцені проекту в середовищі </a:t>
            </a:r>
            <a:r>
              <a:rPr lang="uk-UA" sz="2800" b="1" i="1" u="none" strike="noStrike" cap="none" dirty="0" err="1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Скретч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 txBox="1">
            <a:spLocks noGrp="1"/>
          </p:cNvSpPr>
          <p:nvPr>
            <p:ph type="title"/>
          </p:nvPr>
        </p:nvSpPr>
        <p:spPr>
          <a:xfrm>
            <a:off x="1458555" y="662046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dirty="0">
                <a:solidFill>
                  <a:srgbClr val="7030A0"/>
                </a:solidFill>
              </a:rPr>
              <a:t>Домашнє завдання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309" name="Google Shape;30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1803" y="1619294"/>
            <a:ext cx="4659626" cy="534781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1"/>
          <p:cNvSpPr/>
          <p:nvPr/>
        </p:nvSpPr>
        <p:spPr>
          <a:xfrm>
            <a:off x="7255187" y="2083484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3200" b="1" i="1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Опрацю</a:t>
            </a:r>
            <a:r>
              <a:rPr lang="uk-UA" sz="3200" b="1" i="1" u="none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вати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3200" b="0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§ 23-24, ст. 208-211</a:t>
            </a:r>
            <a:endParaRPr sz="3200" b="0" i="1" u="none" strike="noStrike" cap="none" dirty="0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>
            <a:spLocks noGrp="1"/>
          </p:cNvSpPr>
          <p:nvPr>
            <p:ph type="title"/>
          </p:nvPr>
        </p:nvSpPr>
        <p:spPr>
          <a:xfrm>
            <a:off x="2457621" y="738245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dirty="0" smtClean="0">
                <a:solidFill>
                  <a:srgbClr val="7030A0"/>
                </a:solidFill>
              </a:rPr>
              <a:t>Робота </a:t>
            </a:r>
            <a:r>
              <a:rPr lang="uk-UA" dirty="0">
                <a:solidFill>
                  <a:srgbClr val="7030A0"/>
                </a:solidFill>
              </a:rPr>
              <a:t>за комп’ютером</a:t>
            </a:r>
            <a:endParaRPr sz="3600" dirty="0">
              <a:solidFill>
                <a:srgbClr val="7030A0"/>
              </a:solidFill>
            </a:endParaRPr>
          </a:p>
        </p:txBody>
      </p:sp>
      <p:pic>
        <p:nvPicPr>
          <p:cNvPr id="320" name="Google Shape;32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981" y="1537526"/>
            <a:ext cx="4659626" cy="534781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2"/>
          <p:cNvSpPr/>
          <p:nvPr/>
        </p:nvSpPr>
        <p:spPr>
          <a:xfrm>
            <a:off x="7629239" y="2357659"/>
            <a:ext cx="3233804" cy="1191816"/>
          </a:xfrm>
          <a:prstGeom prst="wedgeRoundRectCallout">
            <a:avLst>
              <a:gd name="adj1" fmla="val -61681"/>
              <a:gd name="adj2" fmla="val 120658"/>
              <a:gd name="adj3" fmla="val 16667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Verdana"/>
              <a:buNone/>
            </a:pPr>
            <a:r>
              <a:rPr lang="uk-UA" sz="32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Сторінка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Verdana"/>
              <a:buNone/>
            </a:pPr>
            <a:r>
              <a:rPr lang="uk-UA" sz="32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212-214</a:t>
            </a:r>
            <a:endParaRPr sz="3200" b="1" i="1" u="none" strike="noStrike" cap="none" dirty="0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>
            <a:spLocks noGrp="1"/>
          </p:cNvSpPr>
          <p:nvPr>
            <p:ph type="ctrTitle"/>
          </p:nvPr>
        </p:nvSpPr>
        <p:spPr>
          <a:xfrm>
            <a:off x="4752546" y="2550118"/>
            <a:ext cx="7151587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5400"/>
              <a:buFont typeface="Verdana"/>
              <a:buNone/>
            </a:pPr>
            <a:r>
              <a:rPr lang="uk-UA" sz="5400" dirty="0"/>
              <a:t>Дякую за увагу!</a:t>
            </a:r>
            <a:endParaRPr dirty="0"/>
          </a:p>
        </p:txBody>
      </p:sp>
      <p:pic>
        <p:nvPicPr>
          <p:cNvPr id="331" name="Google Shape;33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8862" y="335142"/>
            <a:ext cx="2074771" cy="212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3" descr="arrows, change, connection, direction, recycle, refresh, repeat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076" y="1830742"/>
            <a:ext cx="3022857" cy="308839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9600000" lon="9600000" rev="0"/>
            </a:camera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1250717" y="655022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7030A0"/>
                </a:solidFill>
                <a:latin typeface="Monotype Corsiva" pitchFamily="66" charset="0"/>
              </a:rPr>
              <a:t>В.К. </a:t>
            </a:r>
            <a:r>
              <a:rPr lang="uk-UA" b="1" i="1" dirty="0" err="1" smtClean="0">
                <a:solidFill>
                  <a:srgbClr val="7030A0"/>
                </a:solidFill>
                <a:latin typeface="Monotype Corsiva" pitchFamily="66" charset="0"/>
              </a:rPr>
              <a:t>Галай</a:t>
            </a:r>
            <a:endParaRPr lang="uk-UA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6034" y="1132459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chemeClr val="bg1"/>
                </a:solidFill>
                <a:latin typeface="Monotype Corsiva" pitchFamily="66" charset="0"/>
              </a:rPr>
              <a:t>В.К. </a:t>
            </a:r>
            <a:r>
              <a:rPr lang="uk-UA" b="1" i="1" dirty="0" err="1" smtClean="0">
                <a:solidFill>
                  <a:schemeClr val="bg1"/>
                </a:solidFill>
                <a:latin typeface="Monotype Corsiva" pitchFamily="66" charset="0"/>
              </a:rPr>
              <a:t>Галай</a:t>
            </a:r>
            <a:endParaRPr lang="uk-UA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3361267" y="2065867"/>
            <a:ext cx="5046134" cy="7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5400" dirty="0" smtClean="0">
                <a:solidFill>
                  <a:srgbClr val="7030A0"/>
                </a:solidFill>
              </a:rPr>
              <a:t>Повторення</a:t>
            </a:r>
            <a:endParaRPr sz="5400" dirty="0">
              <a:solidFill>
                <a:srgbClr val="7030A0"/>
              </a:solidFill>
              <a:latin typeface="Showcard Gothic" pitchFamily="82" charset="0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175194" y="3935045"/>
            <a:ext cx="12050141" cy="104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2575" tIns="53325" rIns="298700" bIns="53325" anchor="t" anchorCtr="0">
            <a:noAutofit/>
          </a:bodyPr>
          <a:lstStyle/>
          <a:p>
            <a:pPr marL="4572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300"/>
              <a:buFont typeface="Wingdings" pitchFamily="2" charset="2"/>
              <a:buChar char="v"/>
            </a:pPr>
            <a:r>
              <a:rPr lang="uk-UA" sz="3300" b="0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які команди описують повторення в середовищах складання алгоритмів.</a:t>
            </a:r>
            <a:endParaRPr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1747902" y="535045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dirty="0">
                <a:solidFill>
                  <a:srgbClr val="7030A0"/>
                </a:solidFill>
              </a:rPr>
              <a:t>Які бувають циклічні алгоритми?</a:t>
            </a:r>
            <a:endParaRPr dirty="0">
              <a:solidFill>
                <a:srgbClr val="7030A0"/>
              </a:solidFill>
              <a:latin typeface="Showcard Gothic" pitchFamily="82" charset="0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2575983" y="2526029"/>
            <a:ext cx="9616017" cy="14109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У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циклічному алгоритмі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передбачається багаторазове </a:t>
            </a:r>
            <a:r>
              <a:rPr lang="uk-UA" sz="2800" b="1" i="1" u="none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виконання </a:t>
            </a:r>
            <a:r>
              <a:rPr lang="uk-UA" sz="2800" b="1" i="1" u="sng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одного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й того самого набору команд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dirty="0">
              <a:solidFill>
                <a:srgbClr val="7030A0"/>
              </a:solidFill>
              <a:latin typeface="Showcard Gothic" pitchFamily="82" charset="0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0" y="4106333"/>
            <a:ext cx="9524915" cy="15041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Вираз «багаторазове виконання» </a:t>
            </a:r>
            <a:endParaRPr lang="uk-UA" sz="2800" b="1" i="1" u="none" strike="noStrike" cap="none" dirty="0" smtClean="0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означає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 що команди будуть виконуватися скінченну кількість разів.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152" name="Google Shape;152;p16" descr="http://prog-school.ru/wp-content/uploads/2010/08/120076-yana.jpg"/>
          <p:cNvPicPr preferRelativeResize="0"/>
          <p:nvPr/>
        </p:nvPicPr>
        <p:blipFill rotWithShape="1">
          <a:blip r:embed="rId4">
            <a:alphaModFix/>
          </a:blip>
          <a:srcRect l="18546" t="3810" r="15739"/>
          <a:stretch/>
        </p:blipFill>
        <p:spPr>
          <a:xfrm>
            <a:off x="285807" y="1981536"/>
            <a:ext cx="1824525" cy="195546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9600000" rev="0"/>
            </a:camera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1610954" y="476251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dirty="0">
                <a:solidFill>
                  <a:srgbClr val="7030A0"/>
                </a:solidFill>
              </a:rPr>
              <a:t>Які бувають циклічні алгоритми?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4715932" y="2511846"/>
            <a:ext cx="7476067" cy="31692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FFFFFF"/>
              </a:buClr>
              <a:buSzPts val="2800"/>
            </a:pPr>
            <a:r>
              <a:rPr lang="uk-UA" sz="2800" b="1" i="1" u="none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Герой твору Марка Твена </a:t>
            </a:r>
          </a:p>
          <a:p>
            <a:pPr lvl="0">
              <a:buClr>
                <a:srgbClr val="FFFFFF"/>
              </a:buClr>
              <a:buSzPts val="2800"/>
            </a:pPr>
            <a:r>
              <a:rPr lang="uk-UA" sz="2800" b="1" i="1" u="none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Том </a:t>
            </a:r>
            <a:r>
              <a:rPr lang="uk-UA" sz="2800" b="1" i="1" u="none" strike="noStrike" cap="none" dirty="0" err="1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Сойєр</a:t>
            </a:r>
            <a:r>
              <a:rPr lang="uk-UA" sz="2800" b="1" i="1" u="none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мав фарбувати огорожу за </a:t>
            </a:r>
            <a:r>
              <a:rPr lang="uk-UA" sz="2800" b="1" i="1" u="sng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циклічним алгоритмом</a:t>
            </a:r>
            <a:r>
              <a:rPr lang="uk-UA" sz="2800" b="1" i="1" u="none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lvl="0">
              <a:buClr>
                <a:srgbClr val="FFFFFF"/>
              </a:buClr>
              <a:buSzPts val="2800"/>
            </a:pPr>
            <a:r>
              <a:rPr lang="uk-UA" sz="2800" b="1" i="1" u="sng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одну й ту саму команду</a:t>
            </a:r>
            <a:r>
              <a:rPr lang="uk-UA" sz="2800" b="1" i="1" u="none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— фарбування стовпчика огорожі — </a:t>
            </a:r>
            <a:r>
              <a:rPr lang="uk-UA" sz="2800" b="1" i="1" u="sng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слід </a:t>
            </a:r>
            <a:r>
              <a:rPr lang="ru-RU" sz="2800" b="1" i="1" u="sng" dirty="0" err="1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повторювати</a:t>
            </a:r>
            <a:r>
              <a:rPr lang="ru-RU" sz="2800" b="1" i="1" u="sng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 доки</a:t>
            </a:r>
            <a:r>
              <a:rPr lang="ru-RU" sz="2800" b="1" i="1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всю огорожу не буде </a:t>
            </a:r>
            <a:r>
              <a:rPr lang="ru-RU" sz="2800" b="1" i="1" dirty="0" err="1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пофарбовано</a:t>
            </a:r>
            <a:r>
              <a:rPr lang="ru-RU" sz="2800" b="1" i="1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511846"/>
            <a:ext cx="4527552" cy="3169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1730969" y="484245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dirty="0">
                <a:solidFill>
                  <a:srgbClr val="7030A0"/>
                </a:solidFill>
              </a:rPr>
              <a:t>Які бувають циклічні алгоритми?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72008" y="2636096"/>
            <a:ext cx="12050142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Кількість повторів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може бути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різною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 але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скінченною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897467" y="3276600"/>
            <a:ext cx="6079065" cy="26331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Кількість повторів при фарбуванні огорожі залежить від кількості стовпчиків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4" y="3276599"/>
            <a:ext cx="4922816" cy="26331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1898821" y="3911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dirty="0">
                <a:solidFill>
                  <a:srgbClr val="7030A0"/>
                </a:solidFill>
              </a:rPr>
              <a:t>Які бувають циклічні алгоритми?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Кількість повторень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у циклічних алгоритмах може бути або заздалегідь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відомою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або ні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 тому розрізняють: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93" name="Google Shape;193;p20"/>
          <p:cNvSpPr/>
          <p:nvPr/>
        </p:nvSpPr>
        <p:spPr>
          <a:xfrm rot="-1949187">
            <a:off x="2554116" y="2254931"/>
            <a:ext cx="1008112" cy="68431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/>
          <p:nvPr/>
        </p:nvSpPr>
        <p:spPr>
          <a:xfrm rot="1949187" flipH="1">
            <a:off x="8631927" y="2254930"/>
            <a:ext cx="1008112" cy="68431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72007" y="2981314"/>
            <a:ext cx="5972331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повторення з </a:t>
            </a:r>
            <a:r>
              <a:rPr lang="uk-UA" sz="32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визначеною</a:t>
            </a:r>
            <a:r>
              <a:rPr lang="uk-UA" sz="3200" b="1" i="1" u="none" strike="noStrike" cap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sz="32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кількістю повторень. 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6149819" y="2981314"/>
            <a:ext cx="5972331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повторення з</a:t>
            </a:r>
            <a:r>
              <a:rPr lang="uk-UA" sz="3200" b="1" i="1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sz="32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невідомою</a:t>
            </a:r>
            <a:r>
              <a:rPr lang="uk-UA" sz="3200" b="1" i="1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sz="32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кількістю повторень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72008" y="4658813"/>
            <a:ext cx="12050142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Якщо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кількість повторень 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заздалегідь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не відома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то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для припинення циклу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задається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деяка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умова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 яка й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забезпечує скінченність виконання команд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 що повторюються.</a:t>
            </a:r>
            <a:endParaRPr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1704088" y="458846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dirty="0">
                <a:solidFill>
                  <a:srgbClr val="7030A0"/>
                </a:solidFill>
              </a:rPr>
              <a:t>Які бувають циклічні алгоритми?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72008" y="2542963"/>
            <a:ext cx="12050142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Команди циклу з </a:t>
            </a:r>
            <a:r>
              <a:rPr lang="uk-UA" sz="28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визначеною кількістю повторень 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будуть повторюватись вказану кількість разів.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5892706" y="3724587"/>
            <a:ext cx="6299294" cy="31085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Цикли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з визначеною кількістю повторень 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називають також </a:t>
            </a:r>
            <a:r>
              <a:rPr lang="uk-UA" sz="2800" b="1" i="1" u="sng" strike="noStrike" cap="none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циклами </a:t>
            </a:r>
            <a:r>
              <a:rPr lang="uk-UA" sz="2800" b="1" i="1" u="sng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з лічильником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uk-UA" sz="2800" b="1" i="1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оскільки для припинення циклу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потрібно рахувати кількість повторень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3724587"/>
            <a:ext cx="5181601" cy="3150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1729488" y="585845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dirty="0">
                <a:solidFill>
                  <a:srgbClr val="7030A0"/>
                </a:solidFill>
              </a:rPr>
              <a:t>Які бувають циклічні алгоритми?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6101629" y="1134532"/>
            <a:ext cx="5542211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Наприклад, алгоритм побудови квадрата, у якому чотири рази потрібно повторювати дії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16" name="Google Shape;216;p22"/>
          <p:cNvSpPr txBox="1"/>
          <p:nvPr/>
        </p:nvSpPr>
        <p:spPr>
          <a:xfrm>
            <a:off x="6101628" y="3417803"/>
            <a:ext cx="5542211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намалювати сторону», «повернути за годинниковою стрілкою на 90°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3254322" y="5501721"/>
            <a:ext cx="5542211" cy="9414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sng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м</a:t>
            </a:r>
            <a:r>
              <a:rPr lang="uk-UA" sz="2800" b="1" i="1" u="sng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ожливо пода</a:t>
            </a:r>
            <a:r>
              <a:rPr lang="uk-UA" sz="2800" b="1" i="1" u="sng" strike="noStrike" cap="none" dirty="0" smtClean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ти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графічно.</a:t>
            </a:r>
            <a:endParaRPr u="sng" dirty="0">
              <a:solidFill>
                <a:srgbClr val="7030A0"/>
              </a:solidFill>
            </a:endParaRPr>
          </a:p>
        </p:txBody>
      </p:sp>
      <p:pic>
        <p:nvPicPr>
          <p:cNvPr id="218" name="Google Shape;21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487" y="1134532"/>
            <a:ext cx="5656820" cy="40991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2041591" y="740596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dirty="0">
                <a:solidFill>
                  <a:srgbClr val="7030A0"/>
                </a:solidFill>
              </a:rPr>
              <a:t>Які бувають циклічні алгоритми?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131274" y="1950296"/>
            <a:ext cx="11931609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Цикл повторення з </a:t>
            </a:r>
            <a:r>
              <a:rPr lang="uk-UA" sz="2800" b="1" i="1" u="sng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невідомою кількістю</a:t>
            </a:r>
            <a:r>
              <a:rPr lang="uk-UA" sz="28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повторень 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передбачає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перевірку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деякої </a:t>
            </a:r>
            <a:r>
              <a:rPr lang="uk-UA" sz="2800" b="1" i="1" u="sng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умови</a:t>
            </a:r>
            <a:r>
              <a:rPr lang="uk-UA" sz="2800" b="1" i="1" u="none" strike="noStrike" cap="none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, як наприклад, в алгоритмі забивання цвяха в дошку.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227" name="Google Shape;22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2924" y="3335291"/>
            <a:ext cx="8788310" cy="3522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158</TotalTime>
  <Words>533</Words>
  <Application>Microsoft Office PowerPoint</Application>
  <PresentationFormat>Произвольный</PresentationFormat>
  <Paragraphs>58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Алгоритми з повтореннями</vt:lpstr>
      <vt:lpstr>Повторення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  <vt:lpstr>Дайте відповіді на запитання</vt:lpstr>
      <vt:lpstr>Домашнє завдання</vt:lpstr>
      <vt:lpstr>Робота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Алгоритми з повтореннями</dc:title>
  <dc:creator>Користувач</dc:creator>
  <cp:lastModifiedBy>Користувач</cp:lastModifiedBy>
  <cp:revision>16</cp:revision>
  <dcterms:modified xsi:type="dcterms:W3CDTF">2022-06-21T13:41:02Z</dcterms:modified>
</cp:coreProperties>
</file>