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61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40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43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98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108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47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02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41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08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12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69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9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09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74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200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2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6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56A80-1610-420D-A528-87978572B70A}" type="datetimeFigureOut">
              <a:rPr lang="uk-UA" smtClean="0"/>
              <a:t>16.06.2022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8874-3627-4D1B-8962-3EE9E986AE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3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495">
            <a:off x="1739028" y="1087708"/>
            <a:ext cx="3105075" cy="400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181;p20"/>
          <p:cNvSpPr txBox="1">
            <a:spLocks noGrp="1"/>
          </p:cNvSpPr>
          <p:nvPr>
            <p:ph type="ctrTitle"/>
          </p:nvPr>
        </p:nvSpPr>
        <p:spPr>
          <a:xfrm>
            <a:off x="4478710" y="1407353"/>
            <a:ext cx="7713290" cy="2903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Verdana"/>
              <a:buNone/>
            </a:pPr>
            <a:r>
              <a:rPr lang="uk-UA" sz="5400" b="1" dirty="0"/>
              <a:t>Поняття мови розмітки гіпертекстового документа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59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9851" y="2653827"/>
            <a:ext cx="96398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8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</a:t>
            </a:r>
            <a:r>
              <a:rPr lang="ru-RU" sz="8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8800" b="1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увагу</a:t>
            </a:r>
            <a:r>
              <a:rPr lang="ru-RU" sz="8800" b="1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8800" b="1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27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675" y="158821"/>
            <a:ext cx="75643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Мова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гіпертекстової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розмітки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Google Shape;188;p21"/>
          <p:cNvPicPr preferRelativeResize="0"/>
          <p:nvPr/>
        </p:nvPicPr>
        <p:blipFill rotWithShape="1">
          <a:blip r:embed="rId2">
            <a:alphaModFix/>
          </a:blip>
          <a:srcRect l="27687"/>
          <a:stretch/>
        </p:blipFill>
        <p:spPr>
          <a:xfrm rot="21361877">
            <a:off x="147855" y="1678085"/>
            <a:ext cx="3353697" cy="312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4536" y="1583025"/>
            <a:ext cx="8547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1989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Тім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Бернерс-Лі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запропонував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упровадити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гіпертекстову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1991 року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опублікував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перший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загальнодоступний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розмітки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HTML —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же створив і першу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перегляду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гіпертекстових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>
              <a:lnSpc>
                <a:spcPct val="150000"/>
              </a:lnSpc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Бернерс-Лі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розглядав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SGML,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в 1993 року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Комісія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Інтернет-розробок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IETF)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офіційно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визначила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такою.</a:t>
            </a:r>
          </a:p>
          <a:p>
            <a:pPr indent="457200">
              <a:lnSpc>
                <a:spcPct val="150000"/>
              </a:lnSpc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675" y="301313"/>
            <a:ext cx="756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таке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HTML?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77" y="1437169"/>
            <a:ext cx="9910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Звичайний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пристосувати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браузера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командами —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сукупність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разом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правилами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розмітки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ED63C3D-4A47-4FC7-A4F1-D9583AD7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7" y="3335901"/>
            <a:ext cx="914400" cy="10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id="{F365DD12-5236-454F-8D51-3ABE68AA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231" y="1132310"/>
            <a:ext cx="1619461" cy="15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7D105-562A-4274-A5B7-8E2B9A04976D}"/>
              </a:ext>
            </a:extLst>
          </p:cNvPr>
          <p:cNvSpPr txBox="1"/>
          <p:nvPr/>
        </p:nvSpPr>
        <p:spPr>
          <a:xfrm>
            <a:off x="1784256" y="2942357"/>
            <a:ext cx="9946190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 err="1">
                <a:solidFill>
                  <a:srgbClr val="FFFF00"/>
                </a:solidFill>
              </a:rPr>
              <a:t>H</a:t>
            </a:r>
            <a:r>
              <a:rPr lang="en-US" sz="2800" b="1" i="1" kern="0" dirty="0" err="1">
                <a:solidFill>
                  <a:srgbClr val="FFFFFF"/>
                </a:solidFill>
              </a:rPr>
              <a:t>yper</a:t>
            </a:r>
            <a:r>
              <a:rPr lang="en-US" sz="2800" b="1" i="1" kern="0" dirty="0" err="1">
                <a:solidFill>
                  <a:srgbClr val="FFFF00"/>
                </a:solidFill>
              </a:rPr>
              <a:t>T</a:t>
            </a:r>
            <a:r>
              <a:rPr lang="en-US" sz="2800" b="1" i="1" kern="0" dirty="0" err="1">
                <a:solidFill>
                  <a:srgbClr val="FFFFFF"/>
                </a:solidFill>
              </a:rPr>
              <a:t>ext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rgbClr val="FFFFFF"/>
                </a:solidFill>
              </a:rPr>
              <a:t>arkup </a:t>
            </a:r>
            <a:r>
              <a:rPr lang="en-US" sz="2800" b="1" i="1" kern="0" dirty="0">
                <a:solidFill>
                  <a:srgbClr val="FFFF00"/>
                </a:solidFill>
              </a:rPr>
              <a:t>L</a:t>
            </a:r>
            <a:r>
              <a:rPr lang="en-US" sz="2800" b="1" i="1" kern="0" dirty="0">
                <a:solidFill>
                  <a:srgbClr val="FFFFFF"/>
                </a:solidFill>
              </a:rPr>
              <a:t>anguage — </a:t>
            </a:r>
            <a:r>
              <a:rPr lang="uk-UA" sz="2800" b="1" i="1" kern="0" dirty="0">
                <a:solidFill>
                  <a:srgbClr val="FFFFFF"/>
                </a:solidFill>
              </a:rPr>
              <a:t>мова розмітки гіпертексту) — це мова тегів, якою пишуться гіпертекстові документи для мережі Інтернет.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2402" y="5035204"/>
            <a:ext cx="11233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Призначення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HTML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вигляд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документа за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екрану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масштаб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змінюватися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перегляду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HTML не є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мовою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програмування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/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675" y="301313"/>
            <a:ext cx="756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</a:t>
            </a:r>
            <a:r>
              <a:rPr lang="uk-UA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-документ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77" y="1437169"/>
            <a:ext cx="9910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 HTML-файла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будь-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текстовому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55807" y="2618341"/>
            <a:ext cx="5816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спеціалізовані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Notepad++, Visual Studio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Sublime Text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8" y="2401551"/>
            <a:ext cx="1706829" cy="2272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5879">
            <a:off x="2588850" y="2664365"/>
            <a:ext cx="1972025" cy="18110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3844" y="5160359"/>
            <a:ext cx="8080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-файлу 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набирають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  будь-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якому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редакторі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зберігають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розширенням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.html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htm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8586">
            <a:off x="8798273" y="4279977"/>
            <a:ext cx="2083496" cy="20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27675" y="301313"/>
            <a:ext cx="756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</a:t>
            </a:r>
            <a:r>
              <a:rPr lang="uk-UA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-теги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84793-E19D-47B8-8834-37FB6548F0FE}"/>
              </a:ext>
            </a:extLst>
          </p:cNvPr>
          <p:cNvSpPr txBox="1"/>
          <p:nvPr/>
        </p:nvSpPr>
        <p:spPr>
          <a:xfrm>
            <a:off x="2586446" y="1132310"/>
            <a:ext cx="9285801" cy="98387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Тег</a:t>
            </a:r>
            <a:r>
              <a:rPr lang="uk-UA" sz="2800" b="1" i="1" kern="0" dirty="0">
                <a:solidFill>
                  <a:srgbClr val="FFFFFF"/>
                </a:solidFill>
              </a:rPr>
              <a:t> — це записана в кутових дужках команда мови HTML, яку виконує браузер.</a:t>
            </a:r>
          </a:p>
        </p:txBody>
      </p:sp>
      <p:pic>
        <p:nvPicPr>
          <p:cNvPr id="5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CDDA0FFF-AC4B-4B53-9914-DA11B442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2" y="1213627"/>
            <a:ext cx="914400" cy="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16" y="2709099"/>
            <a:ext cx="5918964" cy="2492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CAA3D2-1A70-46B9-885C-9A4BFF03B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810" y="2651822"/>
            <a:ext cx="4806321" cy="258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8209" y="5278206"/>
            <a:ext cx="581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записаний в програмі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Sublime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3805" y="5310715"/>
            <a:ext cx="5816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Перегляд сторінки в браузері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7675" y="301313"/>
            <a:ext cx="75643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</a:t>
            </a:r>
            <a:r>
              <a:rPr lang="uk-UA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-теги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191" y="1132310"/>
            <a:ext cx="9713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Теги HTML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пари, як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&lt;p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p&gt;.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7130" y="1779687"/>
            <a:ext cx="67534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тег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тег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 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кінцевий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ctr">
              <a:lnSpc>
                <a:spcPct val="150000"/>
              </a:lnSpc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записується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тег, але перед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тегу вставлена пряма коса риска (слеш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457200" algn="ctr">
              <a:lnSpc>
                <a:spcPct val="150000"/>
              </a:lnSpc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відкритим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тегом , 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кінцевий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 -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закриваючим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тегом.</a:t>
            </a:r>
          </a:p>
          <a:p>
            <a:pPr indent="457200" algn="ctr">
              <a:lnSpc>
                <a:spcPct val="150000"/>
              </a:lnSpc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2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1399954">
            <a:off x="426806" y="2211502"/>
            <a:ext cx="4646093" cy="357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9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165" y="301314"/>
            <a:ext cx="90307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Структура </a:t>
            </a:r>
            <a:r>
              <a:rPr lang="en-US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-документа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99443" y="1009200"/>
            <a:ext cx="10458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правильного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браузером веб-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дотримуватись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-документа: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43CBF-5074-4DFD-806D-B27ECAB4583E}"/>
              </a:ext>
            </a:extLst>
          </p:cNvPr>
          <p:cNvSpPr txBox="1"/>
          <p:nvPr/>
        </p:nvSpPr>
        <p:spPr>
          <a:xfrm>
            <a:off x="1895984" y="1850099"/>
            <a:ext cx="903760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html&gt; </a:t>
            </a:r>
            <a:r>
              <a:rPr lang="uk-UA" sz="2800" b="1" i="1" kern="0" dirty="0">
                <a:solidFill>
                  <a:srgbClr val="FFFFFF"/>
                </a:solidFill>
              </a:rPr>
              <a:t>початок документа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7E5E9-B339-42B5-ADCF-8854E3357701}"/>
              </a:ext>
            </a:extLst>
          </p:cNvPr>
          <p:cNvSpPr txBox="1"/>
          <p:nvPr/>
        </p:nvSpPr>
        <p:spPr>
          <a:xfrm>
            <a:off x="1895984" y="2446099"/>
            <a:ext cx="9037607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&lt;</a:t>
            </a:r>
            <a:r>
              <a:rPr lang="en-US" sz="2600" b="1" i="1" kern="0" dirty="0">
                <a:solidFill>
                  <a:srgbClr val="FFFFFF"/>
                </a:solidFill>
              </a:rPr>
              <a:t>head&gt; </a:t>
            </a:r>
            <a:r>
              <a:rPr lang="uk-UA" sz="2600" b="1" i="1" kern="0" dirty="0">
                <a:solidFill>
                  <a:srgbClr val="FFFFFF"/>
                </a:solidFill>
              </a:rPr>
              <a:t>заголовок документа зі службовою інформацією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5B107-A170-4C66-86D6-758FA59ACF68}"/>
              </a:ext>
            </a:extLst>
          </p:cNvPr>
          <p:cNvSpPr txBox="1"/>
          <p:nvPr/>
        </p:nvSpPr>
        <p:spPr>
          <a:xfrm>
            <a:off x="1895984" y="3381162"/>
            <a:ext cx="903760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title&gt;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назву, що відображатиметься на вкладці &lt;/</a:t>
            </a:r>
            <a:r>
              <a:rPr lang="en-US" sz="2800" b="1" i="1" kern="0" dirty="0">
                <a:solidFill>
                  <a:srgbClr val="FFFFFF"/>
                </a:solidFill>
              </a:rPr>
              <a:t>title&gt;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350DD-2F8C-4544-B5F4-537F483EBF2A}"/>
              </a:ext>
            </a:extLst>
          </p:cNvPr>
          <p:cNvSpPr txBox="1"/>
          <p:nvPr/>
        </p:nvSpPr>
        <p:spPr>
          <a:xfrm>
            <a:off x="1895984" y="4423079"/>
            <a:ext cx="903760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&lt;/head&gt;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заголовка документа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DE379-B67A-4F56-A447-675C5D2E813F}"/>
              </a:ext>
            </a:extLst>
          </p:cNvPr>
          <p:cNvSpPr txBox="1"/>
          <p:nvPr/>
        </p:nvSpPr>
        <p:spPr>
          <a:xfrm>
            <a:off x="1895984" y="5020454"/>
            <a:ext cx="903760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body&gt; «</a:t>
            </a:r>
            <a:r>
              <a:rPr lang="uk-UA" sz="2800" b="1" i="1" kern="0" dirty="0">
                <a:solidFill>
                  <a:srgbClr val="FFFFFF"/>
                </a:solidFill>
              </a:rPr>
              <a:t>тіло» документа: все, що відображається на веб-сторінці &lt;/</a:t>
            </a:r>
            <a:r>
              <a:rPr lang="en-US" sz="2800" b="1" i="1" kern="0" dirty="0">
                <a:solidFill>
                  <a:srgbClr val="FFFFFF"/>
                </a:solidFill>
              </a:rPr>
              <a:t>body&gt;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F3CCD-714F-4F0B-9262-B42FFCF6324B}"/>
              </a:ext>
            </a:extLst>
          </p:cNvPr>
          <p:cNvSpPr txBox="1"/>
          <p:nvPr/>
        </p:nvSpPr>
        <p:spPr>
          <a:xfrm>
            <a:off x="1895983" y="6065736"/>
            <a:ext cx="903760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&lt;/html&gt;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7370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165" y="301314"/>
            <a:ext cx="9030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Алгоритм </a:t>
            </a:r>
            <a:r>
              <a:rPr lang="uk-UA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створення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HTML-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сторінки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sz="4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Блокноті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Google Shape;260;p28"/>
          <p:cNvSpPr txBox="1"/>
          <p:nvPr/>
        </p:nvSpPr>
        <p:spPr>
          <a:xfrm>
            <a:off x="158367" y="1624753"/>
            <a:ext cx="5960045" cy="8309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Відкрити </a:t>
            </a:r>
            <a:r>
              <a:rPr lang="uk-UA" sz="2400" b="1" i="1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Блокнот 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 ввести зміст нової </a:t>
            </a:r>
            <a:r>
              <a:rPr lang="uk-UA" sz="2400" b="1" i="1" u="none" strike="noStrike" cap="none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вебсторінки</a:t>
            </a:r>
            <a:endParaRPr sz="1600" dirty="0"/>
          </a:p>
        </p:txBody>
      </p:sp>
      <p:sp>
        <p:nvSpPr>
          <p:cNvPr id="4" name="Google Shape;261;p28"/>
          <p:cNvSpPr txBox="1"/>
          <p:nvPr/>
        </p:nvSpPr>
        <p:spPr>
          <a:xfrm>
            <a:off x="158367" y="2563884"/>
            <a:ext cx="5960046" cy="8309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Вибрати команди 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Файл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⇒ </a:t>
            </a:r>
            <a:r>
              <a:rPr lang="uk-UA" sz="2400" b="1" i="1" u="none" strike="noStrike" cap="non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Зберегти як…</a:t>
            </a:r>
            <a:endParaRPr sz="2400" b="1" i="1" u="none" strike="noStrike" cap="none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270;p29"/>
          <p:cNvSpPr txBox="1"/>
          <p:nvPr/>
        </p:nvSpPr>
        <p:spPr>
          <a:xfrm>
            <a:off x="158367" y="3533354"/>
            <a:ext cx="5960045" cy="1200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полі </a:t>
            </a:r>
            <a:r>
              <a:rPr lang="uk-UA" sz="2400" b="1" i="1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Имя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файла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ввести ім’я </a:t>
            </a:r>
            <a:r>
              <a:rPr lang="uk-UA" sz="2400" b="1" i="1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файла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та змінити розширення з 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uk-UA" sz="2400" b="1" i="1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txt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uk-UA" sz="2400" b="1" i="1" u="none" strike="noStrike" cap="none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html</a:t>
            </a: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1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272;p29"/>
          <p:cNvSpPr txBox="1"/>
          <p:nvPr/>
        </p:nvSpPr>
        <p:spPr>
          <a:xfrm>
            <a:off x="158367" y="4896268"/>
            <a:ext cx="5147862" cy="4616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1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Виберіть кнопку </a:t>
            </a:r>
            <a:r>
              <a:rPr lang="uk-UA" sz="2400" b="1" i="1" u="none" strike="noStrike" cap="none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Зберегти</a:t>
            </a:r>
            <a:endParaRPr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436" y="1596708"/>
            <a:ext cx="3640783" cy="2262598"/>
          </a:xfrm>
          <a:prstGeom prst="rect">
            <a:avLst/>
          </a:prstGeom>
        </p:spPr>
      </p:pic>
      <p:pic>
        <p:nvPicPr>
          <p:cNvPr id="8" name="Google Shape;269;p29"/>
          <p:cNvPicPr preferRelativeResize="0"/>
          <p:nvPr/>
        </p:nvPicPr>
        <p:blipFill rotWithShape="1">
          <a:blip r:embed="rId3">
            <a:alphaModFix/>
          </a:blip>
          <a:srcRect l="9886" t="35377" r="44021" b="16119"/>
          <a:stretch/>
        </p:blipFill>
        <p:spPr>
          <a:xfrm>
            <a:off x="8307353" y="3199989"/>
            <a:ext cx="3485718" cy="2582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9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5348" y="471131"/>
            <a:ext cx="90307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Працюємо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комп’ютером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Google Shape;700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1632857"/>
            <a:ext cx="4007487" cy="49638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42197" y="1256842"/>
            <a:ext cx="7701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Повторити правила техніки безпеки.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вебсторінку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Блокноті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03" y="2165664"/>
            <a:ext cx="4446543" cy="42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124</TotalTime>
  <Words>413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Verdana</vt:lpstr>
      <vt:lpstr>След самолета</vt:lpstr>
      <vt:lpstr>Поняття мови розмітки гіпертекстового документа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мови розмітки гіпертекстового документа</dc:title>
  <dc:creator>Admin</dc:creator>
  <cp:lastModifiedBy>Admin</cp:lastModifiedBy>
  <cp:revision>10</cp:revision>
  <dcterms:created xsi:type="dcterms:W3CDTF">2022-06-16T13:33:07Z</dcterms:created>
  <dcterms:modified xsi:type="dcterms:W3CDTF">2022-06-16T15:42:30Z</dcterms:modified>
</cp:coreProperties>
</file>